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4" r:id="rId4"/>
  </p:sldMasterIdLst>
  <p:sldIdLst>
    <p:sldId id="261" r:id="rId5"/>
    <p:sldId id="264" r:id="rId6"/>
    <p:sldId id="265" r:id="rId7"/>
    <p:sldId id="274" r:id="rId8"/>
    <p:sldId id="266" r:id="rId9"/>
    <p:sldId id="267" r:id="rId10"/>
    <p:sldId id="275" r:id="rId11"/>
    <p:sldId id="268" r:id="rId12"/>
    <p:sldId id="269" r:id="rId13"/>
    <p:sldId id="270" r:id="rId14"/>
    <p:sldId id="271" r:id="rId15"/>
    <p:sldId id="272" r:id="rId16"/>
    <p:sldId id="277" r:id="rId17"/>
    <p:sldId id="278" r:id="rId18"/>
    <p:sldId id="279" r:id="rId19"/>
    <p:sldId id="273" r:id="rId20"/>
    <p:sldId id="276"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31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0B77E8-A442-4E66-B984-D87871F26148}" v="3" dt="2025-03-10T06:21:04.2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70" d="100"/>
          <a:sy n="70" d="100"/>
        </p:scale>
        <p:origin x="46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can Willis" userId="6d0188c8-11e9-4d80-ac01-478f140eead1" providerId="ADAL" clId="{CB0B77E8-A442-4E66-B984-D87871F26148}"/>
    <pc:docChg chg="undo custSel addSld delSld modSld">
      <pc:chgData name="Duncan Willis" userId="6d0188c8-11e9-4d80-ac01-478f140eead1" providerId="ADAL" clId="{CB0B77E8-A442-4E66-B984-D87871F26148}" dt="2025-03-10T06:21:09.122" v="91" actId="113"/>
      <pc:docMkLst>
        <pc:docMk/>
      </pc:docMkLst>
      <pc:sldChg chg="modSp mod">
        <pc:chgData name="Duncan Willis" userId="6d0188c8-11e9-4d80-ac01-478f140eead1" providerId="ADAL" clId="{CB0B77E8-A442-4E66-B984-D87871F26148}" dt="2025-03-10T06:20:43.806" v="74" actId="20577"/>
        <pc:sldMkLst>
          <pc:docMk/>
          <pc:sldMk cId="1830340100" sldId="277"/>
        </pc:sldMkLst>
        <pc:spChg chg="mod">
          <ac:chgData name="Duncan Willis" userId="6d0188c8-11e9-4d80-ac01-478f140eead1" providerId="ADAL" clId="{CB0B77E8-A442-4E66-B984-D87871F26148}" dt="2025-03-10T06:20:43.806" v="74" actId="20577"/>
          <ac:spMkLst>
            <pc:docMk/>
            <pc:sldMk cId="1830340100" sldId="277"/>
            <ac:spMk id="3" creationId="{195305D8-E445-5302-31CD-578B4023F227}"/>
          </ac:spMkLst>
        </pc:spChg>
      </pc:sldChg>
      <pc:sldChg chg="modSp mod">
        <pc:chgData name="Duncan Willis" userId="6d0188c8-11e9-4d80-ac01-478f140eead1" providerId="ADAL" clId="{CB0B77E8-A442-4E66-B984-D87871F26148}" dt="2025-03-10T06:21:09.122" v="91" actId="113"/>
        <pc:sldMkLst>
          <pc:docMk/>
          <pc:sldMk cId="1307307256" sldId="278"/>
        </pc:sldMkLst>
        <pc:spChg chg="mod">
          <ac:chgData name="Duncan Willis" userId="6d0188c8-11e9-4d80-ac01-478f140eead1" providerId="ADAL" clId="{CB0B77E8-A442-4E66-B984-D87871F26148}" dt="2025-03-10T06:21:09.122" v="91" actId="113"/>
          <ac:spMkLst>
            <pc:docMk/>
            <pc:sldMk cId="1307307256" sldId="278"/>
            <ac:spMk id="3" creationId="{55E7A403-188D-BB81-7E6D-FE0B3E114231}"/>
          </ac:spMkLst>
        </pc:spChg>
      </pc:sldChg>
      <pc:sldChg chg="new del">
        <pc:chgData name="Duncan Willis" userId="6d0188c8-11e9-4d80-ac01-478f140eead1" providerId="ADAL" clId="{CB0B77E8-A442-4E66-B984-D87871F26148}" dt="2025-03-10T06:16:49.589" v="8" actId="47"/>
        <pc:sldMkLst>
          <pc:docMk/>
          <pc:sldMk cId="4111426095" sldId="280"/>
        </pc:sldMkLst>
      </pc:sldChg>
      <pc:sldChg chg="addSp delSp add del setBg delDesignElem">
        <pc:chgData name="Duncan Willis" userId="6d0188c8-11e9-4d80-ac01-478f140eead1" providerId="ADAL" clId="{CB0B77E8-A442-4E66-B984-D87871F26148}" dt="2025-03-10T06:16:47.545" v="7"/>
        <pc:sldMkLst>
          <pc:docMk/>
          <pc:sldMk cId="3643641646" sldId="281"/>
        </pc:sldMkLst>
        <pc:spChg chg="add del">
          <ac:chgData name="Duncan Willis" userId="6d0188c8-11e9-4d80-ac01-478f140eead1" providerId="ADAL" clId="{CB0B77E8-A442-4E66-B984-D87871F26148}" dt="2025-03-10T06:16:47.545" v="7"/>
          <ac:spMkLst>
            <pc:docMk/>
            <pc:sldMk cId="3643641646" sldId="281"/>
            <ac:spMk id="8" creationId="{07F02290-9D0E-3FA5-6EB5-5A5A4E83E53C}"/>
          </ac:spMkLst>
        </pc:spChg>
        <pc:spChg chg="add del">
          <ac:chgData name="Duncan Willis" userId="6d0188c8-11e9-4d80-ac01-478f140eead1" providerId="ADAL" clId="{CB0B77E8-A442-4E66-B984-D87871F26148}" dt="2025-03-10T06:16:47.545" v="7"/>
          <ac:spMkLst>
            <pc:docMk/>
            <pc:sldMk cId="3643641646" sldId="281"/>
            <ac:spMk id="10" creationId="{B720FFFC-21E0-E5DC-0B3C-9313601670B9}"/>
          </ac:spMkLst>
        </pc:spChg>
        <pc:spChg chg="add del">
          <ac:chgData name="Duncan Willis" userId="6d0188c8-11e9-4d80-ac01-478f140eead1" providerId="ADAL" clId="{CB0B77E8-A442-4E66-B984-D87871F26148}" dt="2025-03-10T06:16:47.545" v="7"/>
          <ac:spMkLst>
            <pc:docMk/>
            <pc:sldMk cId="3643641646" sldId="281"/>
            <ac:spMk id="12" creationId="{6D7E9EA2-EB5A-F144-563D-FA838537191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D0168F-0EE7-4F22-BD26-F3F039B1B307}"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71B11415-3976-4B79-BE49-1C1FFD7ACB56}">
      <dgm:prSet/>
      <dgm:spPr/>
      <dgm:t>
        <a:bodyPr/>
        <a:lstStyle/>
        <a:p>
          <a:r>
            <a:rPr lang="en-AU" u="sng"/>
            <a:t>Rule 4</a:t>
          </a:r>
          <a:r>
            <a:rPr lang="en-AU"/>
            <a:t> in the </a:t>
          </a:r>
          <a:r>
            <a:rPr lang="en-AU" i="1" u="sng"/>
            <a:t>Legal Profession Uniform Law Australian Solicitors’ Conduct Rules 2015</a:t>
          </a:r>
          <a:r>
            <a:rPr lang="en-AU"/>
            <a:t> (‘</a:t>
          </a:r>
          <a:r>
            <a:rPr lang="en-AU" b="1" i="1"/>
            <a:t>Solicitors’ Conduct Rules</a:t>
          </a:r>
          <a:r>
            <a:rPr lang="en-AU"/>
            <a:t>’) also requires that a solicitor must </a:t>
          </a:r>
          <a:r>
            <a:rPr lang="en-AU" b="1" u="sng"/>
            <a:t>not</a:t>
          </a:r>
          <a:r>
            <a:rPr lang="en-AU"/>
            <a:t> </a:t>
          </a:r>
          <a:r>
            <a:rPr lang="en-AU" b="1"/>
            <a:t>disclose any information which is confidential to a client and acquired by the solicitor during the client’s engagement, subject to specified exceptions.</a:t>
          </a:r>
          <a:endParaRPr lang="en-US"/>
        </a:p>
      </dgm:t>
    </dgm:pt>
    <dgm:pt modelId="{C050859F-B26D-45C3-B341-6EFF6ECE7645}" type="parTrans" cxnId="{D539CAC0-E156-460D-BCEE-AF753EB43500}">
      <dgm:prSet/>
      <dgm:spPr/>
      <dgm:t>
        <a:bodyPr/>
        <a:lstStyle/>
        <a:p>
          <a:endParaRPr lang="en-US"/>
        </a:p>
      </dgm:t>
    </dgm:pt>
    <dgm:pt modelId="{85833957-5C64-420A-B725-BA7CD34A716E}" type="sibTrans" cxnId="{D539CAC0-E156-460D-BCEE-AF753EB43500}">
      <dgm:prSet/>
      <dgm:spPr/>
      <dgm:t>
        <a:bodyPr/>
        <a:lstStyle/>
        <a:p>
          <a:endParaRPr lang="en-US"/>
        </a:p>
      </dgm:t>
    </dgm:pt>
    <dgm:pt modelId="{126CE4D3-0462-4E40-82CF-9D89416DAA00}">
      <dgm:prSet/>
      <dgm:spPr/>
      <dgm:t>
        <a:bodyPr/>
        <a:lstStyle/>
        <a:p>
          <a:r>
            <a:rPr lang="en-AU"/>
            <a:t>- </a:t>
          </a:r>
          <a:r>
            <a:rPr lang="en-US" b="0" i="0"/>
            <a:t>When using AI-powered tools, a lawyer’s obligation to not disclose confidential client information extends to ensuring the technology is secure and omitting sensitive details so unauthorised parties cannot access or share the client’s details.</a:t>
          </a:r>
          <a:endParaRPr lang="en-US"/>
        </a:p>
      </dgm:t>
    </dgm:pt>
    <dgm:pt modelId="{F5641293-4B82-40CC-8721-5B1791653BAC}" type="parTrans" cxnId="{7253295A-A685-40E8-830D-75E0F573FFDF}">
      <dgm:prSet/>
      <dgm:spPr/>
      <dgm:t>
        <a:bodyPr/>
        <a:lstStyle/>
        <a:p>
          <a:endParaRPr lang="en-US"/>
        </a:p>
      </dgm:t>
    </dgm:pt>
    <dgm:pt modelId="{2BA542B0-4020-48EE-AF22-C3F783BA3F69}" type="sibTrans" cxnId="{7253295A-A685-40E8-830D-75E0F573FFDF}">
      <dgm:prSet/>
      <dgm:spPr/>
      <dgm:t>
        <a:bodyPr/>
        <a:lstStyle/>
        <a:p>
          <a:endParaRPr lang="en-US"/>
        </a:p>
      </dgm:t>
    </dgm:pt>
    <dgm:pt modelId="{8C92F579-0E30-4D64-90FB-7CEFBA5540A5}">
      <dgm:prSet/>
      <dgm:spPr/>
      <dgm:t>
        <a:bodyPr/>
        <a:lstStyle/>
        <a:p>
          <a:r>
            <a:rPr lang="en-AU"/>
            <a:t>- </a:t>
          </a:r>
          <a:r>
            <a:rPr lang="en-US" b="0" i="0"/>
            <a:t>When using AI-powered tools, a lawyer’s obligation to not disclose confidential client information extends to ensuring the technology is secure and omitting sensitive details so unauthorised parties cannot access or share the client’s details.</a:t>
          </a:r>
          <a:endParaRPr lang="en-US"/>
        </a:p>
      </dgm:t>
    </dgm:pt>
    <dgm:pt modelId="{D313B019-4A96-413C-8FD5-00D7F216AD70}" type="parTrans" cxnId="{39C7B239-0B6C-4357-B613-335B4654A1AD}">
      <dgm:prSet/>
      <dgm:spPr/>
      <dgm:t>
        <a:bodyPr/>
        <a:lstStyle/>
        <a:p>
          <a:endParaRPr lang="en-US"/>
        </a:p>
      </dgm:t>
    </dgm:pt>
    <dgm:pt modelId="{5AEE2088-760F-4FAD-B884-FA1AE714D9C5}" type="sibTrans" cxnId="{39C7B239-0B6C-4357-B613-335B4654A1AD}">
      <dgm:prSet/>
      <dgm:spPr/>
      <dgm:t>
        <a:bodyPr/>
        <a:lstStyle/>
        <a:p>
          <a:endParaRPr lang="en-US"/>
        </a:p>
      </dgm:t>
    </dgm:pt>
    <dgm:pt modelId="{3E988AD8-F7C7-4309-9E85-860977168B76}" type="pres">
      <dgm:prSet presAssocID="{00D0168F-0EE7-4F22-BD26-F3F039B1B307}" presName="linear" presStyleCnt="0">
        <dgm:presLayoutVars>
          <dgm:animLvl val="lvl"/>
          <dgm:resizeHandles val="exact"/>
        </dgm:presLayoutVars>
      </dgm:prSet>
      <dgm:spPr/>
    </dgm:pt>
    <dgm:pt modelId="{194915E1-E0C0-448F-8BF9-6E8B93B20EC3}" type="pres">
      <dgm:prSet presAssocID="{71B11415-3976-4B79-BE49-1C1FFD7ACB56}" presName="parentText" presStyleLbl="node1" presStyleIdx="0" presStyleCnt="3">
        <dgm:presLayoutVars>
          <dgm:chMax val="0"/>
          <dgm:bulletEnabled val="1"/>
        </dgm:presLayoutVars>
      </dgm:prSet>
      <dgm:spPr/>
    </dgm:pt>
    <dgm:pt modelId="{667C3DDC-6F38-4467-ABCD-2F32B548B764}" type="pres">
      <dgm:prSet presAssocID="{85833957-5C64-420A-B725-BA7CD34A716E}" presName="spacer" presStyleCnt="0"/>
      <dgm:spPr/>
    </dgm:pt>
    <dgm:pt modelId="{DC42876D-7856-48B8-88F7-D08C4EFAD254}" type="pres">
      <dgm:prSet presAssocID="{126CE4D3-0462-4E40-82CF-9D89416DAA00}" presName="parentText" presStyleLbl="node1" presStyleIdx="1" presStyleCnt="3">
        <dgm:presLayoutVars>
          <dgm:chMax val="0"/>
          <dgm:bulletEnabled val="1"/>
        </dgm:presLayoutVars>
      </dgm:prSet>
      <dgm:spPr/>
    </dgm:pt>
    <dgm:pt modelId="{B0EE11A3-3559-4BF8-B58C-F4323DDEEC78}" type="pres">
      <dgm:prSet presAssocID="{2BA542B0-4020-48EE-AF22-C3F783BA3F69}" presName="spacer" presStyleCnt="0"/>
      <dgm:spPr/>
    </dgm:pt>
    <dgm:pt modelId="{AD75D802-B097-4E59-AF76-C14F6F7C5C23}" type="pres">
      <dgm:prSet presAssocID="{8C92F579-0E30-4D64-90FB-7CEFBA5540A5}" presName="parentText" presStyleLbl="node1" presStyleIdx="2" presStyleCnt="3">
        <dgm:presLayoutVars>
          <dgm:chMax val="0"/>
          <dgm:bulletEnabled val="1"/>
        </dgm:presLayoutVars>
      </dgm:prSet>
      <dgm:spPr/>
    </dgm:pt>
  </dgm:ptLst>
  <dgm:cxnLst>
    <dgm:cxn modelId="{B2CCD403-BB60-40FB-A340-E6A3F942B992}" type="presOf" srcId="{8C92F579-0E30-4D64-90FB-7CEFBA5540A5}" destId="{AD75D802-B097-4E59-AF76-C14F6F7C5C23}" srcOrd="0" destOrd="0" presId="urn:microsoft.com/office/officeart/2005/8/layout/vList2"/>
    <dgm:cxn modelId="{39C7B239-0B6C-4357-B613-335B4654A1AD}" srcId="{00D0168F-0EE7-4F22-BD26-F3F039B1B307}" destId="{8C92F579-0E30-4D64-90FB-7CEFBA5540A5}" srcOrd="2" destOrd="0" parTransId="{D313B019-4A96-413C-8FD5-00D7F216AD70}" sibTransId="{5AEE2088-760F-4FAD-B884-FA1AE714D9C5}"/>
    <dgm:cxn modelId="{0441483E-0037-4569-9119-03ED92D76C17}" type="presOf" srcId="{71B11415-3976-4B79-BE49-1C1FFD7ACB56}" destId="{194915E1-E0C0-448F-8BF9-6E8B93B20EC3}" srcOrd="0" destOrd="0" presId="urn:microsoft.com/office/officeart/2005/8/layout/vList2"/>
    <dgm:cxn modelId="{7253295A-A685-40E8-830D-75E0F573FFDF}" srcId="{00D0168F-0EE7-4F22-BD26-F3F039B1B307}" destId="{126CE4D3-0462-4E40-82CF-9D89416DAA00}" srcOrd="1" destOrd="0" parTransId="{F5641293-4B82-40CC-8721-5B1791653BAC}" sibTransId="{2BA542B0-4020-48EE-AF22-C3F783BA3F69}"/>
    <dgm:cxn modelId="{05388687-1DA5-4DB3-B65F-6EC0AF7D9B25}" type="presOf" srcId="{126CE4D3-0462-4E40-82CF-9D89416DAA00}" destId="{DC42876D-7856-48B8-88F7-D08C4EFAD254}" srcOrd="0" destOrd="0" presId="urn:microsoft.com/office/officeart/2005/8/layout/vList2"/>
    <dgm:cxn modelId="{4B3AE88F-2B69-431F-B11C-05105505E4FC}" type="presOf" srcId="{00D0168F-0EE7-4F22-BD26-F3F039B1B307}" destId="{3E988AD8-F7C7-4309-9E85-860977168B76}" srcOrd="0" destOrd="0" presId="urn:microsoft.com/office/officeart/2005/8/layout/vList2"/>
    <dgm:cxn modelId="{D539CAC0-E156-460D-BCEE-AF753EB43500}" srcId="{00D0168F-0EE7-4F22-BD26-F3F039B1B307}" destId="{71B11415-3976-4B79-BE49-1C1FFD7ACB56}" srcOrd="0" destOrd="0" parTransId="{C050859F-B26D-45C3-B341-6EFF6ECE7645}" sibTransId="{85833957-5C64-420A-B725-BA7CD34A716E}"/>
    <dgm:cxn modelId="{74132C6C-332A-4619-9C4E-1DE4BCF58ECC}" type="presParOf" srcId="{3E988AD8-F7C7-4309-9E85-860977168B76}" destId="{194915E1-E0C0-448F-8BF9-6E8B93B20EC3}" srcOrd="0" destOrd="0" presId="urn:microsoft.com/office/officeart/2005/8/layout/vList2"/>
    <dgm:cxn modelId="{D8B9E730-C321-439E-A413-766E9DBC6B3D}" type="presParOf" srcId="{3E988AD8-F7C7-4309-9E85-860977168B76}" destId="{667C3DDC-6F38-4467-ABCD-2F32B548B764}" srcOrd="1" destOrd="0" presId="urn:microsoft.com/office/officeart/2005/8/layout/vList2"/>
    <dgm:cxn modelId="{517B9767-72C2-4957-9060-FBCB7E598F22}" type="presParOf" srcId="{3E988AD8-F7C7-4309-9E85-860977168B76}" destId="{DC42876D-7856-48B8-88F7-D08C4EFAD254}" srcOrd="2" destOrd="0" presId="urn:microsoft.com/office/officeart/2005/8/layout/vList2"/>
    <dgm:cxn modelId="{CC2359DF-EF15-419C-9CE6-F51352B95358}" type="presParOf" srcId="{3E988AD8-F7C7-4309-9E85-860977168B76}" destId="{B0EE11A3-3559-4BF8-B58C-F4323DDEEC78}" srcOrd="3" destOrd="0" presId="urn:microsoft.com/office/officeart/2005/8/layout/vList2"/>
    <dgm:cxn modelId="{92A162C9-51F5-4F79-8DB8-B44E02AAF443}" type="presParOf" srcId="{3E988AD8-F7C7-4309-9E85-860977168B76}" destId="{AD75D802-B097-4E59-AF76-C14F6F7C5C2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807ABF-E1B5-4BE9-8C0F-C7FC353DF154}" type="doc">
      <dgm:prSet loTypeId="urn:microsoft.com/office/officeart/2005/8/layout/matrix3" loCatId="matrix" qsTypeId="urn:microsoft.com/office/officeart/2005/8/quickstyle/simple1" qsCatId="simple" csTypeId="urn:microsoft.com/office/officeart/2005/8/colors/colorful1" csCatId="colorful"/>
      <dgm:spPr/>
      <dgm:t>
        <a:bodyPr/>
        <a:lstStyle/>
        <a:p>
          <a:endParaRPr lang="en-US"/>
        </a:p>
      </dgm:t>
    </dgm:pt>
    <dgm:pt modelId="{2F9BBFEB-800E-4B8C-A50F-CF9D36D87E36}">
      <dgm:prSet/>
      <dgm:spPr/>
      <dgm:t>
        <a:bodyPr/>
        <a:lstStyle/>
        <a:p>
          <a:r>
            <a:rPr lang="en-AU" u="sng"/>
            <a:t>Rule 4</a:t>
          </a:r>
          <a:r>
            <a:rPr lang="en-AU"/>
            <a:t> in the </a:t>
          </a:r>
          <a:r>
            <a:rPr lang="en-AU" i="1" u="sng"/>
            <a:t>Legal Profession Uniform Law Australian Solicitors’ Conduct Rules 2015</a:t>
          </a:r>
          <a:r>
            <a:rPr lang="en-AU"/>
            <a:t> (‘</a:t>
          </a:r>
          <a:r>
            <a:rPr lang="en-AU" b="1" i="1"/>
            <a:t>Solicitors’ Conduct Rules</a:t>
          </a:r>
          <a:r>
            <a:rPr lang="en-AU"/>
            <a:t>’) specified that solicitors must ‘avoid any compromise to their integrity and professional independence’ </a:t>
          </a:r>
          <a:endParaRPr lang="en-US"/>
        </a:p>
      </dgm:t>
    </dgm:pt>
    <dgm:pt modelId="{937FA655-7F82-47C8-84CA-D667AC7F20E1}" type="parTrans" cxnId="{F48834C4-151A-4A18-B894-0865B3CABB69}">
      <dgm:prSet/>
      <dgm:spPr/>
      <dgm:t>
        <a:bodyPr/>
        <a:lstStyle/>
        <a:p>
          <a:endParaRPr lang="en-US"/>
        </a:p>
      </dgm:t>
    </dgm:pt>
    <dgm:pt modelId="{A116658D-A16C-40BA-9830-CD3EDAC07D57}" type="sibTrans" cxnId="{F48834C4-151A-4A18-B894-0865B3CABB69}">
      <dgm:prSet/>
      <dgm:spPr/>
      <dgm:t>
        <a:bodyPr/>
        <a:lstStyle/>
        <a:p>
          <a:endParaRPr lang="en-US"/>
        </a:p>
      </dgm:t>
    </dgm:pt>
    <dgm:pt modelId="{2E369CEF-3968-4C0F-BEE8-B5D132A607F9}">
      <dgm:prSet/>
      <dgm:spPr/>
      <dgm:t>
        <a:bodyPr/>
        <a:lstStyle/>
        <a:p>
          <a:r>
            <a:rPr lang="en-AU"/>
            <a:t>In relation to advocacy, rule 17.1 requires that a lawyer must not act as a mere mouth piece for the client </a:t>
          </a:r>
          <a:endParaRPr lang="en-US"/>
        </a:p>
      </dgm:t>
    </dgm:pt>
    <dgm:pt modelId="{88E3BCC3-5C4C-4DAD-83CB-2D5BC276B437}" type="parTrans" cxnId="{35EADB82-23DA-4DFF-BE18-87BE55DB5387}">
      <dgm:prSet/>
      <dgm:spPr/>
      <dgm:t>
        <a:bodyPr/>
        <a:lstStyle/>
        <a:p>
          <a:endParaRPr lang="en-US"/>
        </a:p>
      </dgm:t>
    </dgm:pt>
    <dgm:pt modelId="{9D596203-5595-4ACE-8B8C-55BC87630DF1}" type="sibTrans" cxnId="{35EADB82-23DA-4DFF-BE18-87BE55DB5387}">
      <dgm:prSet/>
      <dgm:spPr/>
      <dgm:t>
        <a:bodyPr/>
        <a:lstStyle/>
        <a:p>
          <a:endParaRPr lang="en-US"/>
        </a:p>
      </dgm:t>
    </dgm:pt>
    <dgm:pt modelId="{6D7F8DBC-EAEC-4E14-8D85-E9CFB08FCAB6}">
      <dgm:prSet/>
      <dgm:spPr/>
      <dgm:t>
        <a:bodyPr/>
        <a:lstStyle/>
        <a:p>
          <a:r>
            <a:rPr lang="en-AU"/>
            <a:t>- breach might occur where lawyers have not acted independently and blindly relied upon the results of AI-powered tools. </a:t>
          </a:r>
          <a:endParaRPr lang="en-US"/>
        </a:p>
      </dgm:t>
    </dgm:pt>
    <dgm:pt modelId="{C0A1E9F1-256C-4B59-978A-216D0C8194A8}" type="parTrans" cxnId="{CACA15C6-7B15-41DB-BFF4-BF70FC0B092E}">
      <dgm:prSet/>
      <dgm:spPr/>
      <dgm:t>
        <a:bodyPr/>
        <a:lstStyle/>
        <a:p>
          <a:endParaRPr lang="en-US"/>
        </a:p>
      </dgm:t>
    </dgm:pt>
    <dgm:pt modelId="{0C28D88B-9659-400B-9325-6E8C8C0265A3}" type="sibTrans" cxnId="{CACA15C6-7B15-41DB-BFF4-BF70FC0B092E}">
      <dgm:prSet/>
      <dgm:spPr/>
      <dgm:t>
        <a:bodyPr/>
        <a:lstStyle/>
        <a:p>
          <a:endParaRPr lang="en-US"/>
        </a:p>
      </dgm:t>
    </dgm:pt>
    <dgm:pt modelId="{FE444D32-7A5B-4194-BD8A-FFEDE20921D8}">
      <dgm:prSet/>
      <dgm:spPr/>
      <dgm:t>
        <a:bodyPr/>
        <a:lstStyle/>
        <a:p>
          <a:r>
            <a:rPr lang="en-AU"/>
            <a:t>- In discharging their duty lawyers must consider the inaccuracies and bias that can be embedded within these tools. Therefore, lawyers must not mimic the responses provided by AI-powered tools</a:t>
          </a:r>
          <a:endParaRPr lang="en-US"/>
        </a:p>
      </dgm:t>
    </dgm:pt>
    <dgm:pt modelId="{31105BDA-8EBB-452D-9CE6-A47FB4F5BBF5}" type="parTrans" cxnId="{A12946D4-6EAB-454C-AE94-ACF04525D5E3}">
      <dgm:prSet/>
      <dgm:spPr/>
      <dgm:t>
        <a:bodyPr/>
        <a:lstStyle/>
        <a:p>
          <a:endParaRPr lang="en-US"/>
        </a:p>
      </dgm:t>
    </dgm:pt>
    <dgm:pt modelId="{D4C1CCEE-F4E8-4AE0-90A1-0B5CB6272FAF}" type="sibTrans" cxnId="{A12946D4-6EAB-454C-AE94-ACF04525D5E3}">
      <dgm:prSet/>
      <dgm:spPr/>
      <dgm:t>
        <a:bodyPr/>
        <a:lstStyle/>
        <a:p>
          <a:endParaRPr lang="en-US"/>
        </a:p>
      </dgm:t>
    </dgm:pt>
    <dgm:pt modelId="{FB3FF730-FD85-4EE7-B857-BE9A06924027}" type="pres">
      <dgm:prSet presAssocID="{D5807ABF-E1B5-4BE9-8C0F-C7FC353DF154}" presName="matrix" presStyleCnt="0">
        <dgm:presLayoutVars>
          <dgm:chMax val="1"/>
          <dgm:dir/>
          <dgm:resizeHandles val="exact"/>
        </dgm:presLayoutVars>
      </dgm:prSet>
      <dgm:spPr/>
    </dgm:pt>
    <dgm:pt modelId="{75E93005-F153-4CBF-B87F-F2CEEDF2BDC8}" type="pres">
      <dgm:prSet presAssocID="{D5807ABF-E1B5-4BE9-8C0F-C7FC353DF154}" presName="diamond" presStyleLbl="bgShp" presStyleIdx="0" presStyleCnt="1"/>
      <dgm:spPr/>
    </dgm:pt>
    <dgm:pt modelId="{F09AD5A1-C742-4770-BEF8-E6D06962DF9F}" type="pres">
      <dgm:prSet presAssocID="{D5807ABF-E1B5-4BE9-8C0F-C7FC353DF154}" presName="quad1" presStyleLbl="node1" presStyleIdx="0" presStyleCnt="4">
        <dgm:presLayoutVars>
          <dgm:chMax val="0"/>
          <dgm:chPref val="0"/>
          <dgm:bulletEnabled val="1"/>
        </dgm:presLayoutVars>
      </dgm:prSet>
      <dgm:spPr/>
    </dgm:pt>
    <dgm:pt modelId="{015B0934-3F9A-47B0-B2F1-F12A7A5AA537}" type="pres">
      <dgm:prSet presAssocID="{D5807ABF-E1B5-4BE9-8C0F-C7FC353DF154}" presName="quad2" presStyleLbl="node1" presStyleIdx="1" presStyleCnt="4">
        <dgm:presLayoutVars>
          <dgm:chMax val="0"/>
          <dgm:chPref val="0"/>
          <dgm:bulletEnabled val="1"/>
        </dgm:presLayoutVars>
      </dgm:prSet>
      <dgm:spPr/>
    </dgm:pt>
    <dgm:pt modelId="{606FFEBC-F544-4F43-858B-B1A9B3B69BAB}" type="pres">
      <dgm:prSet presAssocID="{D5807ABF-E1B5-4BE9-8C0F-C7FC353DF154}" presName="quad3" presStyleLbl="node1" presStyleIdx="2" presStyleCnt="4">
        <dgm:presLayoutVars>
          <dgm:chMax val="0"/>
          <dgm:chPref val="0"/>
          <dgm:bulletEnabled val="1"/>
        </dgm:presLayoutVars>
      </dgm:prSet>
      <dgm:spPr/>
    </dgm:pt>
    <dgm:pt modelId="{C9E98AF9-DDE5-4B22-8069-738EC56235F8}" type="pres">
      <dgm:prSet presAssocID="{D5807ABF-E1B5-4BE9-8C0F-C7FC353DF154}" presName="quad4" presStyleLbl="node1" presStyleIdx="3" presStyleCnt="4">
        <dgm:presLayoutVars>
          <dgm:chMax val="0"/>
          <dgm:chPref val="0"/>
          <dgm:bulletEnabled val="1"/>
        </dgm:presLayoutVars>
      </dgm:prSet>
      <dgm:spPr/>
    </dgm:pt>
  </dgm:ptLst>
  <dgm:cxnLst>
    <dgm:cxn modelId="{57D03608-9C08-4E5A-A59B-EF52DC64311A}" type="presOf" srcId="{6D7F8DBC-EAEC-4E14-8D85-E9CFB08FCAB6}" destId="{606FFEBC-F544-4F43-858B-B1A9B3B69BAB}" srcOrd="0" destOrd="0" presId="urn:microsoft.com/office/officeart/2005/8/layout/matrix3"/>
    <dgm:cxn modelId="{78F77F2A-4AD9-485B-8C96-3D0C5755BAF2}" type="presOf" srcId="{FE444D32-7A5B-4194-BD8A-FFEDE20921D8}" destId="{C9E98AF9-DDE5-4B22-8069-738EC56235F8}" srcOrd="0" destOrd="0" presId="urn:microsoft.com/office/officeart/2005/8/layout/matrix3"/>
    <dgm:cxn modelId="{C7269852-ADB5-4BC8-9C57-7D71B77A0B91}" type="presOf" srcId="{2E369CEF-3968-4C0F-BEE8-B5D132A607F9}" destId="{015B0934-3F9A-47B0-B2F1-F12A7A5AA537}" srcOrd="0" destOrd="0" presId="urn:microsoft.com/office/officeart/2005/8/layout/matrix3"/>
    <dgm:cxn modelId="{35EADB82-23DA-4DFF-BE18-87BE55DB5387}" srcId="{D5807ABF-E1B5-4BE9-8C0F-C7FC353DF154}" destId="{2E369CEF-3968-4C0F-BEE8-B5D132A607F9}" srcOrd="1" destOrd="0" parTransId="{88E3BCC3-5C4C-4DAD-83CB-2D5BC276B437}" sibTransId="{9D596203-5595-4ACE-8B8C-55BC87630DF1}"/>
    <dgm:cxn modelId="{5F5BC5BC-7AB3-4877-B4D8-E1E5A9BFE417}" type="presOf" srcId="{D5807ABF-E1B5-4BE9-8C0F-C7FC353DF154}" destId="{FB3FF730-FD85-4EE7-B857-BE9A06924027}" srcOrd="0" destOrd="0" presId="urn:microsoft.com/office/officeart/2005/8/layout/matrix3"/>
    <dgm:cxn modelId="{F48834C4-151A-4A18-B894-0865B3CABB69}" srcId="{D5807ABF-E1B5-4BE9-8C0F-C7FC353DF154}" destId="{2F9BBFEB-800E-4B8C-A50F-CF9D36D87E36}" srcOrd="0" destOrd="0" parTransId="{937FA655-7F82-47C8-84CA-D667AC7F20E1}" sibTransId="{A116658D-A16C-40BA-9830-CD3EDAC07D57}"/>
    <dgm:cxn modelId="{CACA15C6-7B15-41DB-BFF4-BF70FC0B092E}" srcId="{D5807ABF-E1B5-4BE9-8C0F-C7FC353DF154}" destId="{6D7F8DBC-EAEC-4E14-8D85-E9CFB08FCAB6}" srcOrd="2" destOrd="0" parTransId="{C0A1E9F1-256C-4B59-978A-216D0C8194A8}" sibTransId="{0C28D88B-9659-400B-9325-6E8C8C0265A3}"/>
    <dgm:cxn modelId="{A12946D4-6EAB-454C-AE94-ACF04525D5E3}" srcId="{D5807ABF-E1B5-4BE9-8C0F-C7FC353DF154}" destId="{FE444D32-7A5B-4194-BD8A-FFEDE20921D8}" srcOrd="3" destOrd="0" parTransId="{31105BDA-8EBB-452D-9CE6-A47FB4F5BBF5}" sibTransId="{D4C1CCEE-F4E8-4AE0-90A1-0B5CB6272FAF}"/>
    <dgm:cxn modelId="{CC86D8F5-BCEF-40AD-9CFB-A21D8F815C09}" type="presOf" srcId="{2F9BBFEB-800E-4B8C-A50F-CF9D36D87E36}" destId="{F09AD5A1-C742-4770-BEF8-E6D06962DF9F}" srcOrd="0" destOrd="0" presId="urn:microsoft.com/office/officeart/2005/8/layout/matrix3"/>
    <dgm:cxn modelId="{BFB41CFD-7415-4F43-99BA-18EBB0DA2562}" type="presParOf" srcId="{FB3FF730-FD85-4EE7-B857-BE9A06924027}" destId="{75E93005-F153-4CBF-B87F-F2CEEDF2BDC8}" srcOrd="0" destOrd="0" presId="urn:microsoft.com/office/officeart/2005/8/layout/matrix3"/>
    <dgm:cxn modelId="{6DFAEB7C-338A-4DB2-B543-DADF671FEEE1}" type="presParOf" srcId="{FB3FF730-FD85-4EE7-B857-BE9A06924027}" destId="{F09AD5A1-C742-4770-BEF8-E6D06962DF9F}" srcOrd="1" destOrd="0" presId="urn:microsoft.com/office/officeart/2005/8/layout/matrix3"/>
    <dgm:cxn modelId="{32C3424E-B696-4EE2-9E8B-15E9097B0474}" type="presParOf" srcId="{FB3FF730-FD85-4EE7-B857-BE9A06924027}" destId="{015B0934-3F9A-47B0-B2F1-F12A7A5AA537}" srcOrd="2" destOrd="0" presId="urn:microsoft.com/office/officeart/2005/8/layout/matrix3"/>
    <dgm:cxn modelId="{5EE1EB53-EB1B-42CE-AB70-97DD114D0007}" type="presParOf" srcId="{FB3FF730-FD85-4EE7-B857-BE9A06924027}" destId="{606FFEBC-F544-4F43-858B-B1A9B3B69BAB}" srcOrd="3" destOrd="0" presId="urn:microsoft.com/office/officeart/2005/8/layout/matrix3"/>
    <dgm:cxn modelId="{9D9324E6-0A88-4405-A5B7-D09D61668DD9}" type="presParOf" srcId="{FB3FF730-FD85-4EE7-B857-BE9A06924027}" destId="{C9E98AF9-DDE5-4B22-8069-738EC56235F8}"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6DD60E-3A11-43A1-9DCB-6301CC7CC30C}" type="doc">
      <dgm:prSet loTypeId="urn:microsoft.com/office/officeart/2005/8/layout/vList2" loCatId="list" qsTypeId="urn:microsoft.com/office/officeart/2005/8/quickstyle/simple5" qsCatId="simple" csTypeId="urn:microsoft.com/office/officeart/2005/8/colors/accent2_2" csCatId="accent2"/>
      <dgm:spPr/>
      <dgm:t>
        <a:bodyPr/>
        <a:lstStyle/>
        <a:p>
          <a:endParaRPr lang="en-US"/>
        </a:p>
      </dgm:t>
    </dgm:pt>
    <dgm:pt modelId="{04F88C8E-A139-41DA-833A-BF33DDA7B8CA}">
      <dgm:prSet/>
      <dgm:spPr/>
      <dgm:t>
        <a:bodyPr/>
        <a:lstStyle/>
        <a:p>
          <a:r>
            <a:rPr lang="en-AU" b="1"/>
            <a:t>KNOW</a:t>
          </a:r>
          <a:r>
            <a:rPr lang="en-AU"/>
            <a:t> the applicable legal professional conduct rules and standards that apply.</a:t>
          </a:r>
          <a:endParaRPr lang="en-US"/>
        </a:p>
      </dgm:t>
    </dgm:pt>
    <dgm:pt modelId="{7C37C7CD-C2A8-4396-BD52-FF7A5E5F3F7D}" type="parTrans" cxnId="{80B76490-5BAE-4DA3-8F93-0DB968456F53}">
      <dgm:prSet/>
      <dgm:spPr/>
      <dgm:t>
        <a:bodyPr/>
        <a:lstStyle/>
        <a:p>
          <a:endParaRPr lang="en-US"/>
        </a:p>
      </dgm:t>
    </dgm:pt>
    <dgm:pt modelId="{A1C5F847-8B71-4DC2-9356-A69FDE62B47C}" type="sibTrans" cxnId="{80B76490-5BAE-4DA3-8F93-0DB968456F53}">
      <dgm:prSet/>
      <dgm:spPr/>
      <dgm:t>
        <a:bodyPr/>
        <a:lstStyle/>
        <a:p>
          <a:endParaRPr lang="en-US"/>
        </a:p>
      </dgm:t>
    </dgm:pt>
    <dgm:pt modelId="{CB069BA0-B2A2-4C35-948F-5B0D9CC861C1}">
      <dgm:prSet/>
      <dgm:spPr/>
      <dgm:t>
        <a:bodyPr/>
        <a:lstStyle/>
        <a:p>
          <a:r>
            <a:rPr lang="en-AU" b="1"/>
            <a:t>UPHOLD </a:t>
          </a:r>
          <a:r>
            <a:rPr lang="en-AU"/>
            <a:t>confidentiality, data protection and legal professional privilege by not distributing client information or other sensitive or confidential information to AI-powered tools. Opt out of data retention and other measures offered to minimise risk.</a:t>
          </a:r>
          <a:endParaRPr lang="en-US"/>
        </a:p>
      </dgm:t>
    </dgm:pt>
    <dgm:pt modelId="{93B7A8C2-B435-4666-A764-7AAB1AC12A93}" type="parTrans" cxnId="{6D6F7F5E-661C-4DFB-BFB6-EB3FC3D2938D}">
      <dgm:prSet/>
      <dgm:spPr/>
      <dgm:t>
        <a:bodyPr/>
        <a:lstStyle/>
        <a:p>
          <a:endParaRPr lang="en-US"/>
        </a:p>
      </dgm:t>
    </dgm:pt>
    <dgm:pt modelId="{F0EBD311-38EF-4CBD-8525-78819FCD8839}" type="sibTrans" cxnId="{6D6F7F5E-661C-4DFB-BFB6-EB3FC3D2938D}">
      <dgm:prSet/>
      <dgm:spPr/>
      <dgm:t>
        <a:bodyPr/>
        <a:lstStyle/>
        <a:p>
          <a:endParaRPr lang="en-US"/>
        </a:p>
      </dgm:t>
    </dgm:pt>
    <dgm:pt modelId="{86CBDE48-0312-45A1-8C94-09D5EA604BB5}">
      <dgm:prSet/>
      <dgm:spPr/>
      <dgm:t>
        <a:bodyPr/>
        <a:lstStyle/>
        <a:p>
          <a:r>
            <a:rPr lang="en-AU" b="1"/>
            <a:t>ENSURE YOU </a:t>
          </a:r>
          <a:r>
            <a:rPr lang="en-AU"/>
            <a:t>have sufficient understanding of AI-powered tools including any embedded bias and the accuracy of the data sources that the tools use to deliver their outputs. </a:t>
          </a:r>
          <a:endParaRPr lang="en-US"/>
        </a:p>
      </dgm:t>
    </dgm:pt>
    <dgm:pt modelId="{2FDD11D7-1954-41AC-8249-E155D4149969}" type="parTrans" cxnId="{5915A997-4AE1-47BF-94EE-A3F7EDFF7EF4}">
      <dgm:prSet/>
      <dgm:spPr/>
      <dgm:t>
        <a:bodyPr/>
        <a:lstStyle/>
        <a:p>
          <a:endParaRPr lang="en-US"/>
        </a:p>
      </dgm:t>
    </dgm:pt>
    <dgm:pt modelId="{663533B3-30EC-48A8-B94A-1A811AB841ED}" type="sibTrans" cxnId="{5915A997-4AE1-47BF-94EE-A3F7EDFF7EF4}">
      <dgm:prSet/>
      <dgm:spPr/>
      <dgm:t>
        <a:bodyPr/>
        <a:lstStyle/>
        <a:p>
          <a:endParaRPr lang="en-US"/>
        </a:p>
      </dgm:t>
    </dgm:pt>
    <dgm:pt modelId="{AA8BBB8F-5BD0-414F-977B-378FECC4E596}">
      <dgm:prSet/>
      <dgm:spPr/>
      <dgm:t>
        <a:bodyPr/>
        <a:lstStyle/>
        <a:p>
          <a:r>
            <a:rPr lang="en-AU" b="1"/>
            <a:t>CONTINU</a:t>
          </a:r>
          <a:r>
            <a:rPr lang="en-AU"/>
            <a:t>E to develop legal skills and knowledge to maintain competence as a lawyer and prevent over-reliance on AI-powered tools.</a:t>
          </a:r>
          <a:endParaRPr lang="en-US"/>
        </a:p>
      </dgm:t>
    </dgm:pt>
    <dgm:pt modelId="{A7DFF028-AE1F-4A8A-A64A-9A0E9B7D8C33}" type="parTrans" cxnId="{2B3072D7-16BC-4E34-9BE7-715A0C497B43}">
      <dgm:prSet/>
      <dgm:spPr/>
      <dgm:t>
        <a:bodyPr/>
        <a:lstStyle/>
        <a:p>
          <a:endParaRPr lang="en-US"/>
        </a:p>
      </dgm:t>
    </dgm:pt>
    <dgm:pt modelId="{5443F0F5-3B7C-451A-AA9F-8C5060D4349E}" type="sibTrans" cxnId="{2B3072D7-16BC-4E34-9BE7-715A0C497B43}">
      <dgm:prSet/>
      <dgm:spPr/>
      <dgm:t>
        <a:bodyPr/>
        <a:lstStyle/>
        <a:p>
          <a:endParaRPr lang="en-US"/>
        </a:p>
      </dgm:t>
    </dgm:pt>
    <dgm:pt modelId="{19DCB5AF-5752-486A-9C3F-4D684481FC78}">
      <dgm:prSet/>
      <dgm:spPr/>
      <dgm:t>
        <a:bodyPr/>
        <a:lstStyle/>
        <a:p>
          <a:r>
            <a:rPr lang="en-AU" b="1"/>
            <a:t>AVOID</a:t>
          </a:r>
          <a:r>
            <a:rPr lang="en-AU"/>
            <a:t> using AI responses verbatim, use own skill and judgment in respect of output data and use DISCLAIMERS</a:t>
          </a:r>
          <a:endParaRPr lang="en-US"/>
        </a:p>
      </dgm:t>
    </dgm:pt>
    <dgm:pt modelId="{A98C9366-7A3D-48B8-B510-14EDCB5BE3EC}" type="parTrans" cxnId="{F9E38310-B069-4358-9050-EC4DF87AF29C}">
      <dgm:prSet/>
      <dgm:spPr/>
      <dgm:t>
        <a:bodyPr/>
        <a:lstStyle/>
        <a:p>
          <a:endParaRPr lang="en-US"/>
        </a:p>
      </dgm:t>
    </dgm:pt>
    <dgm:pt modelId="{53E40D7E-AA74-460A-BFFC-6AB1E26D86E1}" type="sibTrans" cxnId="{F9E38310-B069-4358-9050-EC4DF87AF29C}">
      <dgm:prSet/>
      <dgm:spPr/>
      <dgm:t>
        <a:bodyPr/>
        <a:lstStyle/>
        <a:p>
          <a:endParaRPr lang="en-US"/>
        </a:p>
      </dgm:t>
    </dgm:pt>
    <dgm:pt modelId="{773B9C20-FAB1-4B92-BAE0-2EAFE6AE370B}">
      <dgm:prSet/>
      <dgm:spPr/>
      <dgm:t>
        <a:bodyPr/>
        <a:lstStyle/>
        <a:p>
          <a:r>
            <a:rPr lang="en-AU" b="1"/>
            <a:t>CONSULT</a:t>
          </a:r>
          <a:r>
            <a:rPr lang="en-AU"/>
            <a:t> senior personnel and develop firm guidance on whether the firm allows the use of the AI-powered tools and what procedures to follow.</a:t>
          </a:r>
          <a:endParaRPr lang="en-US"/>
        </a:p>
      </dgm:t>
    </dgm:pt>
    <dgm:pt modelId="{A10BD212-266C-4D7B-9A6C-58B1471F057F}" type="parTrans" cxnId="{2333293D-F2AF-4202-B5D5-C7A3AA06E39D}">
      <dgm:prSet/>
      <dgm:spPr/>
      <dgm:t>
        <a:bodyPr/>
        <a:lstStyle/>
        <a:p>
          <a:endParaRPr lang="en-US"/>
        </a:p>
      </dgm:t>
    </dgm:pt>
    <dgm:pt modelId="{3057CEAD-F8EA-41C9-98DC-678191A3F075}" type="sibTrans" cxnId="{2333293D-F2AF-4202-B5D5-C7A3AA06E39D}">
      <dgm:prSet/>
      <dgm:spPr/>
      <dgm:t>
        <a:bodyPr/>
        <a:lstStyle/>
        <a:p>
          <a:endParaRPr lang="en-US"/>
        </a:p>
      </dgm:t>
    </dgm:pt>
    <dgm:pt modelId="{3CEBF31B-3A7C-4319-B702-A03AC06BDEEE}">
      <dgm:prSet/>
      <dgm:spPr/>
      <dgm:t>
        <a:bodyPr/>
        <a:lstStyle/>
        <a:p>
          <a:r>
            <a:rPr lang="en-AU" b="1"/>
            <a:t>KEEP UP TO DATE </a:t>
          </a:r>
          <a:r>
            <a:rPr lang="en-AU"/>
            <a:t>with developments in AI, including the regulation of AI, and accompanying ethical concerns raised by stakeholders.</a:t>
          </a:r>
          <a:endParaRPr lang="en-US"/>
        </a:p>
      </dgm:t>
    </dgm:pt>
    <dgm:pt modelId="{3ED1CD8C-858D-4B38-948B-CBD41A8B4844}" type="parTrans" cxnId="{6070EBCA-7DF3-47A5-A26F-143ABE71A893}">
      <dgm:prSet/>
      <dgm:spPr/>
      <dgm:t>
        <a:bodyPr/>
        <a:lstStyle/>
        <a:p>
          <a:endParaRPr lang="en-US"/>
        </a:p>
      </dgm:t>
    </dgm:pt>
    <dgm:pt modelId="{AC356A72-4746-4013-90F4-EEFE3B13320B}" type="sibTrans" cxnId="{6070EBCA-7DF3-47A5-A26F-143ABE71A893}">
      <dgm:prSet/>
      <dgm:spPr/>
      <dgm:t>
        <a:bodyPr/>
        <a:lstStyle/>
        <a:p>
          <a:endParaRPr lang="en-US"/>
        </a:p>
      </dgm:t>
    </dgm:pt>
    <dgm:pt modelId="{5F95DD98-777A-40CD-B1E2-585F86FCB4B8}">
      <dgm:prSet/>
      <dgm:spPr/>
      <dgm:t>
        <a:bodyPr/>
        <a:lstStyle/>
        <a:p>
          <a:r>
            <a:rPr lang="en-AU" b="1"/>
            <a:t>ANALYSE AND SCRUTINISE </a:t>
          </a:r>
          <a:r>
            <a:rPr lang="en-AU"/>
            <a:t>the tools before implementing them and continue to supervise and review their uses to ensure they are appropriate and there is sufficient control over their uses.</a:t>
          </a:r>
          <a:endParaRPr lang="en-US"/>
        </a:p>
      </dgm:t>
    </dgm:pt>
    <dgm:pt modelId="{643D49C0-C393-4762-8A2C-1A1F8D55450E}" type="parTrans" cxnId="{67C670F6-73E2-479F-9954-D32F18741EE4}">
      <dgm:prSet/>
      <dgm:spPr/>
      <dgm:t>
        <a:bodyPr/>
        <a:lstStyle/>
        <a:p>
          <a:endParaRPr lang="en-US"/>
        </a:p>
      </dgm:t>
    </dgm:pt>
    <dgm:pt modelId="{4A7AEB0A-8896-4C18-8F88-FB5FF5F30125}" type="sibTrans" cxnId="{67C670F6-73E2-479F-9954-D32F18741EE4}">
      <dgm:prSet/>
      <dgm:spPr/>
      <dgm:t>
        <a:bodyPr/>
        <a:lstStyle/>
        <a:p>
          <a:endParaRPr lang="en-US"/>
        </a:p>
      </dgm:t>
    </dgm:pt>
    <dgm:pt modelId="{11946F43-FFB6-45B7-B8B0-680B1F567C3E}">
      <dgm:prSet/>
      <dgm:spPr/>
      <dgm:t>
        <a:bodyPr/>
        <a:lstStyle/>
        <a:p>
          <a:r>
            <a:rPr lang="en-AU"/>
            <a:t>If a </a:t>
          </a:r>
          <a:r>
            <a:rPr lang="en-AU" b="1"/>
            <a:t>PRINCIPAL of a LAW FIRM </a:t>
          </a:r>
          <a:r>
            <a:rPr lang="en-AU"/>
            <a:t>– </a:t>
          </a:r>
          <a:r>
            <a:rPr lang="en-AU" b="1"/>
            <a:t>EDUCATE and SUPERVISE YOUR LAWYERS ON AI </a:t>
          </a:r>
          <a:r>
            <a:rPr lang="en-AU"/>
            <a:t>(ethical and professional) and </a:t>
          </a:r>
          <a:r>
            <a:rPr lang="en-AU" b="1"/>
            <a:t>ADOPT </a:t>
          </a:r>
          <a:r>
            <a:rPr lang="en-AU"/>
            <a:t>framework compliant with LPUL and ASCR. </a:t>
          </a:r>
          <a:endParaRPr lang="en-US"/>
        </a:p>
      </dgm:t>
    </dgm:pt>
    <dgm:pt modelId="{A8C19F8D-5D52-43AB-BBA6-4B6F0212AD6C}" type="parTrans" cxnId="{7A61427A-6811-4BC1-9A1B-1BB0C2CA45F0}">
      <dgm:prSet/>
      <dgm:spPr/>
      <dgm:t>
        <a:bodyPr/>
        <a:lstStyle/>
        <a:p>
          <a:endParaRPr lang="en-US"/>
        </a:p>
      </dgm:t>
    </dgm:pt>
    <dgm:pt modelId="{0C588C0C-F5B5-4157-BBAC-DA1CA0DCD744}" type="sibTrans" cxnId="{7A61427A-6811-4BC1-9A1B-1BB0C2CA45F0}">
      <dgm:prSet/>
      <dgm:spPr/>
      <dgm:t>
        <a:bodyPr/>
        <a:lstStyle/>
        <a:p>
          <a:endParaRPr lang="en-US"/>
        </a:p>
      </dgm:t>
    </dgm:pt>
    <dgm:pt modelId="{A735098C-D152-4F6D-AD98-840E270ADB1C}" type="pres">
      <dgm:prSet presAssocID="{1D6DD60E-3A11-43A1-9DCB-6301CC7CC30C}" presName="linear" presStyleCnt="0">
        <dgm:presLayoutVars>
          <dgm:animLvl val="lvl"/>
          <dgm:resizeHandles val="exact"/>
        </dgm:presLayoutVars>
      </dgm:prSet>
      <dgm:spPr/>
    </dgm:pt>
    <dgm:pt modelId="{2EC4099D-7854-40CD-ADA9-B6F57B3E7760}" type="pres">
      <dgm:prSet presAssocID="{04F88C8E-A139-41DA-833A-BF33DDA7B8CA}" presName="parentText" presStyleLbl="node1" presStyleIdx="0" presStyleCnt="9">
        <dgm:presLayoutVars>
          <dgm:chMax val="0"/>
          <dgm:bulletEnabled val="1"/>
        </dgm:presLayoutVars>
      </dgm:prSet>
      <dgm:spPr/>
    </dgm:pt>
    <dgm:pt modelId="{FF72F1B8-0382-4EA5-8617-CAEA28060963}" type="pres">
      <dgm:prSet presAssocID="{A1C5F847-8B71-4DC2-9356-A69FDE62B47C}" presName="spacer" presStyleCnt="0"/>
      <dgm:spPr/>
    </dgm:pt>
    <dgm:pt modelId="{57533520-59A4-4DCA-882D-E1F84145AB7B}" type="pres">
      <dgm:prSet presAssocID="{CB069BA0-B2A2-4C35-948F-5B0D9CC861C1}" presName="parentText" presStyleLbl="node1" presStyleIdx="1" presStyleCnt="9">
        <dgm:presLayoutVars>
          <dgm:chMax val="0"/>
          <dgm:bulletEnabled val="1"/>
        </dgm:presLayoutVars>
      </dgm:prSet>
      <dgm:spPr/>
    </dgm:pt>
    <dgm:pt modelId="{9EA133D5-7108-4073-BCE3-68A9CE01E58E}" type="pres">
      <dgm:prSet presAssocID="{F0EBD311-38EF-4CBD-8525-78819FCD8839}" presName="spacer" presStyleCnt="0"/>
      <dgm:spPr/>
    </dgm:pt>
    <dgm:pt modelId="{D7B5570D-881E-47BE-BD04-401882DCC4C8}" type="pres">
      <dgm:prSet presAssocID="{86CBDE48-0312-45A1-8C94-09D5EA604BB5}" presName="parentText" presStyleLbl="node1" presStyleIdx="2" presStyleCnt="9">
        <dgm:presLayoutVars>
          <dgm:chMax val="0"/>
          <dgm:bulletEnabled val="1"/>
        </dgm:presLayoutVars>
      </dgm:prSet>
      <dgm:spPr/>
    </dgm:pt>
    <dgm:pt modelId="{8CCDF150-B2DF-4A11-93A0-7F9B91E99199}" type="pres">
      <dgm:prSet presAssocID="{663533B3-30EC-48A8-B94A-1A811AB841ED}" presName="spacer" presStyleCnt="0"/>
      <dgm:spPr/>
    </dgm:pt>
    <dgm:pt modelId="{8B06507C-9A0B-4381-8C10-40916F9EA5E0}" type="pres">
      <dgm:prSet presAssocID="{AA8BBB8F-5BD0-414F-977B-378FECC4E596}" presName="parentText" presStyleLbl="node1" presStyleIdx="3" presStyleCnt="9">
        <dgm:presLayoutVars>
          <dgm:chMax val="0"/>
          <dgm:bulletEnabled val="1"/>
        </dgm:presLayoutVars>
      </dgm:prSet>
      <dgm:spPr/>
    </dgm:pt>
    <dgm:pt modelId="{CED17EB9-1CB0-4D4D-8D6C-835244B38733}" type="pres">
      <dgm:prSet presAssocID="{5443F0F5-3B7C-451A-AA9F-8C5060D4349E}" presName="spacer" presStyleCnt="0"/>
      <dgm:spPr/>
    </dgm:pt>
    <dgm:pt modelId="{31AF7CF3-CCDA-4F25-9ABA-C4BEA11229B8}" type="pres">
      <dgm:prSet presAssocID="{19DCB5AF-5752-486A-9C3F-4D684481FC78}" presName="parentText" presStyleLbl="node1" presStyleIdx="4" presStyleCnt="9">
        <dgm:presLayoutVars>
          <dgm:chMax val="0"/>
          <dgm:bulletEnabled val="1"/>
        </dgm:presLayoutVars>
      </dgm:prSet>
      <dgm:spPr/>
    </dgm:pt>
    <dgm:pt modelId="{1005561B-91CF-4A44-8B49-7CA86DBBCE49}" type="pres">
      <dgm:prSet presAssocID="{53E40D7E-AA74-460A-BFFC-6AB1E26D86E1}" presName="spacer" presStyleCnt="0"/>
      <dgm:spPr/>
    </dgm:pt>
    <dgm:pt modelId="{79154270-4FB8-4BF9-A0A9-2D5696739B59}" type="pres">
      <dgm:prSet presAssocID="{773B9C20-FAB1-4B92-BAE0-2EAFE6AE370B}" presName="parentText" presStyleLbl="node1" presStyleIdx="5" presStyleCnt="9">
        <dgm:presLayoutVars>
          <dgm:chMax val="0"/>
          <dgm:bulletEnabled val="1"/>
        </dgm:presLayoutVars>
      </dgm:prSet>
      <dgm:spPr/>
    </dgm:pt>
    <dgm:pt modelId="{E35B0BE5-6D3F-4073-A16B-7E45B2B88610}" type="pres">
      <dgm:prSet presAssocID="{3057CEAD-F8EA-41C9-98DC-678191A3F075}" presName="spacer" presStyleCnt="0"/>
      <dgm:spPr/>
    </dgm:pt>
    <dgm:pt modelId="{01355A1C-5861-4583-A0CE-CC83AB6F44B7}" type="pres">
      <dgm:prSet presAssocID="{3CEBF31B-3A7C-4319-B702-A03AC06BDEEE}" presName="parentText" presStyleLbl="node1" presStyleIdx="6" presStyleCnt="9">
        <dgm:presLayoutVars>
          <dgm:chMax val="0"/>
          <dgm:bulletEnabled val="1"/>
        </dgm:presLayoutVars>
      </dgm:prSet>
      <dgm:spPr/>
    </dgm:pt>
    <dgm:pt modelId="{3E2FDF28-619F-42C3-8B06-E918172954FF}" type="pres">
      <dgm:prSet presAssocID="{AC356A72-4746-4013-90F4-EEFE3B13320B}" presName="spacer" presStyleCnt="0"/>
      <dgm:spPr/>
    </dgm:pt>
    <dgm:pt modelId="{FDD46995-B7AD-46EF-995B-F10B26ED9225}" type="pres">
      <dgm:prSet presAssocID="{5F95DD98-777A-40CD-B1E2-585F86FCB4B8}" presName="parentText" presStyleLbl="node1" presStyleIdx="7" presStyleCnt="9">
        <dgm:presLayoutVars>
          <dgm:chMax val="0"/>
          <dgm:bulletEnabled val="1"/>
        </dgm:presLayoutVars>
      </dgm:prSet>
      <dgm:spPr/>
    </dgm:pt>
    <dgm:pt modelId="{6F830798-6631-497E-943B-E6D32DE3CF90}" type="pres">
      <dgm:prSet presAssocID="{4A7AEB0A-8896-4C18-8F88-FB5FF5F30125}" presName="spacer" presStyleCnt="0"/>
      <dgm:spPr/>
    </dgm:pt>
    <dgm:pt modelId="{C4D27B1E-276B-4769-B942-0EFD0B810C6F}" type="pres">
      <dgm:prSet presAssocID="{11946F43-FFB6-45B7-B8B0-680B1F567C3E}" presName="parentText" presStyleLbl="node1" presStyleIdx="8" presStyleCnt="9">
        <dgm:presLayoutVars>
          <dgm:chMax val="0"/>
          <dgm:bulletEnabled val="1"/>
        </dgm:presLayoutVars>
      </dgm:prSet>
      <dgm:spPr/>
    </dgm:pt>
  </dgm:ptLst>
  <dgm:cxnLst>
    <dgm:cxn modelId="{3972A800-D351-4269-AA9D-BC3B03500962}" type="presOf" srcId="{11946F43-FFB6-45B7-B8B0-680B1F567C3E}" destId="{C4D27B1E-276B-4769-B942-0EFD0B810C6F}" srcOrd="0" destOrd="0" presId="urn:microsoft.com/office/officeart/2005/8/layout/vList2"/>
    <dgm:cxn modelId="{88BE4A0F-AEC7-4536-B0BD-35DDC0E19A14}" type="presOf" srcId="{3CEBF31B-3A7C-4319-B702-A03AC06BDEEE}" destId="{01355A1C-5861-4583-A0CE-CC83AB6F44B7}" srcOrd="0" destOrd="0" presId="urn:microsoft.com/office/officeart/2005/8/layout/vList2"/>
    <dgm:cxn modelId="{F9E38310-B069-4358-9050-EC4DF87AF29C}" srcId="{1D6DD60E-3A11-43A1-9DCB-6301CC7CC30C}" destId="{19DCB5AF-5752-486A-9C3F-4D684481FC78}" srcOrd="4" destOrd="0" parTransId="{A98C9366-7A3D-48B8-B510-14EDCB5BE3EC}" sibTransId="{53E40D7E-AA74-460A-BFFC-6AB1E26D86E1}"/>
    <dgm:cxn modelId="{4900173C-9892-4EDB-BC2C-90A52A800B8C}" type="presOf" srcId="{CB069BA0-B2A2-4C35-948F-5B0D9CC861C1}" destId="{57533520-59A4-4DCA-882D-E1F84145AB7B}" srcOrd="0" destOrd="0" presId="urn:microsoft.com/office/officeart/2005/8/layout/vList2"/>
    <dgm:cxn modelId="{2333293D-F2AF-4202-B5D5-C7A3AA06E39D}" srcId="{1D6DD60E-3A11-43A1-9DCB-6301CC7CC30C}" destId="{773B9C20-FAB1-4B92-BAE0-2EAFE6AE370B}" srcOrd="5" destOrd="0" parTransId="{A10BD212-266C-4D7B-9A6C-58B1471F057F}" sibTransId="{3057CEAD-F8EA-41C9-98DC-678191A3F075}"/>
    <dgm:cxn modelId="{6D6F7F5E-661C-4DFB-BFB6-EB3FC3D2938D}" srcId="{1D6DD60E-3A11-43A1-9DCB-6301CC7CC30C}" destId="{CB069BA0-B2A2-4C35-948F-5B0D9CC861C1}" srcOrd="1" destOrd="0" parTransId="{93B7A8C2-B435-4666-A764-7AAB1AC12A93}" sibTransId="{F0EBD311-38EF-4CBD-8525-78819FCD8839}"/>
    <dgm:cxn modelId="{7A61427A-6811-4BC1-9A1B-1BB0C2CA45F0}" srcId="{1D6DD60E-3A11-43A1-9DCB-6301CC7CC30C}" destId="{11946F43-FFB6-45B7-B8B0-680B1F567C3E}" srcOrd="8" destOrd="0" parTransId="{A8C19F8D-5D52-43AB-BBA6-4B6F0212AD6C}" sibTransId="{0C588C0C-F5B5-4157-BBAC-DA1CA0DCD744}"/>
    <dgm:cxn modelId="{6642217C-0B40-4D01-888B-E817C381FFA7}" type="presOf" srcId="{773B9C20-FAB1-4B92-BAE0-2EAFE6AE370B}" destId="{79154270-4FB8-4BF9-A0A9-2D5696739B59}" srcOrd="0" destOrd="0" presId="urn:microsoft.com/office/officeart/2005/8/layout/vList2"/>
    <dgm:cxn modelId="{AD81B785-FFF4-4AF6-9915-E4764D12516F}" type="presOf" srcId="{AA8BBB8F-5BD0-414F-977B-378FECC4E596}" destId="{8B06507C-9A0B-4381-8C10-40916F9EA5E0}" srcOrd="0" destOrd="0" presId="urn:microsoft.com/office/officeart/2005/8/layout/vList2"/>
    <dgm:cxn modelId="{DAAAE486-0B86-4116-A5AD-F7102B960E67}" type="presOf" srcId="{1D6DD60E-3A11-43A1-9DCB-6301CC7CC30C}" destId="{A735098C-D152-4F6D-AD98-840E270ADB1C}" srcOrd="0" destOrd="0" presId="urn:microsoft.com/office/officeart/2005/8/layout/vList2"/>
    <dgm:cxn modelId="{80B76490-5BAE-4DA3-8F93-0DB968456F53}" srcId="{1D6DD60E-3A11-43A1-9DCB-6301CC7CC30C}" destId="{04F88C8E-A139-41DA-833A-BF33DDA7B8CA}" srcOrd="0" destOrd="0" parTransId="{7C37C7CD-C2A8-4396-BD52-FF7A5E5F3F7D}" sibTransId="{A1C5F847-8B71-4DC2-9356-A69FDE62B47C}"/>
    <dgm:cxn modelId="{AC1F3794-5BAA-46BD-8339-28481E284CD1}" type="presOf" srcId="{86CBDE48-0312-45A1-8C94-09D5EA604BB5}" destId="{D7B5570D-881E-47BE-BD04-401882DCC4C8}" srcOrd="0" destOrd="0" presId="urn:microsoft.com/office/officeart/2005/8/layout/vList2"/>
    <dgm:cxn modelId="{5915A997-4AE1-47BF-94EE-A3F7EDFF7EF4}" srcId="{1D6DD60E-3A11-43A1-9DCB-6301CC7CC30C}" destId="{86CBDE48-0312-45A1-8C94-09D5EA604BB5}" srcOrd="2" destOrd="0" parTransId="{2FDD11D7-1954-41AC-8249-E155D4149969}" sibTransId="{663533B3-30EC-48A8-B94A-1A811AB841ED}"/>
    <dgm:cxn modelId="{FA739C9C-3101-488A-89DE-E7D6E23D9F8B}" type="presOf" srcId="{19DCB5AF-5752-486A-9C3F-4D684481FC78}" destId="{31AF7CF3-CCDA-4F25-9ABA-C4BEA11229B8}" srcOrd="0" destOrd="0" presId="urn:microsoft.com/office/officeart/2005/8/layout/vList2"/>
    <dgm:cxn modelId="{B62F62AA-ECFF-4F05-835A-EF7A12CF5E22}" type="presOf" srcId="{04F88C8E-A139-41DA-833A-BF33DDA7B8CA}" destId="{2EC4099D-7854-40CD-ADA9-B6F57B3E7760}" srcOrd="0" destOrd="0" presId="urn:microsoft.com/office/officeart/2005/8/layout/vList2"/>
    <dgm:cxn modelId="{87202EC9-A12A-49A4-B644-2AC6882FE558}" type="presOf" srcId="{5F95DD98-777A-40CD-B1E2-585F86FCB4B8}" destId="{FDD46995-B7AD-46EF-995B-F10B26ED9225}" srcOrd="0" destOrd="0" presId="urn:microsoft.com/office/officeart/2005/8/layout/vList2"/>
    <dgm:cxn modelId="{6070EBCA-7DF3-47A5-A26F-143ABE71A893}" srcId="{1D6DD60E-3A11-43A1-9DCB-6301CC7CC30C}" destId="{3CEBF31B-3A7C-4319-B702-A03AC06BDEEE}" srcOrd="6" destOrd="0" parTransId="{3ED1CD8C-858D-4B38-948B-CBD41A8B4844}" sibTransId="{AC356A72-4746-4013-90F4-EEFE3B13320B}"/>
    <dgm:cxn modelId="{2B3072D7-16BC-4E34-9BE7-715A0C497B43}" srcId="{1D6DD60E-3A11-43A1-9DCB-6301CC7CC30C}" destId="{AA8BBB8F-5BD0-414F-977B-378FECC4E596}" srcOrd="3" destOrd="0" parTransId="{A7DFF028-AE1F-4A8A-A64A-9A0E9B7D8C33}" sibTransId="{5443F0F5-3B7C-451A-AA9F-8C5060D4349E}"/>
    <dgm:cxn modelId="{67C670F6-73E2-479F-9954-D32F18741EE4}" srcId="{1D6DD60E-3A11-43A1-9DCB-6301CC7CC30C}" destId="{5F95DD98-777A-40CD-B1E2-585F86FCB4B8}" srcOrd="7" destOrd="0" parTransId="{643D49C0-C393-4762-8A2C-1A1F8D55450E}" sibTransId="{4A7AEB0A-8896-4C18-8F88-FB5FF5F30125}"/>
    <dgm:cxn modelId="{F5A49061-D02E-4892-B4ED-44F2060D6EE2}" type="presParOf" srcId="{A735098C-D152-4F6D-AD98-840E270ADB1C}" destId="{2EC4099D-7854-40CD-ADA9-B6F57B3E7760}" srcOrd="0" destOrd="0" presId="urn:microsoft.com/office/officeart/2005/8/layout/vList2"/>
    <dgm:cxn modelId="{E9E4CB45-CB1C-4E35-B713-8265BFCF3F46}" type="presParOf" srcId="{A735098C-D152-4F6D-AD98-840E270ADB1C}" destId="{FF72F1B8-0382-4EA5-8617-CAEA28060963}" srcOrd="1" destOrd="0" presId="urn:microsoft.com/office/officeart/2005/8/layout/vList2"/>
    <dgm:cxn modelId="{41593E29-A422-4501-B1BD-830C76A4FE11}" type="presParOf" srcId="{A735098C-D152-4F6D-AD98-840E270ADB1C}" destId="{57533520-59A4-4DCA-882D-E1F84145AB7B}" srcOrd="2" destOrd="0" presId="urn:microsoft.com/office/officeart/2005/8/layout/vList2"/>
    <dgm:cxn modelId="{D676F0F3-99AB-413B-83B7-4F91E1378563}" type="presParOf" srcId="{A735098C-D152-4F6D-AD98-840E270ADB1C}" destId="{9EA133D5-7108-4073-BCE3-68A9CE01E58E}" srcOrd="3" destOrd="0" presId="urn:microsoft.com/office/officeart/2005/8/layout/vList2"/>
    <dgm:cxn modelId="{EA8462A1-9A64-4F3F-9669-F63ED1FE6AFC}" type="presParOf" srcId="{A735098C-D152-4F6D-AD98-840E270ADB1C}" destId="{D7B5570D-881E-47BE-BD04-401882DCC4C8}" srcOrd="4" destOrd="0" presId="urn:microsoft.com/office/officeart/2005/8/layout/vList2"/>
    <dgm:cxn modelId="{D48D2010-7CEF-41DA-A5A4-CA8FD23B3C55}" type="presParOf" srcId="{A735098C-D152-4F6D-AD98-840E270ADB1C}" destId="{8CCDF150-B2DF-4A11-93A0-7F9B91E99199}" srcOrd="5" destOrd="0" presId="urn:microsoft.com/office/officeart/2005/8/layout/vList2"/>
    <dgm:cxn modelId="{B686EE55-8BB7-4D7C-9842-96097B1BB37B}" type="presParOf" srcId="{A735098C-D152-4F6D-AD98-840E270ADB1C}" destId="{8B06507C-9A0B-4381-8C10-40916F9EA5E0}" srcOrd="6" destOrd="0" presId="urn:microsoft.com/office/officeart/2005/8/layout/vList2"/>
    <dgm:cxn modelId="{CA3B72B7-8D79-45DC-BB30-CD8CDF77B67D}" type="presParOf" srcId="{A735098C-D152-4F6D-AD98-840E270ADB1C}" destId="{CED17EB9-1CB0-4D4D-8D6C-835244B38733}" srcOrd="7" destOrd="0" presId="urn:microsoft.com/office/officeart/2005/8/layout/vList2"/>
    <dgm:cxn modelId="{4217FA4F-7821-4BE4-8AD6-483149DD2A24}" type="presParOf" srcId="{A735098C-D152-4F6D-AD98-840E270ADB1C}" destId="{31AF7CF3-CCDA-4F25-9ABA-C4BEA11229B8}" srcOrd="8" destOrd="0" presId="urn:microsoft.com/office/officeart/2005/8/layout/vList2"/>
    <dgm:cxn modelId="{87909F20-57A9-4F42-ADF1-E92A609B2158}" type="presParOf" srcId="{A735098C-D152-4F6D-AD98-840E270ADB1C}" destId="{1005561B-91CF-4A44-8B49-7CA86DBBCE49}" srcOrd="9" destOrd="0" presId="urn:microsoft.com/office/officeart/2005/8/layout/vList2"/>
    <dgm:cxn modelId="{4AAB1343-ECF0-47E2-A114-B9177DB8A477}" type="presParOf" srcId="{A735098C-D152-4F6D-AD98-840E270ADB1C}" destId="{79154270-4FB8-4BF9-A0A9-2D5696739B59}" srcOrd="10" destOrd="0" presId="urn:microsoft.com/office/officeart/2005/8/layout/vList2"/>
    <dgm:cxn modelId="{D42AD150-4AFA-45B0-85D9-CA631A24245C}" type="presParOf" srcId="{A735098C-D152-4F6D-AD98-840E270ADB1C}" destId="{E35B0BE5-6D3F-4073-A16B-7E45B2B88610}" srcOrd="11" destOrd="0" presId="urn:microsoft.com/office/officeart/2005/8/layout/vList2"/>
    <dgm:cxn modelId="{39EA55A7-666C-4540-B160-317DD916BED4}" type="presParOf" srcId="{A735098C-D152-4F6D-AD98-840E270ADB1C}" destId="{01355A1C-5861-4583-A0CE-CC83AB6F44B7}" srcOrd="12" destOrd="0" presId="urn:microsoft.com/office/officeart/2005/8/layout/vList2"/>
    <dgm:cxn modelId="{A7D33DBF-5413-49C8-99FE-CDC577381B72}" type="presParOf" srcId="{A735098C-D152-4F6D-AD98-840E270ADB1C}" destId="{3E2FDF28-619F-42C3-8B06-E918172954FF}" srcOrd="13" destOrd="0" presId="urn:microsoft.com/office/officeart/2005/8/layout/vList2"/>
    <dgm:cxn modelId="{FACA74FA-9150-4F2F-AA61-F8BC964839E9}" type="presParOf" srcId="{A735098C-D152-4F6D-AD98-840E270ADB1C}" destId="{FDD46995-B7AD-46EF-995B-F10B26ED9225}" srcOrd="14" destOrd="0" presId="urn:microsoft.com/office/officeart/2005/8/layout/vList2"/>
    <dgm:cxn modelId="{2F0EF96E-F775-410E-87D2-893D015E86D3}" type="presParOf" srcId="{A735098C-D152-4F6D-AD98-840E270ADB1C}" destId="{6F830798-6631-497E-943B-E6D32DE3CF90}" srcOrd="15" destOrd="0" presId="urn:microsoft.com/office/officeart/2005/8/layout/vList2"/>
    <dgm:cxn modelId="{E292F5B2-D967-4833-A931-5DE72432DE30}" type="presParOf" srcId="{A735098C-D152-4F6D-AD98-840E270ADB1C}" destId="{C4D27B1E-276B-4769-B942-0EFD0B810C6F}"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4915E1-E0C0-448F-8BF9-6E8B93B20EC3}">
      <dsp:nvSpPr>
        <dsp:cNvPr id="0" name=""/>
        <dsp:cNvSpPr/>
      </dsp:nvSpPr>
      <dsp:spPr>
        <a:xfrm>
          <a:off x="0" y="503504"/>
          <a:ext cx="5945448" cy="1385279"/>
        </a:xfrm>
        <a:prstGeom prst="roundRect">
          <a:avLst/>
        </a:prstGeom>
        <a:solidFill>
          <a:schemeClr val="accent2">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AU" sz="1600" u="sng" kern="1200"/>
            <a:t>Rule 4</a:t>
          </a:r>
          <a:r>
            <a:rPr lang="en-AU" sz="1600" kern="1200"/>
            <a:t> in the </a:t>
          </a:r>
          <a:r>
            <a:rPr lang="en-AU" sz="1600" i="1" u="sng" kern="1200"/>
            <a:t>Legal Profession Uniform Law Australian Solicitors’ Conduct Rules 2015</a:t>
          </a:r>
          <a:r>
            <a:rPr lang="en-AU" sz="1600" kern="1200"/>
            <a:t> (‘</a:t>
          </a:r>
          <a:r>
            <a:rPr lang="en-AU" sz="1600" b="1" i="1" kern="1200"/>
            <a:t>Solicitors’ Conduct Rules</a:t>
          </a:r>
          <a:r>
            <a:rPr lang="en-AU" sz="1600" kern="1200"/>
            <a:t>’) also requires that a solicitor must </a:t>
          </a:r>
          <a:r>
            <a:rPr lang="en-AU" sz="1600" b="1" u="sng" kern="1200"/>
            <a:t>not</a:t>
          </a:r>
          <a:r>
            <a:rPr lang="en-AU" sz="1600" kern="1200"/>
            <a:t> </a:t>
          </a:r>
          <a:r>
            <a:rPr lang="en-AU" sz="1600" b="1" kern="1200"/>
            <a:t>disclose any information which is confidential to a client and acquired by the solicitor during the client’s engagement, subject to specified exceptions.</a:t>
          </a:r>
          <a:endParaRPr lang="en-US" sz="1600" kern="1200"/>
        </a:p>
      </dsp:txBody>
      <dsp:txXfrm>
        <a:off x="67624" y="571128"/>
        <a:ext cx="5810200" cy="1250031"/>
      </dsp:txXfrm>
    </dsp:sp>
    <dsp:sp modelId="{DC42876D-7856-48B8-88F7-D08C4EFAD254}">
      <dsp:nvSpPr>
        <dsp:cNvPr id="0" name=""/>
        <dsp:cNvSpPr/>
      </dsp:nvSpPr>
      <dsp:spPr>
        <a:xfrm>
          <a:off x="0" y="1934864"/>
          <a:ext cx="5945448" cy="1385279"/>
        </a:xfrm>
        <a:prstGeom prst="roundRect">
          <a:avLst/>
        </a:prstGeom>
        <a:solidFill>
          <a:schemeClr val="accent2">
            <a:hueOff val="-106145"/>
            <a:satOff val="-1718"/>
            <a:lumOff val="-4314"/>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AU" sz="1600" kern="1200"/>
            <a:t>- </a:t>
          </a:r>
          <a:r>
            <a:rPr lang="en-US" sz="1600" b="0" i="0" kern="1200"/>
            <a:t>When using AI-powered tools, a lawyer’s obligation to not disclose confidential client information extends to ensuring the technology is secure and omitting sensitive details so unauthorised parties cannot access or share the client’s details.</a:t>
          </a:r>
          <a:endParaRPr lang="en-US" sz="1600" kern="1200"/>
        </a:p>
      </dsp:txBody>
      <dsp:txXfrm>
        <a:off x="67624" y="2002488"/>
        <a:ext cx="5810200" cy="1250031"/>
      </dsp:txXfrm>
    </dsp:sp>
    <dsp:sp modelId="{AD75D802-B097-4E59-AF76-C14F6F7C5C23}">
      <dsp:nvSpPr>
        <dsp:cNvPr id="0" name=""/>
        <dsp:cNvSpPr/>
      </dsp:nvSpPr>
      <dsp:spPr>
        <a:xfrm>
          <a:off x="0" y="3366224"/>
          <a:ext cx="5945448" cy="1385279"/>
        </a:xfrm>
        <a:prstGeom prst="roundRect">
          <a:avLst/>
        </a:prstGeom>
        <a:solidFill>
          <a:schemeClr val="accent2">
            <a:hueOff val="-212290"/>
            <a:satOff val="-3436"/>
            <a:lumOff val="-8628"/>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AU" sz="1600" kern="1200"/>
            <a:t>- </a:t>
          </a:r>
          <a:r>
            <a:rPr lang="en-US" sz="1600" b="0" i="0" kern="1200"/>
            <a:t>When using AI-powered tools, a lawyer’s obligation to not disclose confidential client information extends to ensuring the technology is secure and omitting sensitive details so unauthorised parties cannot access or share the client’s details.</a:t>
          </a:r>
          <a:endParaRPr lang="en-US" sz="1600" kern="1200"/>
        </a:p>
      </dsp:txBody>
      <dsp:txXfrm>
        <a:off x="67624" y="3433848"/>
        <a:ext cx="5810200" cy="12500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93005-F153-4CBF-B87F-F2CEEDF2BDC8}">
      <dsp:nvSpPr>
        <dsp:cNvPr id="0" name=""/>
        <dsp:cNvSpPr/>
      </dsp:nvSpPr>
      <dsp:spPr>
        <a:xfrm>
          <a:off x="345219" y="0"/>
          <a:ext cx="5255009" cy="5255009"/>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9AD5A1-C742-4770-BEF8-E6D06962DF9F}">
      <dsp:nvSpPr>
        <dsp:cNvPr id="0" name=""/>
        <dsp:cNvSpPr/>
      </dsp:nvSpPr>
      <dsp:spPr>
        <a:xfrm>
          <a:off x="844445" y="499225"/>
          <a:ext cx="2049453" cy="2049453"/>
        </a:xfrm>
        <a:prstGeom prst="roundRect">
          <a:avLst/>
        </a:prstGeom>
        <a:solidFill>
          <a:schemeClr val="accent2">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u="sng" kern="1200"/>
            <a:t>Rule 4</a:t>
          </a:r>
          <a:r>
            <a:rPr lang="en-AU" sz="1200" kern="1200"/>
            <a:t> in the </a:t>
          </a:r>
          <a:r>
            <a:rPr lang="en-AU" sz="1200" i="1" u="sng" kern="1200"/>
            <a:t>Legal Profession Uniform Law Australian Solicitors’ Conduct Rules 2015</a:t>
          </a:r>
          <a:r>
            <a:rPr lang="en-AU" sz="1200" kern="1200"/>
            <a:t> (‘</a:t>
          </a:r>
          <a:r>
            <a:rPr lang="en-AU" sz="1200" b="1" i="1" kern="1200"/>
            <a:t>Solicitors’ Conduct Rules</a:t>
          </a:r>
          <a:r>
            <a:rPr lang="en-AU" sz="1200" kern="1200"/>
            <a:t>’) specified that solicitors must ‘avoid any compromise to their integrity and professional independence’ </a:t>
          </a:r>
          <a:endParaRPr lang="en-US" sz="1200" kern="1200"/>
        </a:p>
      </dsp:txBody>
      <dsp:txXfrm>
        <a:off x="944491" y="599271"/>
        <a:ext cx="1849361" cy="1849361"/>
      </dsp:txXfrm>
    </dsp:sp>
    <dsp:sp modelId="{015B0934-3F9A-47B0-B2F1-F12A7A5AA537}">
      <dsp:nvSpPr>
        <dsp:cNvPr id="0" name=""/>
        <dsp:cNvSpPr/>
      </dsp:nvSpPr>
      <dsp:spPr>
        <a:xfrm>
          <a:off x="3051549" y="499225"/>
          <a:ext cx="2049453" cy="2049453"/>
        </a:xfrm>
        <a:prstGeom prst="roundRect">
          <a:avLst/>
        </a:prstGeom>
        <a:solidFill>
          <a:schemeClr val="accent3">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kern="1200"/>
            <a:t>In relation to advocacy, rule 17.1 requires that a lawyer must not act as a mere mouth piece for the client </a:t>
          </a:r>
          <a:endParaRPr lang="en-US" sz="1200" kern="1200"/>
        </a:p>
      </dsp:txBody>
      <dsp:txXfrm>
        <a:off x="3151595" y="599271"/>
        <a:ext cx="1849361" cy="1849361"/>
      </dsp:txXfrm>
    </dsp:sp>
    <dsp:sp modelId="{606FFEBC-F544-4F43-858B-B1A9B3B69BAB}">
      <dsp:nvSpPr>
        <dsp:cNvPr id="0" name=""/>
        <dsp:cNvSpPr/>
      </dsp:nvSpPr>
      <dsp:spPr>
        <a:xfrm>
          <a:off x="844445" y="2706329"/>
          <a:ext cx="2049453" cy="2049453"/>
        </a:xfrm>
        <a:prstGeom prst="roundRect">
          <a:avLst/>
        </a:prstGeom>
        <a:solidFill>
          <a:schemeClr val="accent4">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kern="1200"/>
            <a:t>- breach might occur where lawyers have not acted independently and blindly relied upon the results of AI-powered tools. </a:t>
          </a:r>
          <a:endParaRPr lang="en-US" sz="1200" kern="1200"/>
        </a:p>
      </dsp:txBody>
      <dsp:txXfrm>
        <a:off x="944491" y="2806375"/>
        <a:ext cx="1849361" cy="1849361"/>
      </dsp:txXfrm>
    </dsp:sp>
    <dsp:sp modelId="{C9E98AF9-DDE5-4B22-8069-738EC56235F8}">
      <dsp:nvSpPr>
        <dsp:cNvPr id="0" name=""/>
        <dsp:cNvSpPr/>
      </dsp:nvSpPr>
      <dsp:spPr>
        <a:xfrm>
          <a:off x="3051549" y="2706329"/>
          <a:ext cx="2049453" cy="2049453"/>
        </a:xfrm>
        <a:prstGeom prst="roundRect">
          <a:avLst/>
        </a:prstGeom>
        <a:solidFill>
          <a:schemeClr val="accent5">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kern="1200"/>
            <a:t>- In discharging their duty lawyers must consider the inaccuracies and bias that can be embedded within these tools. Therefore, lawyers must not mimic the responses provided by AI-powered tools</a:t>
          </a:r>
          <a:endParaRPr lang="en-US" sz="1200" kern="1200"/>
        </a:p>
      </dsp:txBody>
      <dsp:txXfrm>
        <a:off x="3151595" y="2806375"/>
        <a:ext cx="1849361" cy="18493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4099D-7854-40CD-ADA9-B6F57B3E7760}">
      <dsp:nvSpPr>
        <dsp:cNvPr id="0" name=""/>
        <dsp:cNvSpPr/>
      </dsp:nvSpPr>
      <dsp:spPr>
        <a:xfrm>
          <a:off x="0" y="646163"/>
          <a:ext cx="6015571" cy="319410"/>
        </a:xfrm>
        <a:prstGeom prst="roundRect">
          <a:avLst/>
        </a:prstGeom>
        <a:solidFill>
          <a:schemeClr val="accent2">
            <a:hueOff val="0"/>
            <a:satOff val="0"/>
            <a:lumOff val="0"/>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2">
              <a:hueOff val="0"/>
              <a:satOff val="0"/>
              <a:lumOff val="0"/>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AU" sz="800" b="1" kern="1200"/>
            <a:t>KNOW</a:t>
          </a:r>
          <a:r>
            <a:rPr lang="en-AU" sz="800" kern="1200"/>
            <a:t> the applicable legal professional conduct rules and standards that apply.</a:t>
          </a:r>
          <a:endParaRPr lang="en-US" sz="800" kern="1200"/>
        </a:p>
      </dsp:txBody>
      <dsp:txXfrm>
        <a:off x="15592" y="661755"/>
        <a:ext cx="5984387" cy="288226"/>
      </dsp:txXfrm>
    </dsp:sp>
    <dsp:sp modelId="{57533520-59A4-4DCA-882D-E1F84145AB7B}">
      <dsp:nvSpPr>
        <dsp:cNvPr id="0" name=""/>
        <dsp:cNvSpPr/>
      </dsp:nvSpPr>
      <dsp:spPr>
        <a:xfrm>
          <a:off x="0" y="988613"/>
          <a:ext cx="6015571" cy="319410"/>
        </a:xfrm>
        <a:prstGeom prst="roundRect">
          <a:avLst/>
        </a:prstGeom>
        <a:solidFill>
          <a:schemeClr val="accent2">
            <a:hueOff val="0"/>
            <a:satOff val="0"/>
            <a:lumOff val="0"/>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2">
              <a:hueOff val="0"/>
              <a:satOff val="0"/>
              <a:lumOff val="0"/>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AU" sz="800" b="1" kern="1200"/>
            <a:t>UPHOLD </a:t>
          </a:r>
          <a:r>
            <a:rPr lang="en-AU" sz="800" kern="1200"/>
            <a:t>confidentiality, data protection and legal professional privilege by not distributing client information or other sensitive or confidential information to AI-powered tools. Opt out of data retention and other measures offered to minimise risk.</a:t>
          </a:r>
          <a:endParaRPr lang="en-US" sz="800" kern="1200"/>
        </a:p>
      </dsp:txBody>
      <dsp:txXfrm>
        <a:off x="15592" y="1004205"/>
        <a:ext cx="5984387" cy="288226"/>
      </dsp:txXfrm>
    </dsp:sp>
    <dsp:sp modelId="{D7B5570D-881E-47BE-BD04-401882DCC4C8}">
      <dsp:nvSpPr>
        <dsp:cNvPr id="0" name=""/>
        <dsp:cNvSpPr/>
      </dsp:nvSpPr>
      <dsp:spPr>
        <a:xfrm>
          <a:off x="0" y="1331063"/>
          <a:ext cx="6015571" cy="319410"/>
        </a:xfrm>
        <a:prstGeom prst="roundRect">
          <a:avLst/>
        </a:prstGeom>
        <a:solidFill>
          <a:schemeClr val="accent2">
            <a:hueOff val="0"/>
            <a:satOff val="0"/>
            <a:lumOff val="0"/>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2">
              <a:hueOff val="0"/>
              <a:satOff val="0"/>
              <a:lumOff val="0"/>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AU" sz="800" b="1" kern="1200"/>
            <a:t>ENSURE YOU </a:t>
          </a:r>
          <a:r>
            <a:rPr lang="en-AU" sz="800" kern="1200"/>
            <a:t>have sufficient understanding of AI-powered tools including any embedded bias and the accuracy of the data sources that the tools use to deliver their outputs. </a:t>
          </a:r>
          <a:endParaRPr lang="en-US" sz="800" kern="1200"/>
        </a:p>
      </dsp:txBody>
      <dsp:txXfrm>
        <a:off x="15592" y="1346655"/>
        <a:ext cx="5984387" cy="288226"/>
      </dsp:txXfrm>
    </dsp:sp>
    <dsp:sp modelId="{8B06507C-9A0B-4381-8C10-40916F9EA5E0}">
      <dsp:nvSpPr>
        <dsp:cNvPr id="0" name=""/>
        <dsp:cNvSpPr/>
      </dsp:nvSpPr>
      <dsp:spPr>
        <a:xfrm>
          <a:off x="0" y="1673513"/>
          <a:ext cx="6015571" cy="319410"/>
        </a:xfrm>
        <a:prstGeom prst="roundRect">
          <a:avLst/>
        </a:prstGeom>
        <a:solidFill>
          <a:schemeClr val="accent2">
            <a:hueOff val="0"/>
            <a:satOff val="0"/>
            <a:lumOff val="0"/>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2">
              <a:hueOff val="0"/>
              <a:satOff val="0"/>
              <a:lumOff val="0"/>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AU" sz="800" b="1" kern="1200"/>
            <a:t>CONTINU</a:t>
          </a:r>
          <a:r>
            <a:rPr lang="en-AU" sz="800" kern="1200"/>
            <a:t>E to develop legal skills and knowledge to maintain competence as a lawyer and prevent over-reliance on AI-powered tools.</a:t>
          </a:r>
          <a:endParaRPr lang="en-US" sz="800" kern="1200"/>
        </a:p>
      </dsp:txBody>
      <dsp:txXfrm>
        <a:off x="15592" y="1689105"/>
        <a:ext cx="5984387" cy="288226"/>
      </dsp:txXfrm>
    </dsp:sp>
    <dsp:sp modelId="{31AF7CF3-CCDA-4F25-9ABA-C4BEA11229B8}">
      <dsp:nvSpPr>
        <dsp:cNvPr id="0" name=""/>
        <dsp:cNvSpPr/>
      </dsp:nvSpPr>
      <dsp:spPr>
        <a:xfrm>
          <a:off x="0" y="2015963"/>
          <a:ext cx="6015571" cy="319410"/>
        </a:xfrm>
        <a:prstGeom prst="roundRect">
          <a:avLst/>
        </a:prstGeom>
        <a:solidFill>
          <a:schemeClr val="accent2">
            <a:hueOff val="0"/>
            <a:satOff val="0"/>
            <a:lumOff val="0"/>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2">
              <a:hueOff val="0"/>
              <a:satOff val="0"/>
              <a:lumOff val="0"/>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AU" sz="800" b="1" kern="1200"/>
            <a:t>AVOID</a:t>
          </a:r>
          <a:r>
            <a:rPr lang="en-AU" sz="800" kern="1200"/>
            <a:t> using AI responses verbatim, use own skill and judgment in respect of output data and use DISCLAIMERS</a:t>
          </a:r>
          <a:endParaRPr lang="en-US" sz="800" kern="1200"/>
        </a:p>
      </dsp:txBody>
      <dsp:txXfrm>
        <a:off x="15592" y="2031555"/>
        <a:ext cx="5984387" cy="288226"/>
      </dsp:txXfrm>
    </dsp:sp>
    <dsp:sp modelId="{79154270-4FB8-4BF9-A0A9-2D5696739B59}">
      <dsp:nvSpPr>
        <dsp:cNvPr id="0" name=""/>
        <dsp:cNvSpPr/>
      </dsp:nvSpPr>
      <dsp:spPr>
        <a:xfrm>
          <a:off x="0" y="2358413"/>
          <a:ext cx="6015571" cy="319410"/>
        </a:xfrm>
        <a:prstGeom prst="roundRect">
          <a:avLst/>
        </a:prstGeom>
        <a:solidFill>
          <a:schemeClr val="accent2">
            <a:hueOff val="0"/>
            <a:satOff val="0"/>
            <a:lumOff val="0"/>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2">
              <a:hueOff val="0"/>
              <a:satOff val="0"/>
              <a:lumOff val="0"/>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AU" sz="800" b="1" kern="1200"/>
            <a:t>CONSULT</a:t>
          </a:r>
          <a:r>
            <a:rPr lang="en-AU" sz="800" kern="1200"/>
            <a:t> senior personnel and develop firm guidance on whether the firm allows the use of the AI-powered tools and what procedures to follow.</a:t>
          </a:r>
          <a:endParaRPr lang="en-US" sz="800" kern="1200"/>
        </a:p>
      </dsp:txBody>
      <dsp:txXfrm>
        <a:off x="15592" y="2374005"/>
        <a:ext cx="5984387" cy="288226"/>
      </dsp:txXfrm>
    </dsp:sp>
    <dsp:sp modelId="{01355A1C-5861-4583-A0CE-CC83AB6F44B7}">
      <dsp:nvSpPr>
        <dsp:cNvPr id="0" name=""/>
        <dsp:cNvSpPr/>
      </dsp:nvSpPr>
      <dsp:spPr>
        <a:xfrm>
          <a:off x="0" y="2700863"/>
          <a:ext cx="6015571" cy="319410"/>
        </a:xfrm>
        <a:prstGeom prst="roundRect">
          <a:avLst/>
        </a:prstGeom>
        <a:solidFill>
          <a:schemeClr val="accent2">
            <a:hueOff val="0"/>
            <a:satOff val="0"/>
            <a:lumOff val="0"/>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2">
              <a:hueOff val="0"/>
              <a:satOff val="0"/>
              <a:lumOff val="0"/>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AU" sz="800" b="1" kern="1200"/>
            <a:t>KEEP UP TO DATE </a:t>
          </a:r>
          <a:r>
            <a:rPr lang="en-AU" sz="800" kern="1200"/>
            <a:t>with developments in AI, including the regulation of AI, and accompanying ethical concerns raised by stakeholders.</a:t>
          </a:r>
          <a:endParaRPr lang="en-US" sz="800" kern="1200"/>
        </a:p>
      </dsp:txBody>
      <dsp:txXfrm>
        <a:off x="15592" y="2716455"/>
        <a:ext cx="5984387" cy="288226"/>
      </dsp:txXfrm>
    </dsp:sp>
    <dsp:sp modelId="{FDD46995-B7AD-46EF-995B-F10B26ED9225}">
      <dsp:nvSpPr>
        <dsp:cNvPr id="0" name=""/>
        <dsp:cNvSpPr/>
      </dsp:nvSpPr>
      <dsp:spPr>
        <a:xfrm>
          <a:off x="0" y="3043313"/>
          <a:ext cx="6015571" cy="319410"/>
        </a:xfrm>
        <a:prstGeom prst="roundRect">
          <a:avLst/>
        </a:prstGeom>
        <a:solidFill>
          <a:schemeClr val="accent2">
            <a:hueOff val="0"/>
            <a:satOff val="0"/>
            <a:lumOff val="0"/>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2">
              <a:hueOff val="0"/>
              <a:satOff val="0"/>
              <a:lumOff val="0"/>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AU" sz="800" b="1" kern="1200"/>
            <a:t>ANALYSE AND SCRUTINISE </a:t>
          </a:r>
          <a:r>
            <a:rPr lang="en-AU" sz="800" kern="1200"/>
            <a:t>the tools before implementing them and continue to supervise and review their uses to ensure they are appropriate and there is sufficient control over their uses.</a:t>
          </a:r>
          <a:endParaRPr lang="en-US" sz="800" kern="1200"/>
        </a:p>
      </dsp:txBody>
      <dsp:txXfrm>
        <a:off x="15592" y="3058905"/>
        <a:ext cx="5984387" cy="288226"/>
      </dsp:txXfrm>
    </dsp:sp>
    <dsp:sp modelId="{C4D27B1E-276B-4769-B942-0EFD0B810C6F}">
      <dsp:nvSpPr>
        <dsp:cNvPr id="0" name=""/>
        <dsp:cNvSpPr/>
      </dsp:nvSpPr>
      <dsp:spPr>
        <a:xfrm>
          <a:off x="0" y="3385763"/>
          <a:ext cx="6015571" cy="319410"/>
        </a:xfrm>
        <a:prstGeom prst="roundRect">
          <a:avLst/>
        </a:prstGeom>
        <a:solidFill>
          <a:schemeClr val="accent2">
            <a:hueOff val="0"/>
            <a:satOff val="0"/>
            <a:lumOff val="0"/>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2">
              <a:hueOff val="0"/>
              <a:satOff val="0"/>
              <a:lumOff val="0"/>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AU" sz="800" kern="1200"/>
            <a:t>If a </a:t>
          </a:r>
          <a:r>
            <a:rPr lang="en-AU" sz="800" b="1" kern="1200"/>
            <a:t>PRINCIPAL of a LAW FIRM </a:t>
          </a:r>
          <a:r>
            <a:rPr lang="en-AU" sz="800" kern="1200"/>
            <a:t>– </a:t>
          </a:r>
          <a:r>
            <a:rPr lang="en-AU" sz="800" b="1" kern="1200"/>
            <a:t>EDUCATE and SUPERVISE YOUR LAWYERS ON AI </a:t>
          </a:r>
          <a:r>
            <a:rPr lang="en-AU" sz="800" kern="1200"/>
            <a:t>(ethical and professional) and </a:t>
          </a:r>
          <a:r>
            <a:rPr lang="en-AU" sz="800" b="1" kern="1200"/>
            <a:t>ADOPT </a:t>
          </a:r>
          <a:r>
            <a:rPr lang="en-AU" sz="800" kern="1200"/>
            <a:t>framework compliant with LPUL and ASCR. </a:t>
          </a:r>
          <a:endParaRPr lang="en-US" sz="800" kern="1200"/>
        </a:p>
      </dsp:txBody>
      <dsp:txXfrm>
        <a:off x="15592" y="3401355"/>
        <a:ext cx="5984387" cy="28822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265012-0288-AC41-222B-CB188B2BE62C}"/>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sitting at a table&#10;&#10;Description automatically generated">
            <a:extLst>
              <a:ext uri="{FF2B5EF4-FFF2-40B4-BE49-F238E27FC236}">
                <a16:creationId xmlns:a16="http://schemas.microsoft.com/office/drawing/2014/main" id="{70D44B25-9FD7-38D2-66CE-CD2CC39301D9}"/>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12236824" cy="6858000"/>
          </a:xfrm>
          <a:prstGeom prst="rect">
            <a:avLst/>
          </a:prstGeom>
        </p:spPr>
      </p:pic>
      <p:sp>
        <p:nvSpPr>
          <p:cNvPr id="9" name="Rectangle 8">
            <a:extLst>
              <a:ext uri="{FF2B5EF4-FFF2-40B4-BE49-F238E27FC236}">
                <a16:creationId xmlns:a16="http://schemas.microsoft.com/office/drawing/2014/main" id="{FAB424A5-9811-9F5E-CC28-5D30D536A8D8}"/>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2" y="0"/>
            <a:ext cx="12191997" cy="6858000"/>
          </a:xfrm>
          <a:prstGeom prst="rect">
            <a:avLst/>
          </a:prstGeom>
          <a:gradFill flip="none" rotWithShape="1">
            <a:gsLst>
              <a:gs pos="0">
                <a:srgbClr val="31435C">
                  <a:shade val="30000"/>
                  <a:satMod val="115000"/>
                  <a:alpha val="56000"/>
                </a:srgbClr>
              </a:gs>
              <a:gs pos="72000">
                <a:srgbClr val="31435C">
                  <a:shade val="67500"/>
                  <a:satMod val="115000"/>
                </a:srgbClr>
              </a:gs>
              <a:gs pos="100000">
                <a:srgbClr val="31435C">
                  <a:shade val="100000"/>
                  <a:satMod val="115000"/>
                  <a:lumMod val="63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ACE7AE58-FA64-964E-06AE-FB6A574A0F38}"/>
              </a:ext>
            </a:extLst>
          </p:cNvPr>
          <p:cNvSpPr>
            <a:spLocks noGrp="1"/>
          </p:cNvSpPr>
          <p:nvPr>
            <p:ph type="ctrTitle" hasCustomPrompt="1"/>
          </p:nvPr>
        </p:nvSpPr>
        <p:spPr>
          <a:xfrm>
            <a:off x="474239" y="1885136"/>
            <a:ext cx="10489596" cy="2192180"/>
          </a:xfrm>
        </p:spPr>
        <p:txBody>
          <a:bodyPr anchor="b">
            <a:normAutofit fontScale="90000"/>
          </a:bodyPr>
          <a:lstStyle>
            <a:lvl1pPr>
              <a:defRPr/>
            </a:lvl1pPr>
          </a:lstStyle>
          <a:p>
            <a:r>
              <a:rPr lang="en-AU" sz="8900" dirty="0">
                <a:solidFill>
                  <a:schemeClr val="bg1"/>
                </a:solidFill>
              </a:rPr>
              <a:t>[Insert Session Topic Title]</a:t>
            </a:r>
            <a:endParaRPr lang="en-AU" sz="8400" b="1" dirty="0">
              <a:solidFill>
                <a:schemeClr val="bg1"/>
              </a:solidFill>
            </a:endParaRPr>
          </a:p>
        </p:txBody>
      </p:sp>
      <p:sp>
        <p:nvSpPr>
          <p:cNvPr id="11" name="Subtitle 2">
            <a:extLst>
              <a:ext uri="{FF2B5EF4-FFF2-40B4-BE49-F238E27FC236}">
                <a16:creationId xmlns:a16="http://schemas.microsoft.com/office/drawing/2014/main" id="{DA870546-88C9-30E3-A69B-07816EC5DB38}"/>
              </a:ext>
            </a:extLst>
          </p:cNvPr>
          <p:cNvSpPr>
            <a:spLocks noGrp="1"/>
          </p:cNvSpPr>
          <p:nvPr>
            <p:ph type="subTitle" idx="1" hasCustomPrompt="1"/>
          </p:nvPr>
        </p:nvSpPr>
        <p:spPr>
          <a:xfrm>
            <a:off x="474239" y="5433719"/>
            <a:ext cx="10147579" cy="1198175"/>
          </a:xfrm>
        </p:spPr>
        <p:txBody>
          <a:bodyPr>
            <a:normAutofit/>
          </a:bodyPr>
          <a:lstStyle>
            <a:lvl1pPr>
              <a:defRPr>
                <a:solidFill>
                  <a:schemeClr val="bg1"/>
                </a:solidFill>
              </a:defRPr>
            </a:lvl1pPr>
          </a:lstStyle>
          <a:p>
            <a:r>
              <a:rPr lang="en-AU" sz="1600" dirty="0">
                <a:solidFill>
                  <a:schemeClr val="bg1"/>
                </a:solidFill>
                <a:latin typeface="Montserrat" panose="00000500000000000000" pitchFamily="50" charset="0"/>
              </a:rPr>
              <a:t>Presented by</a:t>
            </a:r>
          </a:p>
          <a:p>
            <a:r>
              <a:rPr lang="en-AU" sz="2000" dirty="0">
                <a:solidFill>
                  <a:schemeClr val="bg1"/>
                </a:solidFill>
                <a:effectLst>
                  <a:outerShdw blurRad="38100" dist="38100" dir="2700000" algn="tl">
                    <a:srgbClr val="000000">
                      <a:alpha val="43137"/>
                    </a:srgbClr>
                  </a:outerShdw>
                </a:effectLst>
                <a:latin typeface="Montserrat" panose="00000500000000000000" pitchFamily="50" charset="0"/>
              </a:rPr>
              <a:t>PRESENTER NAMES</a:t>
            </a:r>
            <a:endParaRPr lang="en-AU" sz="1600" dirty="0">
              <a:solidFill>
                <a:schemeClr val="bg1"/>
              </a:solidFill>
              <a:effectLst>
                <a:outerShdw blurRad="38100" dist="38100" dir="2700000" algn="tl">
                  <a:srgbClr val="000000">
                    <a:alpha val="43137"/>
                  </a:srgbClr>
                </a:outerShdw>
              </a:effectLst>
              <a:latin typeface="Montserrat" panose="00000500000000000000" pitchFamily="50" charset="0"/>
            </a:endParaRPr>
          </a:p>
        </p:txBody>
      </p:sp>
      <p:sp>
        <p:nvSpPr>
          <p:cNvPr id="12" name="Rectangle 11">
            <a:extLst>
              <a:ext uri="{FF2B5EF4-FFF2-40B4-BE49-F238E27FC236}">
                <a16:creationId xmlns:a16="http://schemas.microsoft.com/office/drawing/2014/main" id="{2E451583-1D92-8EF1-B42A-812708DE2426}"/>
              </a:ext>
              <a:ext uri="{C183D7F6-B498-43B3-948B-1728B52AA6E4}">
                <adec:decorative xmlns:adec="http://schemas.microsoft.com/office/drawing/2017/decorative" val="1"/>
              </a:ext>
            </a:extLst>
          </p:cNvPr>
          <p:cNvSpPr>
            <a:spLocks noChangeAspect="1"/>
          </p:cNvSpPr>
          <p:nvPr userDrawn="1">
            <p:extLst>
              <p:ext uri="{386F3935-93C4-4BCD-93E2-E3B085C9AB24}">
                <p16:designElem xmlns:p16="http://schemas.microsoft.com/office/powerpoint/2015/main" val="1"/>
              </p:ext>
            </p:extLst>
          </p:nvPr>
        </p:nvSpPr>
        <p:spPr>
          <a:xfrm>
            <a:off x="476109" y="4550934"/>
            <a:ext cx="397764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6F64715-6948-9F14-AD91-895514FFB6A8}"/>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497098" y="1314675"/>
            <a:ext cx="397764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E7FD0BC4-AB33-91DA-66AD-981BAA8A1090}"/>
              </a:ext>
            </a:extLst>
          </p:cNvPr>
          <p:cNvPicPr>
            <a:picLocks noChangeAspect="1"/>
          </p:cNvPicPr>
          <p:nvPr userDrawn="1"/>
        </p:nvPicPr>
        <p:blipFill>
          <a:blip r:embed="rId4">
            <a:extLst>
              <a:ext uri="{28A0092B-C50C-407E-A947-70E740481C1C}">
                <a14:useLocalDpi xmlns:a14="http://schemas.microsoft.com/office/drawing/2010/main" val="0"/>
              </a:ext>
            </a:extLst>
          </a:blip>
          <a:srcRect t="12625" b="11427"/>
          <a:stretch/>
        </p:blipFill>
        <p:spPr>
          <a:xfrm>
            <a:off x="2737934" y="226106"/>
            <a:ext cx="1439470" cy="614951"/>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C8B938B0-28BA-D46C-A7F3-990940BB19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5001" y="172396"/>
            <a:ext cx="1967935" cy="788236"/>
          </a:xfrm>
          <a:prstGeom prst="rect">
            <a:avLst/>
          </a:prstGeom>
        </p:spPr>
      </p:pic>
      <p:pic>
        <p:nvPicPr>
          <p:cNvPr id="3" name="Picture 2" descr="A white and blue logo&#10;&#10;AI-generated content may be incorrect.">
            <a:extLst>
              <a:ext uri="{FF2B5EF4-FFF2-40B4-BE49-F238E27FC236}">
                <a16:creationId xmlns:a16="http://schemas.microsoft.com/office/drawing/2014/main" id="{287ACA80-A1CB-C538-BD7A-5178E52C538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453748" y="360810"/>
            <a:ext cx="810709" cy="397195"/>
          </a:xfrm>
          <a:prstGeom prst="rect">
            <a:avLst/>
          </a:prstGeom>
        </p:spPr>
      </p:pic>
    </p:spTree>
    <p:extLst>
      <p:ext uri="{BB962C8B-B14F-4D97-AF65-F5344CB8AC3E}">
        <p14:creationId xmlns:p14="http://schemas.microsoft.com/office/powerpoint/2010/main" val="2930139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1">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400" baseline="0">
                <a:solidFill>
                  <a:schemeClr val="bg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2BCF81-A564-408D-A7CC-32BD0953D93B}" type="datetimeFigureOut">
              <a:rPr lang="en-AU" smtClean="0"/>
              <a:t>10/03/2025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C0F8BAE-63B0-4F6D-B939-F3DAE9666FD1}" type="slidenum">
              <a:rPr lang="en-AU" smtClean="0"/>
              <a:t>‹#›</a:t>
            </a:fld>
            <a:endParaRPr lang="en-AU"/>
          </a:p>
        </p:txBody>
      </p:sp>
    </p:spTree>
    <p:extLst>
      <p:ext uri="{BB962C8B-B14F-4D97-AF65-F5344CB8AC3E}">
        <p14:creationId xmlns:p14="http://schemas.microsoft.com/office/powerpoint/2010/main" val="2855601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2BCF81-A564-408D-A7CC-32BD0953D93B}" type="datetimeFigureOut">
              <a:rPr lang="en-AU" smtClean="0"/>
              <a:t>10/03/2025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C0F8BAE-63B0-4F6D-B939-F3DAE9666FD1}" type="slidenum">
              <a:rPr lang="en-AU" smtClean="0"/>
              <a:t>‹#›</a:t>
            </a:fld>
            <a:endParaRPr lang="en-AU"/>
          </a:p>
        </p:txBody>
      </p:sp>
      <p:sp>
        <p:nvSpPr>
          <p:cNvPr id="8" name="Rectangle 7">
            <a:extLst>
              <a:ext uri="{FF2B5EF4-FFF2-40B4-BE49-F238E27FC236}">
                <a16:creationId xmlns:a16="http://schemas.microsoft.com/office/drawing/2014/main" id="{559FE515-FA6A-1EA1-E83C-1D96F5F7051E}"/>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27790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2BCF81-A564-408D-A7CC-32BD0953D93B}" type="datetimeFigureOut">
              <a:rPr lang="en-AU" smtClean="0"/>
              <a:t>10/03/2025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C0F8BAE-63B0-4F6D-B939-F3DAE9666FD1}" type="slidenum">
              <a:rPr lang="en-AU" smtClean="0"/>
              <a:t>‹#›</a:t>
            </a:fld>
            <a:endParaRPr lang="en-AU"/>
          </a:p>
        </p:txBody>
      </p:sp>
      <p:sp>
        <p:nvSpPr>
          <p:cNvPr id="8" name="Rectangle 7">
            <a:extLst>
              <a:ext uri="{FF2B5EF4-FFF2-40B4-BE49-F238E27FC236}">
                <a16:creationId xmlns:a16="http://schemas.microsoft.com/office/drawing/2014/main" id="{E4E0D6CB-01D0-58FE-40CE-AB4833EED00F}"/>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67981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spc="3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Rectangle 6"/>
          <p:cNvSpPr/>
          <p:nvPr/>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p>
            <a:fld id="{CF2BCF81-A564-408D-A7CC-32BD0953D93B}" type="datetimeFigureOut">
              <a:rPr lang="en-AU" smtClean="0"/>
              <a:t>10/03/2025</a:t>
            </a:fld>
            <a:endParaRPr lang="en-AU"/>
          </a:p>
        </p:txBody>
      </p:sp>
      <p:sp>
        <p:nvSpPr>
          <p:cNvPr id="9" name="Footer Placeholder 8"/>
          <p:cNvSpPr>
            <a:spLocks noGrp="1"/>
          </p:cNvSpPr>
          <p:nvPr>
            <p:ph type="ftr" sz="quarter" idx="11"/>
          </p:nvPr>
        </p:nvSpPr>
        <p:spPr/>
        <p:txBody>
          <a:bodyPr/>
          <a:lstStyle/>
          <a:p>
            <a:endParaRPr lang="en-AU"/>
          </a:p>
        </p:txBody>
      </p:sp>
      <p:sp>
        <p:nvSpPr>
          <p:cNvPr id="10" name="Slide Number Placeholder 9"/>
          <p:cNvSpPr>
            <a:spLocks noGrp="1"/>
          </p:cNvSpPr>
          <p:nvPr>
            <p:ph type="sldNum" sz="quarter" idx="12"/>
          </p:nvPr>
        </p:nvSpPr>
        <p:spPr/>
        <p:txBody>
          <a:bodyPr/>
          <a:lstStyle/>
          <a:p>
            <a:fld id="{9C0F8BAE-63B0-4F6D-B939-F3DAE9666FD1}" type="slidenum">
              <a:rPr lang="en-AU" smtClean="0"/>
              <a:t>‹#›</a:t>
            </a:fld>
            <a:endParaRPr lang="en-AU"/>
          </a:p>
        </p:txBody>
      </p:sp>
    </p:spTree>
    <p:extLst>
      <p:ext uri="{BB962C8B-B14F-4D97-AF65-F5344CB8AC3E}">
        <p14:creationId xmlns:p14="http://schemas.microsoft.com/office/powerpoint/2010/main" val="1980479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2BCF81-A564-408D-A7CC-32BD0953D93B}" type="datetimeFigureOut">
              <a:rPr lang="en-AU" smtClean="0"/>
              <a:t>10/03/2025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C0F8BAE-63B0-4F6D-B939-F3DAE9666FD1}" type="slidenum">
              <a:rPr lang="en-AU" smtClean="0"/>
              <a:t>‹#›</a:t>
            </a:fld>
            <a:endParaRPr lang="en-AU"/>
          </a:p>
        </p:txBody>
      </p:sp>
      <p:sp>
        <p:nvSpPr>
          <p:cNvPr id="7" name="Rectangle 6">
            <a:extLst>
              <a:ext uri="{FF2B5EF4-FFF2-40B4-BE49-F238E27FC236}">
                <a16:creationId xmlns:a16="http://schemas.microsoft.com/office/drawing/2014/main" id="{7D58D255-5F7E-B14E-9824-833217DAD44B}"/>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9992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1"/>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spc="30" baseline="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2BCF81-A564-408D-A7CC-32BD0953D93B}" type="datetimeFigureOut">
              <a:rPr lang="en-AU" smtClean="0"/>
              <a:t>10/03/2025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C0F8BAE-63B0-4F6D-B939-F3DAE9666FD1}" type="slidenum">
              <a:rPr lang="en-AU" smtClean="0"/>
              <a:t>‹#›</a:t>
            </a:fld>
            <a:endParaRPr lang="en-AU"/>
          </a:p>
        </p:txBody>
      </p:sp>
      <p:sp>
        <p:nvSpPr>
          <p:cNvPr id="7" name="Rectangle 6">
            <a:extLst>
              <a:ext uri="{FF2B5EF4-FFF2-40B4-BE49-F238E27FC236}">
                <a16:creationId xmlns:a16="http://schemas.microsoft.com/office/drawing/2014/main" id="{BC2CEBC3-9C96-A6C1-1493-0EC7A3637115}"/>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5763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2BCF81-A564-408D-A7CC-32BD0953D93B}" type="datetimeFigureOut">
              <a:rPr lang="en-AU" smtClean="0"/>
              <a:t>10/03/2025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C0F8BAE-63B0-4F6D-B939-F3DAE9666FD1}" type="slidenum">
              <a:rPr lang="en-AU" smtClean="0"/>
              <a:t>‹#›</a:t>
            </a:fld>
            <a:endParaRPr lang="en-AU"/>
          </a:p>
        </p:txBody>
      </p:sp>
      <p:sp>
        <p:nvSpPr>
          <p:cNvPr id="9" name="Rectangle 8">
            <a:extLst>
              <a:ext uri="{FF2B5EF4-FFF2-40B4-BE49-F238E27FC236}">
                <a16:creationId xmlns:a16="http://schemas.microsoft.com/office/drawing/2014/main" id="{39898989-26FE-31EB-CAE1-4F0401B0C029}"/>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42376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2BCF81-A564-408D-A7CC-32BD0953D93B}" type="datetimeFigureOut">
              <a:rPr lang="en-AU" smtClean="0"/>
              <a:t>10/03/2025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C0F8BAE-63B0-4F6D-B939-F3DAE9666FD1}" type="slidenum">
              <a:rPr lang="en-AU" smtClean="0"/>
              <a:t>‹#›</a:t>
            </a:fld>
            <a:endParaRPr lang="en-AU"/>
          </a:p>
        </p:txBody>
      </p:sp>
      <p:sp>
        <p:nvSpPr>
          <p:cNvPr id="2" name="Rectangle 1">
            <a:extLst>
              <a:ext uri="{FF2B5EF4-FFF2-40B4-BE49-F238E27FC236}">
                <a16:creationId xmlns:a16="http://schemas.microsoft.com/office/drawing/2014/main" id="{5189619A-7595-ABF6-0494-92389D2C205F}"/>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15103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2BCF81-A564-408D-A7CC-32BD0953D93B}" type="datetimeFigureOut">
              <a:rPr lang="en-AU" smtClean="0"/>
              <a:t>10/03/2025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C0F8BAE-63B0-4F6D-B939-F3DAE9666FD1}" type="slidenum">
              <a:rPr lang="en-AU" smtClean="0"/>
              <a:t>‹#›</a:t>
            </a:fld>
            <a:endParaRPr lang="en-AU"/>
          </a:p>
        </p:txBody>
      </p:sp>
      <p:sp>
        <p:nvSpPr>
          <p:cNvPr id="8" name="Rectangle 7">
            <a:extLst>
              <a:ext uri="{FF2B5EF4-FFF2-40B4-BE49-F238E27FC236}">
                <a16:creationId xmlns:a16="http://schemas.microsoft.com/office/drawing/2014/main" id="{18CCE357-1695-94E9-7C70-739813D6C033}"/>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22395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2BCF81-A564-408D-A7CC-32BD0953D93B}" type="datetimeFigureOut">
              <a:rPr lang="en-AU" smtClean="0"/>
              <a:t>10/03/2025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C0F8BAE-63B0-4F6D-B939-F3DAE9666FD1}" type="slidenum">
              <a:rPr lang="en-AU" smtClean="0"/>
              <a:t>‹#›</a:t>
            </a:fld>
            <a:endParaRPr lang="en-AU"/>
          </a:p>
        </p:txBody>
      </p:sp>
      <p:sp>
        <p:nvSpPr>
          <p:cNvPr id="7" name="Rectangle 6">
            <a:extLst>
              <a:ext uri="{FF2B5EF4-FFF2-40B4-BE49-F238E27FC236}">
                <a16:creationId xmlns:a16="http://schemas.microsoft.com/office/drawing/2014/main" id="{6F7BE984-E839-2646-CB2B-0607DFE39924}"/>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58520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2800" b="1"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2BCF81-A564-408D-A7CC-32BD0953D93B}" type="datetimeFigureOut">
              <a:rPr lang="en-AU" smtClean="0"/>
              <a:t>10/03/2025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C0F8BAE-63B0-4F6D-B939-F3DAE9666FD1}" type="slidenum">
              <a:rPr lang="en-AU" smtClean="0"/>
              <a:t>‹#›</a:t>
            </a:fld>
            <a:endParaRPr lang="en-AU"/>
          </a:p>
        </p:txBody>
      </p:sp>
    </p:spTree>
    <p:extLst>
      <p:ext uri="{BB962C8B-B14F-4D97-AF65-F5344CB8AC3E}">
        <p14:creationId xmlns:p14="http://schemas.microsoft.com/office/powerpoint/2010/main" val="2945389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294198"/>
            <a:ext cx="9692640" cy="1397124"/>
          </a:xfrm>
          <a:prstGeom prst="rect">
            <a:avLst/>
          </a:prstGeom>
        </p:spPr>
        <p:txBody>
          <a:bodyPr vert="horz" lIns="91440" tIns="27432"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accent1">
                    <a:lumMod val="40000"/>
                    <a:lumOff val="60000"/>
                  </a:schemeClr>
                </a:solidFill>
              </a:defRPr>
            </a:lvl1pPr>
          </a:lstStyle>
          <a:p>
            <a:fld id="{CF2BCF81-A564-408D-A7CC-32BD0953D93B}" type="datetimeFigureOut">
              <a:rPr lang="en-AU" smtClean="0"/>
              <a:t>10/03/2025</a:t>
            </a:fld>
            <a:endParaRPr lang="en-AU"/>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accent1">
                    <a:lumMod val="40000"/>
                    <a:lumOff val="60000"/>
                  </a:schemeClr>
                </a:solidFill>
              </a:defRPr>
            </a:lvl1pPr>
          </a:lstStyle>
          <a:p>
            <a:endParaRPr lang="en-AU"/>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accent1">
                    <a:lumMod val="60000"/>
                    <a:lumOff val="40000"/>
                  </a:schemeClr>
                </a:solidFill>
                <a:latin typeface="+mj-lt"/>
              </a:defRPr>
            </a:lvl1pPr>
          </a:lstStyle>
          <a:p>
            <a:fld id="{9C0F8BAE-63B0-4F6D-B939-F3DAE9666FD1}" type="slidenum">
              <a:rPr lang="en-AU" smtClean="0"/>
              <a:t>‹#›</a:t>
            </a:fld>
            <a:endParaRPr lang="en-AU"/>
          </a:p>
        </p:txBody>
      </p:sp>
      <p:grpSp>
        <p:nvGrpSpPr>
          <p:cNvPr id="14" name="Group 13">
            <a:extLst>
              <a:ext uri="{FF2B5EF4-FFF2-40B4-BE49-F238E27FC236}">
                <a16:creationId xmlns:a16="http://schemas.microsoft.com/office/drawing/2014/main" id="{E9D7F4FA-1F47-A89C-EF93-B72EEACE35C0}"/>
              </a:ext>
            </a:extLst>
          </p:cNvPr>
          <p:cNvGrpSpPr/>
          <p:nvPr userDrawn="1"/>
        </p:nvGrpSpPr>
        <p:grpSpPr>
          <a:xfrm>
            <a:off x="541506" y="6418032"/>
            <a:ext cx="10145894" cy="422080"/>
            <a:chOff x="541506" y="6418032"/>
            <a:chExt cx="10145894" cy="422080"/>
          </a:xfrm>
        </p:grpSpPr>
        <p:pic>
          <p:nvPicPr>
            <p:cNvPr id="10" name="Picture 9" descr="A black and white logo&#10;&#10;Description automatically generated">
              <a:extLst>
                <a:ext uri="{FF2B5EF4-FFF2-40B4-BE49-F238E27FC236}">
                  <a16:creationId xmlns:a16="http://schemas.microsoft.com/office/drawing/2014/main" id="{F9886321-6C2C-5D5D-62EA-10EB4544B53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41506" y="6461627"/>
              <a:ext cx="965456" cy="340385"/>
            </a:xfrm>
            <a:prstGeom prst="rect">
              <a:avLst/>
            </a:prstGeom>
          </p:spPr>
        </p:pic>
        <p:pic>
          <p:nvPicPr>
            <p:cNvPr id="11" name="Picture 10">
              <a:extLst>
                <a:ext uri="{FF2B5EF4-FFF2-40B4-BE49-F238E27FC236}">
                  <a16:creationId xmlns:a16="http://schemas.microsoft.com/office/drawing/2014/main" id="{F50D91B9-16EC-7985-5962-076325FA6F49}"/>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1506962" y="6418032"/>
              <a:ext cx="1038470" cy="422080"/>
            </a:xfrm>
            <a:prstGeom prst="rect">
              <a:avLst/>
            </a:prstGeom>
          </p:spPr>
        </p:pic>
        <p:sp>
          <p:nvSpPr>
            <p:cNvPr id="12" name="TextBox 11">
              <a:extLst>
                <a:ext uri="{FF2B5EF4-FFF2-40B4-BE49-F238E27FC236}">
                  <a16:creationId xmlns:a16="http://schemas.microsoft.com/office/drawing/2014/main" id="{540BE0AB-E869-F43A-86CD-7363F558028D}"/>
                </a:ext>
              </a:extLst>
            </p:cNvPr>
            <p:cNvSpPr txBox="1"/>
            <p:nvPr userDrawn="1"/>
          </p:nvSpPr>
          <p:spPr>
            <a:xfrm>
              <a:off x="3150871" y="6476772"/>
              <a:ext cx="7536529" cy="307777"/>
            </a:xfrm>
            <a:prstGeom prst="rect">
              <a:avLst/>
            </a:prstGeom>
            <a:noFill/>
          </p:spPr>
          <p:txBody>
            <a:bodyPr wrap="square" rtlCol="0">
              <a:spAutoFit/>
            </a:bodyPr>
            <a:lstStyle/>
            <a:p>
              <a:pPr algn="l"/>
              <a:r>
                <a:rPr lang="en-AU" sz="1400" b="1" dirty="0">
                  <a:solidFill>
                    <a:schemeClr val="tx1">
                      <a:lumMod val="75000"/>
                      <a:lumOff val="25000"/>
                    </a:schemeClr>
                  </a:solidFill>
                  <a:latin typeface="Montserrat" panose="00000500000000000000" pitchFamily="50" charset="0"/>
                </a:rPr>
                <a:t>Commercial Law CPD Conference 2025</a:t>
              </a:r>
            </a:p>
          </p:txBody>
        </p:sp>
      </p:grpSp>
      <p:pic>
        <p:nvPicPr>
          <p:cNvPr id="15" name="Picture 14" descr="A black background with blue and white text&#10;&#10;AI-generated content may be incorrect.">
            <a:extLst>
              <a:ext uri="{FF2B5EF4-FFF2-40B4-BE49-F238E27FC236}">
                <a16:creationId xmlns:a16="http://schemas.microsoft.com/office/drawing/2014/main" id="{D962576D-CAAB-3742-CECC-0E79D931B2E7}"/>
              </a:ext>
            </a:extLst>
          </p:cNvPr>
          <p:cNvPicPr>
            <a:picLocks noChangeAspect="1"/>
          </p:cNvPicPr>
          <p:nvPr userDrawn="1"/>
        </p:nvPicPr>
        <p:blipFill>
          <a:blip r:embed="rId16">
            <a:extLst>
              <a:ext uri="{28A0092B-C50C-407E-A947-70E740481C1C}">
                <a14:useLocalDpi xmlns:a14="http://schemas.microsoft.com/office/drawing/2010/main" val="0"/>
              </a:ext>
            </a:extLst>
          </a:blip>
          <a:srcRect l="16903" t="24595" r="19978" b="24425"/>
          <a:stretch/>
        </p:blipFill>
        <p:spPr>
          <a:xfrm>
            <a:off x="2472418" y="6494235"/>
            <a:ext cx="533481" cy="307777"/>
          </a:xfrm>
          <a:prstGeom prst="rect">
            <a:avLst/>
          </a:prstGeom>
        </p:spPr>
      </p:pic>
    </p:spTree>
    <p:extLst>
      <p:ext uri="{BB962C8B-B14F-4D97-AF65-F5344CB8AC3E}">
        <p14:creationId xmlns:p14="http://schemas.microsoft.com/office/powerpoint/2010/main" val="2800599174"/>
      </p:ext>
    </p:extLst>
  </p:cSld>
  <p:clrMap bg1="lt1" tx1="dk1" bg2="lt2" tx2="dk2" accent1="accent1" accent2="accent2" accent3="accent3" accent4="accent4" accent5="accent5" accent6="accent6" hlink="hlink" folHlink="folHlink"/>
  <p:sldLayoutIdLst>
    <p:sldLayoutId id="2147483897"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Lst>
  <p:txStyles>
    <p:title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consult.industry.gov.au/supporting-responsible-ai" TargetMode="External"/><Relationship Id="rId2" Type="http://schemas.openxmlformats.org/officeDocument/2006/relationships/image" Target="../media/image8.jp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hyperlink" Target="https://consult.industry.gov.au/ai-mandatory-guardrail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2BAD6-3C10-C68F-E04F-031C7E119190}"/>
              </a:ext>
            </a:extLst>
          </p:cNvPr>
          <p:cNvSpPr>
            <a:spLocks noGrp="1"/>
          </p:cNvSpPr>
          <p:nvPr>
            <p:ph type="ctrTitle"/>
          </p:nvPr>
        </p:nvSpPr>
        <p:spPr/>
        <p:txBody>
          <a:bodyPr>
            <a:normAutofit/>
          </a:bodyPr>
          <a:lstStyle/>
          <a:p>
            <a:r>
              <a:rPr lang="en-AU" dirty="0"/>
              <a:t>Litigating in the Age of Generative AI</a:t>
            </a:r>
          </a:p>
        </p:txBody>
      </p:sp>
      <p:sp>
        <p:nvSpPr>
          <p:cNvPr id="3" name="Subtitle 2">
            <a:extLst>
              <a:ext uri="{FF2B5EF4-FFF2-40B4-BE49-F238E27FC236}">
                <a16:creationId xmlns:a16="http://schemas.microsoft.com/office/drawing/2014/main" id="{C6E91900-1513-56D4-D05F-D992D3A07919}"/>
              </a:ext>
            </a:extLst>
          </p:cNvPr>
          <p:cNvSpPr>
            <a:spLocks noGrp="1"/>
          </p:cNvSpPr>
          <p:nvPr>
            <p:ph type="subTitle" idx="1"/>
          </p:nvPr>
        </p:nvSpPr>
        <p:spPr/>
        <p:txBody>
          <a:bodyPr/>
          <a:lstStyle/>
          <a:p>
            <a:r>
              <a:rPr lang="en-AU" dirty="0"/>
              <a:t>Presented by Sam Lamble (Deloitte); Duncan Willis (Barrister) and Priscilla Blackadder (Barrister)</a:t>
            </a:r>
          </a:p>
        </p:txBody>
      </p:sp>
    </p:spTree>
    <p:extLst>
      <p:ext uri="{BB962C8B-B14F-4D97-AF65-F5344CB8AC3E}">
        <p14:creationId xmlns:p14="http://schemas.microsoft.com/office/powerpoint/2010/main" val="726575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801627-6861-4EA9-BE98-E0CE33A894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3466" cy="6858000"/>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3C1483F-490E-4C8A-8765-1F8AF0C67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0"/>
            <a:ext cx="3736189" cy="6858000"/>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738D61-1B69-1A8A-324E-F1E59C8BC21E}"/>
              </a:ext>
            </a:extLst>
          </p:cNvPr>
          <p:cNvSpPr>
            <a:spLocks noGrp="1"/>
          </p:cNvSpPr>
          <p:nvPr>
            <p:ph type="title"/>
          </p:nvPr>
        </p:nvSpPr>
        <p:spPr>
          <a:xfrm>
            <a:off x="965198" y="643466"/>
            <a:ext cx="3092718" cy="5528734"/>
          </a:xfrm>
          <a:noFill/>
        </p:spPr>
        <p:txBody>
          <a:bodyPr anchor="t">
            <a:normAutofit/>
          </a:bodyPr>
          <a:lstStyle/>
          <a:p>
            <a:r>
              <a:rPr lang="en-AU" sz="2800" dirty="0">
                <a:solidFill>
                  <a:srgbClr val="FFFFFF"/>
                </a:solidFill>
              </a:rPr>
              <a:t>Ethical Obligations: Duty to act in the best interests of the client</a:t>
            </a:r>
          </a:p>
        </p:txBody>
      </p:sp>
      <p:sp useBgFill="1">
        <p:nvSpPr>
          <p:cNvPr id="12" name="Rectangle 11">
            <a:extLst>
              <a:ext uri="{FF2B5EF4-FFF2-40B4-BE49-F238E27FC236}">
                <a16:creationId xmlns:a16="http://schemas.microsoft.com/office/drawing/2014/main" id="{0249BF42-D05C-4553-9417-7B8695759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654" y="0"/>
            <a:ext cx="691318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FF6875B-29DA-325F-3CF5-389777448881}"/>
              </a:ext>
            </a:extLst>
          </p:cNvPr>
          <p:cNvSpPr>
            <a:spLocks noGrp="1"/>
          </p:cNvSpPr>
          <p:nvPr>
            <p:ph idx="1"/>
          </p:nvPr>
        </p:nvSpPr>
        <p:spPr>
          <a:xfrm>
            <a:off x="4821898" y="643466"/>
            <a:ext cx="5827472" cy="5571067"/>
          </a:xfrm>
        </p:spPr>
        <p:txBody>
          <a:bodyPr>
            <a:normAutofit/>
          </a:bodyPr>
          <a:lstStyle/>
          <a:p>
            <a:pPr>
              <a:spcBef>
                <a:spcPts val="0"/>
              </a:spcBef>
            </a:pPr>
            <a:r>
              <a:rPr lang="en-AU" sz="2400" u="sng" kern="0">
                <a:effectLst/>
                <a:latin typeface="Arial" panose="020B0604020202020204" pitchFamily="34" charset="0"/>
                <a:ea typeface="Times New Roman" panose="02020603050405020304" pitchFamily="18" charset="0"/>
                <a:cs typeface="Arial" panose="020B0604020202020204" pitchFamily="34" charset="0"/>
              </a:rPr>
              <a:t>Rule 4</a:t>
            </a:r>
            <a:r>
              <a:rPr lang="en-AU" sz="2400" kern="0">
                <a:effectLst/>
                <a:latin typeface="Arial" panose="020B0604020202020204" pitchFamily="34" charset="0"/>
                <a:ea typeface="Times New Roman" panose="02020603050405020304" pitchFamily="18" charset="0"/>
                <a:cs typeface="Arial" panose="020B0604020202020204" pitchFamily="34" charset="0"/>
              </a:rPr>
              <a:t> in the </a:t>
            </a:r>
            <a:r>
              <a:rPr lang="en-AU" sz="2400" i="1" u="sng" kern="0">
                <a:effectLst/>
                <a:latin typeface="Arial" panose="020B0604020202020204" pitchFamily="34" charset="0"/>
                <a:ea typeface="Times New Roman" panose="02020603050405020304" pitchFamily="18" charset="0"/>
                <a:cs typeface="Arial" panose="020B0604020202020204" pitchFamily="34" charset="0"/>
              </a:rPr>
              <a:t>Legal Profession Uniform Law Australian Solicitors’ Conduct Rules 2015</a:t>
            </a:r>
            <a:r>
              <a:rPr lang="en-AU" sz="2400" kern="0">
                <a:effectLst/>
                <a:latin typeface="Arial" panose="020B0604020202020204" pitchFamily="34" charset="0"/>
                <a:ea typeface="Times New Roman" panose="02020603050405020304" pitchFamily="18" charset="0"/>
                <a:cs typeface="Arial" panose="020B0604020202020204" pitchFamily="34" charset="0"/>
              </a:rPr>
              <a:t> (‘</a:t>
            </a:r>
            <a:r>
              <a:rPr lang="en-AU" sz="2400" b="1" i="1" kern="0">
                <a:effectLst/>
                <a:latin typeface="Arial" panose="020B0604020202020204" pitchFamily="34" charset="0"/>
                <a:ea typeface="Times New Roman" panose="02020603050405020304" pitchFamily="18" charset="0"/>
                <a:cs typeface="Arial" panose="020B0604020202020204" pitchFamily="34" charset="0"/>
              </a:rPr>
              <a:t>Solicitors’ Conduct Rules</a:t>
            </a:r>
            <a:r>
              <a:rPr lang="en-AU" sz="2400" kern="0">
                <a:effectLst/>
                <a:latin typeface="Arial" panose="020B0604020202020204" pitchFamily="34" charset="0"/>
                <a:ea typeface="Times New Roman" panose="02020603050405020304" pitchFamily="18" charset="0"/>
                <a:cs typeface="Arial" panose="020B0604020202020204" pitchFamily="34" charset="0"/>
              </a:rPr>
              <a:t>’) also requires that a </a:t>
            </a:r>
            <a:r>
              <a:rPr lang="en-AU" sz="2400">
                <a:effectLst/>
                <a:latin typeface="Arial" panose="020B0604020202020204" pitchFamily="34" charset="0"/>
                <a:ea typeface="Calibri" panose="020F0502020204030204" pitchFamily="34" charset="0"/>
                <a:cs typeface="Arial" panose="020B0604020202020204" pitchFamily="34" charset="0"/>
              </a:rPr>
              <a:t>solicitor ‘</a:t>
            </a:r>
            <a:r>
              <a:rPr lang="en-AU" sz="2400" b="1">
                <a:effectLst/>
                <a:latin typeface="Arial" panose="020B0604020202020204" pitchFamily="34" charset="0"/>
                <a:ea typeface="Calibri" panose="020F0502020204030204" pitchFamily="34" charset="0"/>
                <a:cs typeface="Arial" panose="020B0604020202020204" pitchFamily="34" charset="0"/>
              </a:rPr>
              <a:t>act in the best interests of a client in any matter in which the solicitor represents the client’</a:t>
            </a:r>
          </a:p>
          <a:p>
            <a:pPr>
              <a:spcBef>
                <a:spcPts val="0"/>
              </a:spcBef>
            </a:pPr>
            <a:r>
              <a:rPr lang="en-AU" sz="2400">
                <a:latin typeface="Arial" panose="020B0604020202020204" pitchFamily="34" charset="0"/>
                <a:ea typeface="Calibri" panose="020F0502020204030204" pitchFamily="34" charset="0"/>
                <a:cs typeface="Arial" panose="020B0604020202020204" pitchFamily="34" charset="0"/>
              </a:rPr>
              <a:t>- </a:t>
            </a:r>
            <a:r>
              <a:rPr lang="en-AU" sz="2400" kern="0">
                <a:effectLst/>
                <a:latin typeface="Arial" panose="020B0604020202020204" pitchFamily="34" charset="0"/>
                <a:ea typeface="Times New Roman" panose="02020603050405020304" pitchFamily="18" charset="0"/>
              </a:rPr>
              <a:t>Lawyers must ensure that using AI-powered tools does not damage the quality of their legal work by properly auditing and interrogating the information generated before using it or incorporating it in advice. </a:t>
            </a:r>
          </a:p>
          <a:p>
            <a:pPr>
              <a:spcBef>
                <a:spcPts val="0"/>
              </a:spcBef>
            </a:pPr>
            <a:r>
              <a:rPr lang="en-AU" sz="2400">
                <a:latin typeface="Arial" panose="020B0604020202020204" pitchFamily="34" charset="0"/>
                <a:ea typeface="Times New Roman" panose="02020603050405020304" pitchFamily="18" charset="0"/>
              </a:rPr>
              <a:t>- </a:t>
            </a:r>
            <a:r>
              <a:rPr lang="en-AU" sz="2400" kern="0">
                <a:effectLst/>
                <a:latin typeface="Arial" panose="020B0604020202020204" pitchFamily="34" charset="0"/>
                <a:ea typeface="Times New Roman" panose="02020603050405020304" pitchFamily="18" charset="0"/>
              </a:rPr>
              <a:t>This obligation also contemplates the ethical billing of clients</a:t>
            </a:r>
            <a:endParaRPr lang="en-AU" sz="2400">
              <a:latin typeface="Arial" panose="020B0604020202020204" pitchFamily="34" charset="0"/>
              <a:cs typeface="Arial" panose="020B0604020202020204" pitchFamily="34" charset="0"/>
            </a:endParaRPr>
          </a:p>
          <a:p>
            <a:endParaRPr lang="en-AU" sz="2400"/>
          </a:p>
        </p:txBody>
      </p:sp>
    </p:spTree>
    <p:extLst>
      <p:ext uri="{BB962C8B-B14F-4D97-AF65-F5344CB8AC3E}">
        <p14:creationId xmlns:p14="http://schemas.microsoft.com/office/powerpoint/2010/main" val="3890066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D32082-29D6-423B-84FD-6F532AB669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404" y="0"/>
            <a:ext cx="3758185"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BA06EB-05AE-264E-AF70-EF0696F7F852}"/>
              </a:ext>
            </a:extLst>
          </p:cNvPr>
          <p:cNvSpPr>
            <a:spLocks noGrp="1"/>
          </p:cNvSpPr>
          <p:nvPr>
            <p:ph type="title"/>
          </p:nvPr>
        </p:nvSpPr>
        <p:spPr>
          <a:xfrm>
            <a:off x="8147621" y="804672"/>
            <a:ext cx="2824640" cy="5215128"/>
          </a:xfrm>
        </p:spPr>
        <p:txBody>
          <a:bodyPr anchor="ctr">
            <a:normAutofit/>
          </a:bodyPr>
          <a:lstStyle/>
          <a:p>
            <a:r>
              <a:rPr lang="en-AU" sz="3300">
                <a:solidFill>
                  <a:srgbClr val="FFFFFF"/>
                </a:solidFill>
              </a:rPr>
              <a:t>Ethical Obligations: Confidentiality and Legal Professional Privilege</a:t>
            </a:r>
          </a:p>
        </p:txBody>
      </p:sp>
      <p:graphicFrame>
        <p:nvGraphicFramePr>
          <p:cNvPr id="5" name="Content Placeholder 2">
            <a:extLst>
              <a:ext uri="{FF2B5EF4-FFF2-40B4-BE49-F238E27FC236}">
                <a16:creationId xmlns:a16="http://schemas.microsoft.com/office/drawing/2014/main" id="{1FE89B41-8ECF-7097-A528-DE29078FE860}"/>
              </a:ext>
            </a:extLst>
          </p:cNvPr>
          <p:cNvGraphicFramePr>
            <a:graphicFrameLocks noGrp="1"/>
          </p:cNvGraphicFramePr>
          <p:nvPr>
            <p:ph idx="1"/>
            <p:extLst>
              <p:ext uri="{D42A27DB-BD31-4B8C-83A1-F6EECF244321}">
                <p14:modId xmlns:p14="http://schemas.microsoft.com/office/powerpoint/2010/main" val="4021755120"/>
              </p:ext>
            </p:extLst>
          </p:nvPr>
        </p:nvGraphicFramePr>
        <p:xfrm>
          <a:off x="804672" y="804671"/>
          <a:ext cx="5945449" cy="52550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4481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CD32082-29D6-423B-84FD-6F532AB669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404" y="0"/>
            <a:ext cx="3758185"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66C2A6-0CB4-C7C1-3158-36DAEB14CB5E}"/>
              </a:ext>
            </a:extLst>
          </p:cNvPr>
          <p:cNvSpPr>
            <a:spLocks noGrp="1"/>
          </p:cNvSpPr>
          <p:nvPr>
            <p:ph type="title"/>
          </p:nvPr>
        </p:nvSpPr>
        <p:spPr>
          <a:xfrm>
            <a:off x="8147621" y="804672"/>
            <a:ext cx="2824640" cy="5215128"/>
          </a:xfrm>
        </p:spPr>
        <p:txBody>
          <a:bodyPr anchor="ctr">
            <a:normAutofit/>
          </a:bodyPr>
          <a:lstStyle/>
          <a:p>
            <a:r>
              <a:rPr lang="en-AU" sz="3300">
                <a:solidFill>
                  <a:srgbClr val="FFFFFF"/>
                </a:solidFill>
              </a:rPr>
              <a:t>Ethical Obligations: Independence </a:t>
            </a:r>
          </a:p>
        </p:txBody>
      </p:sp>
      <p:graphicFrame>
        <p:nvGraphicFramePr>
          <p:cNvPr id="16" name="Content Placeholder 2">
            <a:extLst>
              <a:ext uri="{FF2B5EF4-FFF2-40B4-BE49-F238E27FC236}">
                <a16:creationId xmlns:a16="http://schemas.microsoft.com/office/drawing/2014/main" id="{91605950-C2C5-8914-306E-9808EA9B919A}"/>
              </a:ext>
            </a:extLst>
          </p:cNvPr>
          <p:cNvGraphicFramePr>
            <a:graphicFrameLocks noGrp="1"/>
          </p:cNvGraphicFramePr>
          <p:nvPr>
            <p:ph idx="1"/>
            <p:extLst>
              <p:ext uri="{D42A27DB-BD31-4B8C-83A1-F6EECF244321}">
                <p14:modId xmlns:p14="http://schemas.microsoft.com/office/powerpoint/2010/main" val="228671510"/>
              </p:ext>
            </p:extLst>
          </p:nvPr>
        </p:nvGraphicFramePr>
        <p:xfrm>
          <a:off x="804672" y="804671"/>
          <a:ext cx="5945449" cy="52550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0930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DAFA1-71B7-F62F-CF36-7EF8D495F5A8}"/>
              </a:ext>
            </a:extLst>
          </p:cNvPr>
          <p:cNvSpPr>
            <a:spLocks noGrp="1"/>
          </p:cNvSpPr>
          <p:nvPr>
            <p:ph type="title"/>
          </p:nvPr>
        </p:nvSpPr>
        <p:spPr/>
        <p:txBody>
          <a:bodyPr/>
          <a:lstStyle/>
          <a:p>
            <a:r>
              <a:rPr lang="en-AU" dirty="0"/>
              <a:t>Courts’ views on AI</a:t>
            </a:r>
          </a:p>
        </p:txBody>
      </p:sp>
      <p:sp>
        <p:nvSpPr>
          <p:cNvPr id="3" name="Content Placeholder 2">
            <a:extLst>
              <a:ext uri="{FF2B5EF4-FFF2-40B4-BE49-F238E27FC236}">
                <a16:creationId xmlns:a16="http://schemas.microsoft.com/office/drawing/2014/main" id="{195305D8-E445-5302-31CD-578B4023F227}"/>
              </a:ext>
            </a:extLst>
          </p:cNvPr>
          <p:cNvSpPr>
            <a:spLocks noGrp="1"/>
          </p:cNvSpPr>
          <p:nvPr>
            <p:ph idx="1"/>
          </p:nvPr>
        </p:nvSpPr>
        <p:spPr/>
        <p:txBody>
          <a:bodyPr>
            <a:normAutofit/>
          </a:bodyPr>
          <a:lstStyle/>
          <a:p>
            <a:r>
              <a:rPr lang="en-AU" b="1" dirty="0"/>
              <a:t>Supreme Court of Victoria - ‘Guidelines for Litigants – Responsible Use of Artificial Intelligence in Litigation’.</a:t>
            </a:r>
          </a:p>
          <a:p>
            <a:pPr lvl="1"/>
            <a:r>
              <a:rPr lang="en-AU" dirty="0"/>
              <a:t>Directed at lawyers and non-lawyers.</a:t>
            </a:r>
          </a:p>
          <a:p>
            <a:pPr lvl="1"/>
            <a:r>
              <a:rPr lang="en-AU" dirty="0"/>
              <a:t>Makes clear that parties and practitioners should ensure that they have an understanding of how the AI tools they are using work, as well as their limitations.</a:t>
            </a:r>
          </a:p>
          <a:p>
            <a:pPr lvl="1"/>
            <a:r>
              <a:rPr lang="en-AU" dirty="0"/>
              <a:t>Encourages parties to disclose the use of AI to other parties and the Court where appropriate.</a:t>
            </a:r>
          </a:p>
          <a:p>
            <a:pPr lvl="1"/>
            <a:r>
              <a:rPr lang="en-AU" dirty="0"/>
              <a:t>Encourages practitioners to consider use of AI to improve productivity, especially  in large document reviews.</a:t>
            </a:r>
          </a:p>
          <a:p>
            <a:pPr lvl="1"/>
            <a:r>
              <a:rPr lang="en-AU" dirty="0"/>
              <a:t>Makes clear that the use of AI is subject to practitioners’ obligations to the Court and those imposed by the </a:t>
            </a:r>
            <a:r>
              <a:rPr lang="en-AU" i="1" dirty="0"/>
              <a:t>Civil Procedure Act 2010</a:t>
            </a:r>
            <a:r>
              <a:rPr lang="en-AU" dirty="0"/>
              <a:t>. Parties or practitioners signing or certifying documents or filing documents with the Court remain responsible for the accuracy of its contents. </a:t>
            </a:r>
          </a:p>
          <a:p>
            <a:pPr lvl="1"/>
            <a:r>
              <a:rPr lang="en-AU" dirty="0"/>
              <a:t>Urges caution on using AI tools for preparing evidentiary material. </a:t>
            </a:r>
          </a:p>
          <a:p>
            <a:pPr lvl="1"/>
            <a:endParaRPr lang="en-AU" dirty="0"/>
          </a:p>
        </p:txBody>
      </p:sp>
    </p:spTree>
    <p:extLst>
      <p:ext uri="{BB962C8B-B14F-4D97-AF65-F5344CB8AC3E}">
        <p14:creationId xmlns:p14="http://schemas.microsoft.com/office/powerpoint/2010/main" val="1830340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9D15E-9619-993E-BFCC-40F1DEF70B30}"/>
              </a:ext>
            </a:extLst>
          </p:cNvPr>
          <p:cNvSpPr>
            <a:spLocks noGrp="1"/>
          </p:cNvSpPr>
          <p:nvPr>
            <p:ph type="title"/>
          </p:nvPr>
        </p:nvSpPr>
        <p:spPr/>
        <p:txBody>
          <a:bodyPr/>
          <a:lstStyle/>
          <a:p>
            <a:r>
              <a:rPr lang="en-AU" dirty="0"/>
              <a:t>Courts’ views on AI</a:t>
            </a:r>
          </a:p>
        </p:txBody>
      </p:sp>
      <p:sp>
        <p:nvSpPr>
          <p:cNvPr id="3" name="Content Placeholder 2">
            <a:extLst>
              <a:ext uri="{FF2B5EF4-FFF2-40B4-BE49-F238E27FC236}">
                <a16:creationId xmlns:a16="http://schemas.microsoft.com/office/drawing/2014/main" id="{55E7A403-188D-BB81-7E6D-FE0B3E114231}"/>
              </a:ext>
            </a:extLst>
          </p:cNvPr>
          <p:cNvSpPr>
            <a:spLocks noGrp="1"/>
          </p:cNvSpPr>
          <p:nvPr>
            <p:ph idx="1"/>
          </p:nvPr>
        </p:nvSpPr>
        <p:spPr/>
        <p:txBody>
          <a:bodyPr>
            <a:normAutofit fontScale="92500" lnSpcReduction="10000"/>
          </a:bodyPr>
          <a:lstStyle/>
          <a:p>
            <a:r>
              <a:rPr lang="en-AU" b="1" dirty="0"/>
              <a:t>Supreme Court of New South Wales – Practice Note of ‘use of generative artificial intelligence’. </a:t>
            </a:r>
          </a:p>
          <a:p>
            <a:r>
              <a:rPr lang="en-AU" dirty="0"/>
              <a:t>Takes a somewhat more restrictive approach than the Supreme Court of Victoria.</a:t>
            </a:r>
          </a:p>
          <a:p>
            <a:r>
              <a:rPr lang="en-AU" dirty="0"/>
              <a:t>Urges parties to be aware of the risks, including hallucinations, bias and loss of confidentiality. </a:t>
            </a:r>
          </a:p>
          <a:p>
            <a:r>
              <a:rPr lang="en-AU" dirty="0"/>
              <a:t>Prohibits entering information into an AI program that is subject to the Harman undertaking, unless the practitioner is satisfied that that information will not be used to train large language models.</a:t>
            </a:r>
          </a:p>
          <a:p>
            <a:r>
              <a:rPr lang="en-AU" dirty="0"/>
              <a:t>Prohibits use of AI in generating the contents of evidentiary material.</a:t>
            </a:r>
          </a:p>
          <a:p>
            <a:r>
              <a:rPr lang="en-AU" dirty="0"/>
              <a:t>Prohibits use of AI in drafting or preparing the content of expert reports without leave.</a:t>
            </a:r>
          </a:p>
        </p:txBody>
      </p:sp>
    </p:spTree>
    <p:extLst>
      <p:ext uri="{BB962C8B-B14F-4D97-AF65-F5344CB8AC3E}">
        <p14:creationId xmlns:p14="http://schemas.microsoft.com/office/powerpoint/2010/main" val="1307307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B4A22-83E5-6F9B-68C7-17258B9DC05D}"/>
              </a:ext>
            </a:extLst>
          </p:cNvPr>
          <p:cNvSpPr>
            <a:spLocks noGrp="1"/>
          </p:cNvSpPr>
          <p:nvPr>
            <p:ph type="title"/>
          </p:nvPr>
        </p:nvSpPr>
        <p:spPr/>
        <p:txBody>
          <a:bodyPr/>
          <a:lstStyle/>
          <a:p>
            <a:r>
              <a:rPr lang="en-AU" dirty="0"/>
              <a:t>Courts’ views on AI</a:t>
            </a:r>
          </a:p>
        </p:txBody>
      </p:sp>
      <p:sp>
        <p:nvSpPr>
          <p:cNvPr id="3" name="Content Placeholder 2">
            <a:extLst>
              <a:ext uri="{FF2B5EF4-FFF2-40B4-BE49-F238E27FC236}">
                <a16:creationId xmlns:a16="http://schemas.microsoft.com/office/drawing/2014/main" id="{5B74B2E5-BF92-76E4-A9A7-152413DF9920}"/>
              </a:ext>
            </a:extLst>
          </p:cNvPr>
          <p:cNvSpPr>
            <a:spLocks noGrp="1"/>
          </p:cNvSpPr>
          <p:nvPr>
            <p:ph idx="1"/>
          </p:nvPr>
        </p:nvSpPr>
        <p:spPr/>
        <p:txBody>
          <a:bodyPr/>
          <a:lstStyle/>
          <a:p>
            <a:r>
              <a:rPr lang="en-AU" b="1" dirty="0"/>
              <a:t>Decision writing</a:t>
            </a:r>
          </a:p>
          <a:p>
            <a:r>
              <a:rPr lang="en-AU" dirty="0"/>
              <a:t>The Supreme Court of Victoria’s guidelines state that ‘AI is not presently used for decision making nor used to develop or prepare reasons for decision because it does not engage in a reasoning process nor a process specific to the circumstance before the court.’</a:t>
            </a:r>
          </a:p>
          <a:p>
            <a:r>
              <a:rPr lang="en-AU" dirty="0"/>
              <a:t>The Administrative Review Tribunal’s Code of Conduct for Members prohibits using AI to obtain guidance on the outcome of a proceeding or producing any part of the Member’s reasons for a decision.</a:t>
            </a:r>
          </a:p>
          <a:p>
            <a:pPr marL="0" indent="0">
              <a:buNone/>
            </a:pPr>
            <a:r>
              <a:rPr lang="en-AU" dirty="0"/>
              <a:t>  </a:t>
            </a:r>
          </a:p>
        </p:txBody>
      </p:sp>
    </p:spTree>
    <p:extLst>
      <p:ext uri="{BB962C8B-B14F-4D97-AF65-F5344CB8AC3E}">
        <p14:creationId xmlns:p14="http://schemas.microsoft.com/office/powerpoint/2010/main" val="1544713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8493-1FF0-F824-4EC3-9601FB3CE8C3}"/>
              </a:ext>
            </a:extLst>
          </p:cNvPr>
          <p:cNvSpPr>
            <a:spLocks noGrp="1"/>
          </p:cNvSpPr>
          <p:nvPr>
            <p:ph type="title"/>
          </p:nvPr>
        </p:nvSpPr>
        <p:spPr>
          <a:xfrm>
            <a:off x="6420464" y="365760"/>
            <a:ext cx="4534047" cy="1325562"/>
          </a:xfrm>
        </p:spPr>
        <p:txBody>
          <a:bodyPr>
            <a:normAutofit/>
          </a:bodyPr>
          <a:lstStyle/>
          <a:p>
            <a:r>
              <a:rPr lang="en-AU" dirty="0"/>
              <a:t>Key take away  </a:t>
            </a:r>
          </a:p>
        </p:txBody>
      </p:sp>
      <p:pic>
        <p:nvPicPr>
          <p:cNvPr id="4" name="Picture 3" descr="A robot holding a gavel">
            <a:extLst>
              <a:ext uri="{FF2B5EF4-FFF2-40B4-BE49-F238E27FC236}">
                <a16:creationId xmlns:a16="http://schemas.microsoft.com/office/drawing/2014/main" id="{3507BD37-EF3C-5619-FF14-7D7E400D7677}"/>
              </a:ext>
            </a:extLst>
          </p:cNvPr>
          <p:cNvPicPr>
            <a:picLocks noChangeAspect="1"/>
          </p:cNvPicPr>
          <p:nvPr/>
        </p:nvPicPr>
        <p:blipFill>
          <a:blip r:embed="rId2" cstate="print">
            <a:extLst>
              <a:ext uri="{28A0092B-C50C-407E-A947-70E740481C1C}">
                <a14:useLocalDpi xmlns:a14="http://schemas.microsoft.com/office/drawing/2010/main" val="0"/>
              </a:ext>
            </a:extLst>
          </a:blip>
          <a:srcRect l="19423" r="13924"/>
          <a:stretch/>
        </p:blipFill>
        <p:spPr>
          <a:xfrm>
            <a:off x="20" y="10"/>
            <a:ext cx="6094799" cy="6342424"/>
          </a:xfrm>
          <a:prstGeom prst="rect">
            <a:avLst/>
          </a:prstGeom>
        </p:spPr>
      </p:pic>
      <p:sp>
        <p:nvSpPr>
          <p:cNvPr id="9" name="Rectangle 8">
            <a:extLst>
              <a:ext uri="{FF2B5EF4-FFF2-40B4-BE49-F238E27FC236}">
                <a16:creationId xmlns:a16="http://schemas.microsoft.com/office/drawing/2014/main" id="{BDA3EF5D-1AA5-4BA5-B881-C9E3832EB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tx2">
              <a:lumMod val="60000"/>
              <a:lumOff val="4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3" name="Content Placeholder 2">
            <a:extLst>
              <a:ext uri="{FF2B5EF4-FFF2-40B4-BE49-F238E27FC236}">
                <a16:creationId xmlns:a16="http://schemas.microsoft.com/office/drawing/2014/main" id="{3929645C-EA60-F921-AB8F-5CD33C50243E}"/>
              </a:ext>
            </a:extLst>
          </p:cNvPr>
          <p:cNvSpPr>
            <a:spLocks noGrp="1"/>
          </p:cNvSpPr>
          <p:nvPr>
            <p:ph idx="1"/>
          </p:nvPr>
        </p:nvSpPr>
        <p:spPr>
          <a:xfrm>
            <a:off x="6420463" y="1828800"/>
            <a:ext cx="4572002" cy="4351337"/>
          </a:xfrm>
        </p:spPr>
        <p:txBody>
          <a:bodyPr>
            <a:normAutofit/>
          </a:bodyPr>
          <a:lstStyle/>
          <a:p>
            <a:r>
              <a:rPr lang="en-AU" kern="100" dirty="0">
                <a:effectLst/>
                <a:latin typeface="Arial" panose="020B0604020202020204" pitchFamily="34" charset="0"/>
                <a:ea typeface="Calibri" panose="020F0502020204030204" pitchFamily="34" charset="0"/>
                <a:cs typeface="Arial" panose="020B0604020202020204" pitchFamily="34" charset="0"/>
              </a:rPr>
              <a:t>Lawyers should use and moreover embrace technology but need to be forensic about what technology they should choose and the degree of knowledge they should have. </a:t>
            </a:r>
          </a:p>
          <a:p>
            <a:r>
              <a:rPr lang="en-AU" kern="100" dirty="0">
                <a:effectLst/>
                <a:latin typeface="Arial" panose="020B0604020202020204" pitchFamily="34" charset="0"/>
                <a:ea typeface="Calibri" panose="020F0502020204030204" pitchFamily="34" charset="0"/>
                <a:cs typeface="Arial" panose="020B0604020202020204" pitchFamily="34" charset="0"/>
              </a:rPr>
              <a:t>Lawyers do not need to be experts in AI but adherence to the Uniform law and conduct rules remains applicable to them (</a:t>
            </a:r>
            <a:r>
              <a:rPr lang="en-AU" kern="100" dirty="0" err="1">
                <a:effectLst/>
                <a:latin typeface="Arial" panose="020B0604020202020204" pitchFamily="34" charset="0"/>
                <a:ea typeface="Calibri" panose="020F0502020204030204" pitchFamily="34" charset="0"/>
                <a:cs typeface="Arial" panose="020B0604020202020204" pitchFamily="34" charset="0"/>
              </a:rPr>
              <a:t>eg</a:t>
            </a:r>
            <a:r>
              <a:rPr lang="en-AU" kern="100" dirty="0">
                <a:effectLst/>
                <a:latin typeface="Arial" panose="020B0604020202020204" pitchFamily="34" charset="0"/>
                <a:ea typeface="Calibri" panose="020F0502020204030204" pitchFamily="34" charset="0"/>
                <a:cs typeface="Arial" panose="020B0604020202020204" pitchFamily="34" charset="0"/>
              </a:rPr>
              <a:t> Uniform Conduct Rules in their jurisdiction) – remember ignorance to professional obligations is no defence</a:t>
            </a:r>
            <a:r>
              <a:rPr lang="en-AU" kern="100" dirty="0">
                <a:latin typeface="Arial" panose="020B0604020202020204" pitchFamily="34" charset="0"/>
                <a:ea typeface="Calibri" panose="020F0502020204030204" pitchFamily="34" charset="0"/>
                <a:cs typeface="Arial" panose="020B0604020202020204" pitchFamily="34" charset="0"/>
              </a:rPr>
              <a:t>!</a:t>
            </a:r>
            <a:endParaRPr lang="en-AU" kern="100" dirty="0">
              <a:effectLst/>
              <a:latin typeface="Arial" panose="020B0604020202020204" pitchFamily="34" charset="0"/>
              <a:ea typeface="Calibri" panose="020F0502020204030204" pitchFamily="34" charset="0"/>
              <a:cs typeface="Arial" panose="020B0604020202020204" pitchFamily="34" charset="0"/>
            </a:endParaRPr>
          </a:p>
          <a:p>
            <a:endParaRPr lang="en-AU" dirty="0"/>
          </a:p>
        </p:txBody>
      </p:sp>
    </p:spTree>
    <p:extLst>
      <p:ext uri="{BB962C8B-B14F-4D97-AF65-F5344CB8AC3E}">
        <p14:creationId xmlns:p14="http://schemas.microsoft.com/office/powerpoint/2010/main" val="2778375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6FCB3-9D81-A5CB-C99E-022BB8C4302E}"/>
              </a:ext>
            </a:extLst>
          </p:cNvPr>
          <p:cNvSpPr>
            <a:spLocks noGrp="1"/>
          </p:cNvSpPr>
          <p:nvPr>
            <p:ph type="title"/>
          </p:nvPr>
        </p:nvSpPr>
        <p:spPr>
          <a:xfrm>
            <a:off x="4965290" y="365760"/>
            <a:ext cx="5997678" cy="1325562"/>
          </a:xfrm>
        </p:spPr>
        <p:txBody>
          <a:bodyPr>
            <a:normAutofit/>
          </a:bodyPr>
          <a:lstStyle/>
          <a:p>
            <a:r>
              <a:rPr lang="en-AU"/>
              <a:t>Checklist</a:t>
            </a:r>
            <a:endParaRPr lang="en-AU" dirty="0"/>
          </a:p>
        </p:txBody>
      </p:sp>
      <p:sp>
        <p:nvSpPr>
          <p:cNvPr id="47" name="Rectangle 46">
            <a:extLst>
              <a:ext uri="{FF2B5EF4-FFF2-40B4-BE49-F238E27FC236}">
                <a16:creationId xmlns:a16="http://schemas.microsoft.com/office/drawing/2014/main" id="{653E8C2D-4F5A-49E0-8155-C1699A478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pic>
        <p:nvPicPr>
          <p:cNvPr id="4" name="Picture 3">
            <a:extLst>
              <a:ext uri="{FF2B5EF4-FFF2-40B4-BE49-F238E27FC236}">
                <a16:creationId xmlns:a16="http://schemas.microsoft.com/office/drawing/2014/main" id="{01D99DD5-CF2A-C52E-B5AF-01B7DEEB504F}"/>
              </a:ext>
            </a:extLst>
          </p:cNvPr>
          <p:cNvPicPr>
            <a:picLocks noChangeAspect="1"/>
          </p:cNvPicPr>
          <p:nvPr/>
        </p:nvPicPr>
        <p:blipFill>
          <a:blip r:embed="rId2">
            <a:extLst>
              <a:ext uri="{28A0092B-C50C-407E-A947-70E740481C1C}">
                <a14:useLocalDpi xmlns:a14="http://schemas.microsoft.com/office/drawing/2010/main" val="0"/>
              </a:ext>
            </a:extLst>
          </a:blip>
          <a:srcRect l="16750" r="16750"/>
          <a:stretch/>
        </p:blipFill>
        <p:spPr>
          <a:xfrm>
            <a:off x="436000" y="0"/>
            <a:ext cx="4196111" cy="6310009"/>
          </a:xfrm>
          <a:prstGeom prst="rect">
            <a:avLst/>
          </a:prstGeom>
        </p:spPr>
      </p:pic>
      <p:graphicFrame>
        <p:nvGraphicFramePr>
          <p:cNvPr id="32" name="Content Placeholder 2">
            <a:extLst>
              <a:ext uri="{FF2B5EF4-FFF2-40B4-BE49-F238E27FC236}">
                <a16:creationId xmlns:a16="http://schemas.microsoft.com/office/drawing/2014/main" id="{6017C85C-30C5-7764-12C6-640D3D9147FA}"/>
              </a:ext>
            </a:extLst>
          </p:cNvPr>
          <p:cNvGraphicFramePr>
            <a:graphicFrameLocks noGrp="1"/>
          </p:cNvGraphicFramePr>
          <p:nvPr>
            <p:ph idx="1"/>
            <p:extLst>
              <p:ext uri="{D42A27DB-BD31-4B8C-83A1-F6EECF244321}">
                <p14:modId xmlns:p14="http://schemas.microsoft.com/office/powerpoint/2010/main" val="3960203817"/>
              </p:ext>
            </p:extLst>
          </p:nvPr>
        </p:nvGraphicFramePr>
        <p:xfrm>
          <a:off x="4965290" y="1828800"/>
          <a:ext cx="6015571"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7117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CBA99-D315-3800-C8D8-26527A47F1C6}"/>
              </a:ext>
            </a:extLst>
          </p:cNvPr>
          <p:cNvSpPr>
            <a:spLocks noGrp="1"/>
          </p:cNvSpPr>
          <p:nvPr>
            <p:ph type="title"/>
          </p:nvPr>
        </p:nvSpPr>
        <p:spPr>
          <a:xfrm>
            <a:off x="5120050" y="365760"/>
            <a:ext cx="5842918" cy="1325562"/>
          </a:xfrm>
        </p:spPr>
        <p:txBody>
          <a:bodyPr>
            <a:normAutofit/>
          </a:bodyPr>
          <a:lstStyle/>
          <a:p>
            <a:r>
              <a:rPr lang="en-AU" sz="3400"/>
              <a:t>What are the concerns that arise from use of AI in practice</a:t>
            </a:r>
          </a:p>
        </p:txBody>
      </p:sp>
      <p:pic>
        <p:nvPicPr>
          <p:cNvPr id="4" name="Picture 3" descr="A person standing next to a robot">
            <a:extLst>
              <a:ext uri="{FF2B5EF4-FFF2-40B4-BE49-F238E27FC236}">
                <a16:creationId xmlns:a16="http://schemas.microsoft.com/office/drawing/2014/main" id="{1722ED92-4360-053D-E948-87C5BF31E5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949" y="1132425"/>
            <a:ext cx="3703361" cy="2136554"/>
          </a:xfrm>
          <a:prstGeom prst="rect">
            <a:avLst/>
          </a:prstGeom>
        </p:spPr>
      </p:pic>
      <p:sp>
        <p:nvSpPr>
          <p:cNvPr id="3" name="Content Placeholder 2">
            <a:extLst>
              <a:ext uri="{FF2B5EF4-FFF2-40B4-BE49-F238E27FC236}">
                <a16:creationId xmlns:a16="http://schemas.microsoft.com/office/drawing/2014/main" id="{FDA7DAC2-0EE5-C2BD-BC81-9ACBD9436729}"/>
              </a:ext>
            </a:extLst>
          </p:cNvPr>
          <p:cNvSpPr>
            <a:spLocks noGrp="1"/>
          </p:cNvSpPr>
          <p:nvPr>
            <p:ph idx="1"/>
          </p:nvPr>
        </p:nvSpPr>
        <p:spPr>
          <a:xfrm>
            <a:off x="5120050" y="1828800"/>
            <a:ext cx="5860811" cy="4351337"/>
          </a:xfrm>
        </p:spPr>
        <p:txBody>
          <a:bodyPr>
            <a:normAutofit/>
          </a:bodyPr>
          <a:lstStyle/>
          <a:p>
            <a:r>
              <a:rPr lang="en-AU" sz="1000">
                <a:latin typeface="+mj-lt"/>
              </a:rPr>
              <a:t>General Concerns </a:t>
            </a:r>
          </a:p>
          <a:p>
            <a:pPr lvl="1"/>
            <a:r>
              <a:rPr lang="en-AU" sz="1000">
                <a:latin typeface="+mj-lt"/>
                <a:cs typeface="Arial" panose="020B0604020202020204" pitchFamily="34" charset="0"/>
              </a:rPr>
              <a:t>speed of development and lack of regulation= a perfect storm?</a:t>
            </a:r>
          </a:p>
          <a:p>
            <a:r>
              <a:rPr lang="en-AU" sz="1000">
                <a:latin typeface="+mj-lt"/>
                <a:cs typeface="Arial" panose="020B0604020202020204" pitchFamily="34" charset="0"/>
              </a:rPr>
              <a:t>Legal practice specific concerns </a:t>
            </a:r>
          </a:p>
          <a:p>
            <a:pPr marL="285750" indent="-285750">
              <a:buFontTx/>
              <a:buChar char="-"/>
            </a:pPr>
            <a:r>
              <a:rPr lang="en-AU" sz="1000">
                <a:latin typeface="+mj-lt"/>
                <a:cs typeface="Arial" panose="020B0604020202020204" pitchFamily="34" charset="0"/>
              </a:rPr>
              <a:t>Information accuracy – bias? Hallucinations? </a:t>
            </a:r>
          </a:p>
          <a:p>
            <a:pPr marL="285750" indent="-285750">
              <a:buFontTx/>
              <a:buChar char="-"/>
            </a:pPr>
            <a:r>
              <a:rPr lang="en-AU" sz="1000">
                <a:latin typeface="+mj-lt"/>
                <a:cs typeface="Arial" panose="020B0604020202020204" pitchFamily="34" charset="0"/>
              </a:rPr>
              <a:t>Lack of confidentiality – data privacy? client confidentiality? privilege considerations….</a:t>
            </a:r>
          </a:p>
          <a:p>
            <a:r>
              <a:rPr lang="en-AU" sz="1000">
                <a:latin typeface="+mj-lt"/>
                <a:cs typeface="Arial" panose="020B0604020202020204" pitchFamily="34" charset="0"/>
              </a:rPr>
              <a:t>- In Australia, there is indirect regulation through various legislation such as:</a:t>
            </a:r>
          </a:p>
          <a:p>
            <a:r>
              <a:rPr lang="en-AU" sz="1000">
                <a:latin typeface="+mj-lt"/>
                <a:cs typeface="Arial" panose="020B0604020202020204" pitchFamily="34" charset="0"/>
              </a:rPr>
              <a:t>	- </a:t>
            </a:r>
            <a:r>
              <a:rPr lang="en-AU" sz="1000" i="1" kern="0">
                <a:effectLst/>
                <a:latin typeface="+mj-lt"/>
                <a:ea typeface="Times New Roman" panose="02020603050405020304" pitchFamily="18" charset="0"/>
              </a:rPr>
              <a:t>Competition and Consumer Act 2010 </a:t>
            </a:r>
            <a:r>
              <a:rPr lang="en-AU" sz="1000" kern="0">
                <a:effectLst/>
                <a:latin typeface="+mj-lt"/>
                <a:ea typeface="Times New Roman" panose="02020603050405020304" pitchFamily="18" charset="0"/>
              </a:rPr>
              <a:t>(</a:t>
            </a:r>
            <a:r>
              <a:rPr lang="en-AU" sz="1000" kern="0" err="1">
                <a:effectLst/>
                <a:latin typeface="+mj-lt"/>
                <a:ea typeface="Times New Roman" panose="02020603050405020304" pitchFamily="18" charset="0"/>
              </a:rPr>
              <a:t>Cth</a:t>
            </a:r>
            <a:r>
              <a:rPr lang="en-AU" sz="1000" kern="0">
                <a:effectLst/>
                <a:latin typeface="+mj-lt"/>
                <a:ea typeface="Times New Roman" panose="02020603050405020304" pitchFamily="18" charset="0"/>
              </a:rPr>
              <a:t>); </a:t>
            </a:r>
          </a:p>
          <a:p>
            <a:r>
              <a:rPr lang="en-AU" sz="1000" i="1">
                <a:latin typeface="+mj-lt"/>
                <a:ea typeface="Times New Roman" panose="02020603050405020304" pitchFamily="18" charset="0"/>
              </a:rPr>
              <a:t>	- </a:t>
            </a:r>
            <a:r>
              <a:rPr lang="en-AU" sz="1000" i="1" kern="0">
                <a:effectLst/>
                <a:latin typeface="+mj-lt"/>
                <a:ea typeface="Times New Roman" panose="02020603050405020304" pitchFamily="18" charset="0"/>
              </a:rPr>
              <a:t>Copyright Act 1968</a:t>
            </a:r>
            <a:r>
              <a:rPr lang="en-AU" sz="1000" kern="0">
                <a:effectLst/>
                <a:latin typeface="+mj-lt"/>
                <a:ea typeface="Times New Roman" panose="02020603050405020304" pitchFamily="18" charset="0"/>
              </a:rPr>
              <a:t> (</a:t>
            </a:r>
            <a:r>
              <a:rPr lang="en-AU" sz="1000" kern="0" err="1">
                <a:effectLst/>
                <a:latin typeface="+mj-lt"/>
                <a:ea typeface="Times New Roman" panose="02020603050405020304" pitchFamily="18" charset="0"/>
              </a:rPr>
              <a:t>Cth</a:t>
            </a:r>
            <a:r>
              <a:rPr lang="en-AU" sz="1000" kern="0">
                <a:effectLst/>
                <a:latin typeface="+mj-lt"/>
                <a:ea typeface="Times New Roman" panose="02020603050405020304" pitchFamily="18" charset="0"/>
              </a:rPr>
              <a:t>); and</a:t>
            </a:r>
            <a:r>
              <a:rPr lang="en-AU" sz="1000" i="1" kern="0">
                <a:effectLst/>
                <a:latin typeface="+mj-lt"/>
                <a:ea typeface="Times New Roman" panose="02020603050405020304" pitchFamily="18" charset="0"/>
              </a:rPr>
              <a:t> </a:t>
            </a:r>
          </a:p>
          <a:p>
            <a:r>
              <a:rPr lang="en-AU" sz="1000" i="1">
                <a:latin typeface="+mj-lt"/>
                <a:ea typeface="Times New Roman" panose="02020603050405020304" pitchFamily="18" charset="0"/>
              </a:rPr>
              <a:t>	- </a:t>
            </a:r>
            <a:r>
              <a:rPr lang="en-AU" sz="1000" i="1" kern="0">
                <a:effectLst/>
                <a:latin typeface="+mj-lt"/>
                <a:ea typeface="Times New Roman" panose="02020603050405020304" pitchFamily="18" charset="0"/>
              </a:rPr>
              <a:t>Privacy Act 1988</a:t>
            </a:r>
            <a:r>
              <a:rPr lang="en-AU" sz="1000" kern="0">
                <a:effectLst/>
                <a:latin typeface="+mj-lt"/>
                <a:ea typeface="Times New Roman" panose="02020603050405020304" pitchFamily="18" charset="0"/>
              </a:rPr>
              <a:t> (</a:t>
            </a:r>
            <a:r>
              <a:rPr lang="en-AU" sz="1000" kern="0" err="1">
                <a:effectLst/>
                <a:latin typeface="+mj-lt"/>
                <a:ea typeface="Times New Roman" panose="02020603050405020304" pitchFamily="18" charset="0"/>
              </a:rPr>
              <a:t>Cth</a:t>
            </a:r>
            <a:r>
              <a:rPr lang="en-AU" sz="1000" kern="0">
                <a:effectLst/>
                <a:latin typeface="+mj-lt"/>
                <a:ea typeface="Times New Roman" panose="02020603050405020304" pitchFamily="18" charset="0"/>
              </a:rPr>
              <a:t>)</a:t>
            </a:r>
          </a:p>
          <a:p>
            <a:r>
              <a:rPr lang="en-AU" sz="1000">
                <a:latin typeface="+mj-lt"/>
                <a:cs typeface="Arial" panose="020B0604020202020204" pitchFamily="34" charset="0"/>
              </a:rPr>
              <a:t>- Australian Government Discussion Papers; Consultations and Proposal Papers:</a:t>
            </a:r>
          </a:p>
          <a:p>
            <a:pPr lvl="1"/>
            <a:r>
              <a:rPr lang="en-AU" sz="1000">
                <a:latin typeface="+mj-lt"/>
                <a:cs typeface="Arial" panose="020B0604020202020204" pitchFamily="34" charset="0"/>
              </a:rPr>
              <a:t> Supporting Responsible AI – interim response released 17 January 2024: </a:t>
            </a:r>
            <a:r>
              <a:rPr lang="en-AU" sz="1000">
                <a:latin typeface="+mj-lt"/>
                <a:cs typeface="Arial" panose="020B0604020202020204" pitchFamily="34" charset="0"/>
                <a:hlinkClick r:id="rId3"/>
              </a:rPr>
              <a:t>https://consult.industry.gov.au/supporting-responsible-ai</a:t>
            </a:r>
            <a:endParaRPr lang="en-AU" sz="1000">
              <a:latin typeface="+mj-lt"/>
              <a:cs typeface="Arial" panose="020B0604020202020204" pitchFamily="34" charset="0"/>
            </a:endParaRPr>
          </a:p>
          <a:p>
            <a:pPr lvl="1"/>
            <a:r>
              <a:rPr lang="en-AU" sz="1000">
                <a:latin typeface="+mj-lt"/>
                <a:cs typeface="Arial" panose="020B0604020202020204" pitchFamily="34" charset="0"/>
              </a:rPr>
              <a:t> Introducing mandatory guardrails for AI in high-risk settings: Proposals paper for introducing mandatory guardrails: </a:t>
            </a:r>
            <a:r>
              <a:rPr lang="en-US" sz="1000">
                <a:hlinkClick r:id="rId4"/>
              </a:rPr>
              <a:t>Introducing mandatory guardrails for AI in high-risk settings: proposals paper - Department of Industry, Science and Resources</a:t>
            </a:r>
            <a:endParaRPr lang="en-AU" sz="1000">
              <a:latin typeface="+mj-lt"/>
              <a:cs typeface="Arial" panose="020B0604020202020204" pitchFamily="34" charset="0"/>
            </a:endParaRPr>
          </a:p>
          <a:p>
            <a:endParaRPr lang="en-AU" sz="1000">
              <a:latin typeface="Arial" panose="020B0604020202020204" pitchFamily="34" charset="0"/>
              <a:cs typeface="Arial" panose="020B0604020202020204" pitchFamily="34" charset="0"/>
            </a:endParaRPr>
          </a:p>
          <a:p>
            <a:endParaRPr lang="en-AU" sz="1000">
              <a:latin typeface="Arial" panose="020B0604020202020204" pitchFamily="34" charset="0"/>
              <a:cs typeface="Arial" panose="020B0604020202020204" pitchFamily="34" charset="0"/>
            </a:endParaRPr>
          </a:p>
          <a:p>
            <a:endParaRPr lang="en-AU" sz="1000"/>
          </a:p>
        </p:txBody>
      </p:sp>
      <p:pic>
        <p:nvPicPr>
          <p:cNvPr id="5" name="Picture 4">
            <a:extLst>
              <a:ext uri="{FF2B5EF4-FFF2-40B4-BE49-F238E27FC236}">
                <a16:creationId xmlns:a16="http://schemas.microsoft.com/office/drawing/2014/main" id="{07F741F9-0EC3-B997-9758-161BF43AC893}"/>
              </a:ext>
            </a:extLst>
          </p:cNvPr>
          <p:cNvPicPr>
            <a:picLocks noChangeAspect="1"/>
          </p:cNvPicPr>
          <p:nvPr/>
        </p:nvPicPr>
        <p:blipFill>
          <a:blip r:embed="rId5"/>
          <a:stretch>
            <a:fillRect/>
          </a:stretch>
        </p:blipFill>
        <p:spPr>
          <a:xfrm>
            <a:off x="949949" y="3589021"/>
            <a:ext cx="3703362" cy="1278541"/>
          </a:xfrm>
          <a:prstGeom prst="rect">
            <a:avLst/>
          </a:prstGeom>
        </p:spPr>
      </p:pic>
    </p:spTree>
    <p:extLst>
      <p:ext uri="{BB962C8B-B14F-4D97-AF65-F5344CB8AC3E}">
        <p14:creationId xmlns:p14="http://schemas.microsoft.com/office/powerpoint/2010/main" val="400495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D1329-5F83-B08F-8D7B-55AE7931277D}"/>
              </a:ext>
            </a:extLst>
          </p:cNvPr>
          <p:cNvSpPr>
            <a:spLocks noGrp="1"/>
          </p:cNvSpPr>
          <p:nvPr>
            <p:ph type="title"/>
          </p:nvPr>
        </p:nvSpPr>
        <p:spPr/>
        <p:txBody>
          <a:bodyPr/>
          <a:lstStyle/>
          <a:p>
            <a:r>
              <a:rPr lang="en-AU" dirty="0"/>
              <a:t>Potential Negative Implications for Lawyers</a:t>
            </a:r>
          </a:p>
        </p:txBody>
      </p:sp>
      <p:sp>
        <p:nvSpPr>
          <p:cNvPr id="3" name="Content Placeholder 2">
            <a:extLst>
              <a:ext uri="{FF2B5EF4-FFF2-40B4-BE49-F238E27FC236}">
                <a16:creationId xmlns:a16="http://schemas.microsoft.com/office/drawing/2014/main" id="{C2F55468-13E7-DD0C-C197-AF7BF7F19164}"/>
              </a:ext>
            </a:extLst>
          </p:cNvPr>
          <p:cNvSpPr>
            <a:spLocks noGrp="1"/>
          </p:cNvSpPr>
          <p:nvPr>
            <p:ph idx="1"/>
          </p:nvPr>
        </p:nvSpPr>
        <p:spPr/>
        <p:txBody>
          <a:bodyPr/>
          <a:lstStyle/>
          <a:p>
            <a:r>
              <a:rPr lang="en-AU" dirty="0"/>
              <a:t>- implications for lawyers personally and the broader legal community</a:t>
            </a:r>
          </a:p>
          <a:p>
            <a:r>
              <a:rPr lang="en-AU" dirty="0"/>
              <a:t>- reduction in quality of legal service</a:t>
            </a:r>
          </a:p>
          <a:p>
            <a:r>
              <a:rPr lang="en-AU" dirty="0"/>
              <a:t>- reduction in public confidence</a:t>
            </a:r>
          </a:p>
          <a:p>
            <a:r>
              <a:rPr lang="en-AU" dirty="0"/>
              <a:t>- worst case: breach of professional and ethical obligations – possibly legal obligations…</a:t>
            </a:r>
          </a:p>
          <a:p>
            <a:endParaRPr lang="en-AU" dirty="0"/>
          </a:p>
        </p:txBody>
      </p:sp>
      <p:pic>
        <p:nvPicPr>
          <p:cNvPr id="4" name="Picture 3">
            <a:extLst>
              <a:ext uri="{FF2B5EF4-FFF2-40B4-BE49-F238E27FC236}">
                <a16:creationId xmlns:a16="http://schemas.microsoft.com/office/drawing/2014/main" id="{75C5D71A-9F61-DE51-F561-D94BC0795035}"/>
              </a:ext>
            </a:extLst>
          </p:cNvPr>
          <p:cNvPicPr>
            <a:picLocks noChangeAspect="1"/>
          </p:cNvPicPr>
          <p:nvPr/>
        </p:nvPicPr>
        <p:blipFill>
          <a:blip r:embed="rId2"/>
          <a:stretch>
            <a:fillRect/>
          </a:stretch>
        </p:blipFill>
        <p:spPr>
          <a:xfrm>
            <a:off x="1735183" y="3923488"/>
            <a:ext cx="7305675" cy="2198452"/>
          </a:xfrm>
          <a:prstGeom prst="rect">
            <a:avLst/>
          </a:prstGeom>
        </p:spPr>
      </p:pic>
    </p:spTree>
    <p:extLst>
      <p:ext uri="{BB962C8B-B14F-4D97-AF65-F5344CB8AC3E}">
        <p14:creationId xmlns:p14="http://schemas.microsoft.com/office/powerpoint/2010/main" val="1756198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14FD0-6935-F347-26B8-16476CC7DC25}"/>
              </a:ext>
            </a:extLst>
          </p:cNvPr>
          <p:cNvSpPr>
            <a:spLocks noGrp="1"/>
          </p:cNvSpPr>
          <p:nvPr>
            <p:ph type="title"/>
          </p:nvPr>
        </p:nvSpPr>
        <p:spPr>
          <a:xfrm>
            <a:off x="8016661" y="640080"/>
            <a:ext cx="2937850" cy="1325562"/>
          </a:xfrm>
        </p:spPr>
        <p:txBody>
          <a:bodyPr>
            <a:normAutofit/>
          </a:bodyPr>
          <a:lstStyle/>
          <a:p>
            <a:r>
              <a:rPr lang="en-AU" sz="2400" dirty="0"/>
              <a:t>Copyright and broader intellectual property implications? </a:t>
            </a:r>
          </a:p>
        </p:txBody>
      </p:sp>
      <p:pic>
        <p:nvPicPr>
          <p:cNvPr id="4" name="Picture 3">
            <a:extLst>
              <a:ext uri="{FF2B5EF4-FFF2-40B4-BE49-F238E27FC236}">
                <a16:creationId xmlns:a16="http://schemas.microsoft.com/office/drawing/2014/main" id="{FC94F9EB-1B2C-2553-F007-71BCE6B23EB2}"/>
              </a:ext>
            </a:extLst>
          </p:cNvPr>
          <p:cNvPicPr>
            <a:picLocks noChangeAspect="1"/>
          </p:cNvPicPr>
          <p:nvPr/>
        </p:nvPicPr>
        <p:blipFill>
          <a:blip r:embed="rId2"/>
          <a:srcRect l="14279" r="2013" b="-3"/>
          <a:stretch/>
        </p:blipFill>
        <p:spPr>
          <a:xfrm>
            <a:off x="1102404" y="962633"/>
            <a:ext cx="6275362" cy="4948019"/>
          </a:xfrm>
          <a:prstGeom prst="rect">
            <a:avLst/>
          </a:prstGeom>
        </p:spPr>
      </p:pic>
      <p:sp>
        <p:nvSpPr>
          <p:cNvPr id="11" name="Rectangle 10">
            <a:extLst>
              <a:ext uri="{FF2B5EF4-FFF2-40B4-BE49-F238E27FC236}">
                <a16:creationId xmlns:a16="http://schemas.microsoft.com/office/drawing/2014/main" id="{BDAB2229-B821-4B41-9E4A-94E10DE47A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179" y="645105"/>
            <a:ext cx="6917812" cy="5583075"/>
          </a:xfrm>
          <a:prstGeom prst="rect">
            <a:avLst/>
          </a:prstGeom>
          <a:noFill/>
          <a:ln>
            <a:solidFill>
              <a:schemeClr val="tx2"/>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5DAE029-9588-E358-DD36-6C79118BDF81}"/>
              </a:ext>
            </a:extLst>
          </p:cNvPr>
          <p:cNvSpPr>
            <a:spLocks noGrp="1"/>
          </p:cNvSpPr>
          <p:nvPr>
            <p:ph idx="1"/>
          </p:nvPr>
        </p:nvSpPr>
        <p:spPr>
          <a:xfrm>
            <a:off x="8016661" y="1936955"/>
            <a:ext cx="2937850" cy="4243182"/>
          </a:xfrm>
        </p:spPr>
        <p:txBody>
          <a:bodyPr>
            <a:normAutofit/>
          </a:bodyPr>
          <a:lstStyle/>
          <a:p>
            <a:r>
              <a:rPr lang="en-AU" sz="1600" dirty="0">
                <a:sym typeface="Calibri"/>
              </a:rPr>
              <a:t>ChatGPT does not provide source reference or explanations for output data – avoid using AI responses verbatim, use own skill and judgment in respect of output data and  use DISCLAIMERS</a:t>
            </a:r>
          </a:p>
          <a:p>
            <a:r>
              <a:rPr lang="en-AU" sz="1600" dirty="0">
                <a:sym typeface="Calibri"/>
              </a:rPr>
              <a:t>AI licence terms – CHECK</a:t>
            </a:r>
          </a:p>
          <a:p>
            <a:r>
              <a:rPr lang="en-AU" sz="1600" dirty="0">
                <a:sym typeface="Calibri"/>
              </a:rPr>
              <a:t>At heart of intellectual property creation is human authorship </a:t>
            </a:r>
          </a:p>
          <a:p>
            <a:r>
              <a:rPr lang="en-AU" sz="1600" dirty="0" err="1">
                <a:sym typeface="Calibri"/>
              </a:rPr>
              <a:t>Unauthorise</a:t>
            </a:r>
            <a:r>
              <a:rPr lang="en-AU" sz="1600" dirty="0">
                <a:sym typeface="Calibri"/>
              </a:rPr>
              <a:t> reproductions – risk of infringement claims</a:t>
            </a:r>
          </a:p>
          <a:p>
            <a:endParaRPr kumimoji="0" lang="en-AU" sz="1600" b="0" i="0" u="none" strike="noStrike" cap="none" spc="0" normalizeH="0" baseline="0" dirty="0">
              <a:ln>
                <a:noFill/>
              </a:ln>
              <a:effectLst/>
              <a:uFillTx/>
              <a:latin typeface="+mn-lt"/>
              <a:ea typeface="+mn-ea"/>
              <a:cs typeface="+mn-cs"/>
              <a:sym typeface="Calibri"/>
            </a:endParaRPr>
          </a:p>
          <a:p>
            <a:endParaRPr lang="en-AU" sz="1600" dirty="0"/>
          </a:p>
        </p:txBody>
      </p:sp>
    </p:spTree>
    <p:extLst>
      <p:ext uri="{BB962C8B-B14F-4D97-AF65-F5344CB8AC3E}">
        <p14:creationId xmlns:p14="http://schemas.microsoft.com/office/powerpoint/2010/main" val="3220804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20E7B-47B6-13BF-86DA-F73247D58D78}"/>
              </a:ext>
            </a:extLst>
          </p:cNvPr>
          <p:cNvSpPr>
            <a:spLocks noGrp="1"/>
          </p:cNvSpPr>
          <p:nvPr>
            <p:ph type="title"/>
          </p:nvPr>
        </p:nvSpPr>
        <p:spPr>
          <a:xfrm>
            <a:off x="7878675" y="640080"/>
            <a:ext cx="3075836" cy="1325562"/>
          </a:xfrm>
        </p:spPr>
        <p:txBody>
          <a:bodyPr>
            <a:normAutofit/>
          </a:bodyPr>
          <a:lstStyle/>
          <a:p>
            <a:r>
              <a:rPr lang="en-AU" sz="3200"/>
              <a:t>Information Accuracy? </a:t>
            </a:r>
          </a:p>
        </p:txBody>
      </p:sp>
      <p:sp>
        <p:nvSpPr>
          <p:cNvPr id="9" name="Rectangle 8">
            <a:extLst>
              <a:ext uri="{FF2B5EF4-FFF2-40B4-BE49-F238E27FC236}">
                <a16:creationId xmlns:a16="http://schemas.microsoft.com/office/drawing/2014/main" id="{B3FA7040-7C5F-4F67-9BDD-79A5ED87A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pic>
        <p:nvPicPr>
          <p:cNvPr id="4" name="Picture 3">
            <a:extLst>
              <a:ext uri="{FF2B5EF4-FFF2-40B4-BE49-F238E27FC236}">
                <a16:creationId xmlns:a16="http://schemas.microsoft.com/office/drawing/2014/main" id="{FEFB91B7-C753-9FB1-0C86-660073FCCDC3}"/>
              </a:ext>
            </a:extLst>
          </p:cNvPr>
          <p:cNvPicPr>
            <a:picLocks noChangeAspect="1"/>
          </p:cNvPicPr>
          <p:nvPr/>
        </p:nvPicPr>
        <p:blipFill>
          <a:blip r:embed="rId2"/>
          <a:srcRect l="19199" r="21825"/>
          <a:stretch/>
        </p:blipFill>
        <p:spPr>
          <a:xfrm>
            <a:off x="457200" y="10"/>
            <a:ext cx="7095744" cy="6857990"/>
          </a:xfrm>
          <a:prstGeom prst="rect">
            <a:avLst/>
          </a:prstGeom>
        </p:spPr>
      </p:pic>
      <p:sp>
        <p:nvSpPr>
          <p:cNvPr id="3" name="Content Placeholder 2">
            <a:extLst>
              <a:ext uri="{FF2B5EF4-FFF2-40B4-BE49-F238E27FC236}">
                <a16:creationId xmlns:a16="http://schemas.microsoft.com/office/drawing/2014/main" id="{9D6AAC8D-9D2D-DC55-25E4-88FD82FF3655}"/>
              </a:ext>
            </a:extLst>
          </p:cNvPr>
          <p:cNvSpPr>
            <a:spLocks noGrp="1"/>
          </p:cNvSpPr>
          <p:nvPr>
            <p:ph idx="1"/>
          </p:nvPr>
        </p:nvSpPr>
        <p:spPr>
          <a:xfrm>
            <a:off x="7878675" y="1936955"/>
            <a:ext cx="3075836" cy="4243182"/>
          </a:xfrm>
        </p:spPr>
        <p:txBody>
          <a:bodyPr>
            <a:normAutofit/>
          </a:bodyPr>
          <a:lstStyle/>
          <a:p>
            <a:r>
              <a:rPr lang="en-AU" sz="1600"/>
              <a:t>What happens when your lawyer relies on ChatGPT without checking the information before tendering it in Court</a:t>
            </a:r>
          </a:p>
          <a:p>
            <a:r>
              <a:rPr lang="en-AU" sz="1600">
                <a:latin typeface="Arial" panose="020B0604020202020204" pitchFamily="34" charset="0"/>
                <a:cs typeface="Arial" panose="020B0604020202020204" pitchFamily="34" charset="0"/>
              </a:rPr>
              <a:t>- A case study from US – </a:t>
            </a:r>
            <a:r>
              <a:rPr lang="en-US" sz="1600" b="0" i="0">
                <a:effectLst/>
                <a:latin typeface="Arial" panose="020B0604020202020204" pitchFamily="34" charset="0"/>
                <a:cs typeface="Arial" panose="020B0604020202020204" pitchFamily="34" charset="0"/>
              </a:rPr>
              <a:t>U.S. District Court for the Southern District of New York,  </a:t>
            </a:r>
            <a:r>
              <a:rPr lang="en-US" sz="1600" b="0" i="1">
                <a:effectLst/>
                <a:latin typeface="Arial" panose="020B0604020202020204" pitchFamily="34" charset="0"/>
                <a:cs typeface="Arial" panose="020B0604020202020204" pitchFamily="34" charset="0"/>
              </a:rPr>
              <a:t>Mata v. Avianca Inc</a:t>
            </a:r>
            <a:r>
              <a:rPr lang="en-US" sz="1600" b="0" i="0">
                <a:effectLst/>
                <a:latin typeface="Arial" panose="020B0604020202020204" pitchFamily="34" charset="0"/>
                <a:cs typeface="Arial" panose="020B0604020202020204" pitchFamily="34" charset="0"/>
              </a:rPr>
              <a:t>., Case No. 22-CV-1461</a:t>
            </a:r>
          </a:p>
          <a:p>
            <a:endParaRPr lang="en-AU" sz="1600">
              <a:latin typeface="Arial" panose="020B0604020202020204" pitchFamily="34" charset="0"/>
              <a:cs typeface="Arial" panose="020B0604020202020204" pitchFamily="34" charset="0"/>
            </a:endParaRPr>
          </a:p>
          <a:p>
            <a:endParaRPr lang="en-AU" sz="1600"/>
          </a:p>
        </p:txBody>
      </p:sp>
    </p:spTree>
    <p:extLst>
      <p:ext uri="{BB962C8B-B14F-4D97-AF65-F5344CB8AC3E}">
        <p14:creationId xmlns:p14="http://schemas.microsoft.com/office/powerpoint/2010/main" val="2589966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561D5-1D1A-770F-746C-06FE65A434F9}"/>
              </a:ext>
            </a:extLst>
          </p:cNvPr>
          <p:cNvSpPr>
            <a:spLocks noGrp="1"/>
          </p:cNvSpPr>
          <p:nvPr>
            <p:ph type="title"/>
          </p:nvPr>
        </p:nvSpPr>
        <p:spPr/>
        <p:txBody>
          <a:bodyPr/>
          <a:lstStyle/>
          <a:p>
            <a:r>
              <a:rPr lang="en-AU" dirty="0"/>
              <a:t>Information Accuracy? </a:t>
            </a:r>
          </a:p>
        </p:txBody>
      </p:sp>
      <p:sp>
        <p:nvSpPr>
          <p:cNvPr id="3" name="Content Placeholder 2">
            <a:extLst>
              <a:ext uri="{FF2B5EF4-FFF2-40B4-BE49-F238E27FC236}">
                <a16:creationId xmlns:a16="http://schemas.microsoft.com/office/drawing/2014/main" id="{9BB0249D-E726-B4CD-FD39-C25E26E57DDE}"/>
              </a:ext>
            </a:extLst>
          </p:cNvPr>
          <p:cNvSpPr>
            <a:spLocks noGrp="1"/>
          </p:cNvSpPr>
          <p:nvPr>
            <p:ph idx="1"/>
          </p:nvPr>
        </p:nvSpPr>
        <p:spPr/>
        <p:txBody>
          <a:bodyPr/>
          <a:lstStyle/>
          <a:p>
            <a:pPr marL="0" indent="0">
              <a:buNone/>
            </a:pPr>
            <a:r>
              <a:rPr lang="en-AU" dirty="0"/>
              <a:t>Closer to home - are AI hallucinations creating a legal nightmare???</a:t>
            </a:r>
          </a:p>
          <a:p>
            <a:r>
              <a:rPr lang="en-AU" sz="1400" b="1" dirty="0"/>
              <a:t>Handa –v- Mallick </a:t>
            </a:r>
            <a:r>
              <a:rPr lang="en-AU" sz="1400" dirty="0"/>
              <a:t>[2024] FedCFamC2F 957: List of Authorities produced by AI - hallucinations… potential referral of lawyer  to the  regulator by judge..</a:t>
            </a:r>
          </a:p>
          <a:p>
            <a:pPr marL="285750" indent="-285750">
              <a:buFontTx/>
              <a:buChar char="-"/>
            </a:pPr>
            <a:r>
              <a:rPr lang="en-AU" sz="1400" b="1" dirty="0"/>
              <a:t>DPP –v- Khan </a:t>
            </a:r>
            <a:r>
              <a:rPr lang="en-AU" sz="1400" dirty="0"/>
              <a:t>[2024] ACTSC 19: ACT Supreme Court: issue character reference generated by AI = little weight placed on it </a:t>
            </a:r>
          </a:p>
          <a:p>
            <a:pPr marL="0" indent="0">
              <a:buNone/>
            </a:pPr>
            <a:endParaRPr lang="en-AU" dirty="0"/>
          </a:p>
        </p:txBody>
      </p:sp>
      <p:pic>
        <p:nvPicPr>
          <p:cNvPr id="8" name="Picture 7">
            <a:extLst>
              <a:ext uri="{FF2B5EF4-FFF2-40B4-BE49-F238E27FC236}">
                <a16:creationId xmlns:a16="http://schemas.microsoft.com/office/drawing/2014/main" id="{32FF1AD2-ECC6-88F7-30AC-25EAA52165C8}"/>
              </a:ext>
            </a:extLst>
          </p:cNvPr>
          <p:cNvPicPr>
            <a:picLocks noChangeAspect="1"/>
          </p:cNvPicPr>
          <p:nvPr/>
        </p:nvPicPr>
        <p:blipFill>
          <a:blip r:embed="rId2"/>
          <a:stretch>
            <a:fillRect/>
          </a:stretch>
        </p:blipFill>
        <p:spPr>
          <a:xfrm>
            <a:off x="1652277" y="3429000"/>
            <a:ext cx="4806890" cy="1299317"/>
          </a:xfrm>
          <a:prstGeom prst="rect">
            <a:avLst/>
          </a:prstGeom>
        </p:spPr>
      </p:pic>
      <p:pic>
        <p:nvPicPr>
          <p:cNvPr id="12" name="Picture 11">
            <a:extLst>
              <a:ext uri="{FF2B5EF4-FFF2-40B4-BE49-F238E27FC236}">
                <a16:creationId xmlns:a16="http://schemas.microsoft.com/office/drawing/2014/main" id="{1123414E-5ADC-FD40-624F-17CE9428755F}"/>
              </a:ext>
            </a:extLst>
          </p:cNvPr>
          <p:cNvPicPr>
            <a:picLocks noChangeAspect="1"/>
          </p:cNvPicPr>
          <p:nvPr/>
        </p:nvPicPr>
        <p:blipFill>
          <a:blip r:embed="rId3"/>
          <a:stretch>
            <a:fillRect/>
          </a:stretch>
        </p:blipFill>
        <p:spPr>
          <a:xfrm>
            <a:off x="5706895" y="4764940"/>
            <a:ext cx="4366378" cy="1378574"/>
          </a:xfrm>
          <a:prstGeom prst="rect">
            <a:avLst/>
          </a:prstGeom>
        </p:spPr>
      </p:pic>
      <p:sp>
        <p:nvSpPr>
          <p:cNvPr id="13" name="TextBox 12">
            <a:extLst>
              <a:ext uri="{FF2B5EF4-FFF2-40B4-BE49-F238E27FC236}">
                <a16:creationId xmlns:a16="http://schemas.microsoft.com/office/drawing/2014/main" id="{DD36DA27-9521-06E1-2B3B-30A982431371}"/>
              </a:ext>
            </a:extLst>
          </p:cNvPr>
          <p:cNvSpPr txBox="1"/>
          <p:nvPr/>
        </p:nvSpPr>
        <p:spPr>
          <a:xfrm>
            <a:off x="7179013" y="674451"/>
            <a:ext cx="3625174" cy="369332"/>
          </a:xfrm>
          <a:prstGeom prst="rect">
            <a:avLst/>
          </a:prstGeom>
          <a:noFill/>
        </p:spPr>
        <p:txBody>
          <a:bodyPr wrap="square" rtlCol="0">
            <a:spAutoFit/>
          </a:bodyPr>
          <a:lstStyle/>
          <a:p>
            <a:r>
              <a:rPr lang="en-AU" dirty="0"/>
              <a:t>.</a:t>
            </a:r>
          </a:p>
        </p:txBody>
      </p:sp>
    </p:spTree>
    <p:extLst>
      <p:ext uri="{BB962C8B-B14F-4D97-AF65-F5344CB8AC3E}">
        <p14:creationId xmlns:p14="http://schemas.microsoft.com/office/powerpoint/2010/main" val="294778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F6BAC-AC18-C552-FCB2-32E9CBD4FA7C}"/>
              </a:ext>
            </a:extLst>
          </p:cNvPr>
          <p:cNvSpPr>
            <a:spLocks noGrp="1"/>
          </p:cNvSpPr>
          <p:nvPr>
            <p:ph type="title"/>
          </p:nvPr>
        </p:nvSpPr>
        <p:spPr/>
        <p:txBody>
          <a:bodyPr/>
          <a:lstStyle/>
          <a:p>
            <a:r>
              <a:rPr lang="en-AU" dirty="0"/>
              <a:t>Information Accuracy? </a:t>
            </a:r>
          </a:p>
        </p:txBody>
      </p:sp>
      <p:pic>
        <p:nvPicPr>
          <p:cNvPr id="4" name="Content Placeholder 3">
            <a:extLst>
              <a:ext uri="{FF2B5EF4-FFF2-40B4-BE49-F238E27FC236}">
                <a16:creationId xmlns:a16="http://schemas.microsoft.com/office/drawing/2014/main" id="{00E27DED-DF36-F5F5-A3FA-43E5487BCDC2}"/>
              </a:ext>
            </a:extLst>
          </p:cNvPr>
          <p:cNvPicPr>
            <a:picLocks noGrp="1" noChangeAspect="1"/>
          </p:cNvPicPr>
          <p:nvPr>
            <p:ph idx="1"/>
          </p:nvPr>
        </p:nvPicPr>
        <p:blipFill>
          <a:blip r:embed="rId2"/>
          <a:stretch>
            <a:fillRect/>
          </a:stretch>
        </p:blipFill>
        <p:spPr>
          <a:xfrm>
            <a:off x="1168487" y="1691322"/>
            <a:ext cx="5880824" cy="4719044"/>
          </a:xfrm>
          <a:prstGeom prst="rect">
            <a:avLst/>
          </a:prstGeom>
        </p:spPr>
      </p:pic>
    </p:spTree>
    <p:extLst>
      <p:ext uri="{BB962C8B-B14F-4D97-AF65-F5344CB8AC3E}">
        <p14:creationId xmlns:p14="http://schemas.microsoft.com/office/powerpoint/2010/main" val="1099437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801627-6861-4EA9-BE98-E0CE33A894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3466" cy="6858000"/>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3C1483F-490E-4C8A-8765-1F8AF0C67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0"/>
            <a:ext cx="3736189" cy="6858000"/>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53A9B3-ABB7-0839-E903-96DB4673A4D4}"/>
              </a:ext>
            </a:extLst>
          </p:cNvPr>
          <p:cNvSpPr>
            <a:spLocks noGrp="1"/>
          </p:cNvSpPr>
          <p:nvPr>
            <p:ph type="title"/>
          </p:nvPr>
        </p:nvSpPr>
        <p:spPr>
          <a:xfrm>
            <a:off x="965198" y="643466"/>
            <a:ext cx="3092718" cy="5528734"/>
          </a:xfrm>
          <a:noFill/>
        </p:spPr>
        <p:txBody>
          <a:bodyPr anchor="t">
            <a:normAutofit/>
          </a:bodyPr>
          <a:lstStyle/>
          <a:p>
            <a:r>
              <a:rPr lang="en-AU" sz="2800">
                <a:solidFill>
                  <a:srgbClr val="FFFFFF"/>
                </a:solidFill>
              </a:rPr>
              <a:t>Ethical Obligations: Duty to act competently and diligently</a:t>
            </a:r>
          </a:p>
        </p:txBody>
      </p:sp>
      <p:sp useBgFill="1">
        <p:nvSpPr>
          <p:cNvPr id="12" name="Rectangle 11">
            <a:extLst>
              <a:ext uri="{FF2B5EF4-FFF2-40B4-BE49-F238E27FC236}">
                <a16:creationId xmlns:a16="http://schemas.microsoft.com/office/drawing/2014/main" id="{0249BF42-D05C-4553-9417-7B8695759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654" y="0"/>
            <a:ext cx="691318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728AF84-6503-34C2-B9DD-0D8583AE5AA2}"/>
              </a:ext>
            </a:extLst>
          </p:cNvPr>
          <p:cNvSpPr>
            <a:spLocks noGrp="1"/>
          </p:cNvSpPr>
          <p:nvPr>
            <p:ph idx="1"/>
          </p:nvPr>
        </p:nvSpPr>
        <p:spPr>
          <a:xfrm>
            <a:off x="4821898" y="643466"/>
            <a:ext cx="5827472" cy="5571067"/>
          </a:xfrm>
        </p:spPr>
        <p:txBody>
          <a:bodyPr>
            <a:normAutofit/>
          </a:bodyPr>
          <a:lstStyle/>
          <a:p>
            <a:pPr>
              <a:spcBef>
                <a:spcPts val="0"/>
              </a:spcBef>
            </a:pPr>
            <a:r>
              <a:rPr lang="en-AU" u="sng" kern="0">
                <a:effectLst/>
                <a:latin typeface="Arial" panose="020B0604020202020204" pitchFamily="34" charset="0"/>
                <a:ea typeface="Times New Roman" panose="02020603050405020304" pitchFamily="18" charset="0"/>
                <a:cs typeface="Arial" panose="020B0604020202020204" pitchFamily="34" charset="0"/>
              </a:rPr>
              <a:t>Rule 4</a:t>
            </a:r>
            <a:r>
              <a:rPr lang="en-AU" kern="0">
                <a:effectLst/>
                <a:latin typeface="Arial" panose="020B0604020202020204" pitchFamily="34" charset="0"/>
                <a:ea typeface="Times New Roman" panose="02020603050405020304" pitchFamily="18" charset="0"/>
                <a:cs typeface="Arial" panose="020B0604020202020204" pitchFamily="34" charset="0"/>
              </a:rPr>
              <a:t> in the </a:t>
            </a:r>
            <a:r>
              <a:rPr lang="en-AU" i="1" u="sng" kern="0">
                <a:effectLst/>
                <a:latin typeface="Arial" panose="020B0604020202020204" pitchFamily="34" charset="0"/>
                <a:ea typeface="Times New Roman" panose="02020603050405020304" pitchFamily="18" charset="0"/>
                <a:cs typeface="Arial" panose="020B0604020202020204" pitchFamily="34" charset="0"/>
              </a:rPr>
              <a:t>Legal Profession Uniform Law Australian Solicitors’ Conduct Rules 2015</a:t>
            </a:r>
            <a:r>
              <a:rPr lang="en-AU" kern="0">
                <a:effectLst/>
                <a:latin typeface="Arial" panose="020B0604020202020204" pitchFamily="34" charset="0"/>
                <a:ea typeface="Times New Roman" panose="02020603050405020304" pitchFamily="18" charset="0"/>
                <a:cs typeface="Arial" panose="020B0604020202020204" pitchFamily="34" charset="0"/>
              </a:rPr>
              <a:t> (‘</a:t>
            </a:r>
            <a:r>
              <a:rPr lang="en-AU" b="1" i="1" kern="0">
                <a:effectLst/>
                <a:latin typeface="Arial" panose="020B0604020202020204" pitchFamily="34" charset="0"/>
                <a:ea typeface="Times New Roman" panose="02020603050405020304" pitchFamily="18" charset="0"/>
                <a:cs typeface="Arial" panose="020B0604020202020204" pitchFamily="34" charset="0"/>
              </a:rPr>
              <a:t>Solicitors’ Conduct Rules</a:t>
            </a:r>
            <a:r>
              <a:rPr lang="en-AU" kern="0">
                <a:effectLst/>
                <a:latin typeface="Arial" panose="020B0604020202020204" pitchFamily="34" charset="0"/>
                <a:ea typeface="Times New Roman" panose="02020603050405020304" pitchFamily="18" charset="0"/>
                <a:cs typeface="Arial" panose="020B0604020202020204" pitchFamily="34" charset="0"/>
              </a:rPr>
              <a:t>’) provides that a solicitor must ‘</a:t>
            </a:r>
            <a:r>
              <a:rPr lang="en-AU" b="1" kern="0">
                <a:effectLst/>
                <a:latin typeface="Arial" panose="020B0604020202020204" pitchFamily="34" charset="0"/>
                <a:ea typeface="Times New Roman" panose="02020603050405020304" pitchFamily="18" charset="0"/>
                <a:cs typeface="Arial" panose="020B0604020202020204" pitchFamily="34" charset="0"/>
              </a:rPr>
              <a:t>deliver legal services competently, diligently and as promptly as reasonably possible</a:t>
            </a:r>
            <a:r>
              <a:rPr lang="en-AU" kern="0">
                <a:effectLst/>
                <a:latin typeface="Arial" panose="020B0604020202020204" pitchFamily="34" charset="0"/>
                <a:ea typeface="Times New Roman" panose="02020603050405020304" pitchFamily="18" charset="0"/>
                <a:cs typeface="Arial" panose="020B0604020202020204" pitchFamily="34" charset="0"/>
              </a:rPr>
              <a:t>’.</a:t>
            </a:r>
            <a:r>
              <a:rPr lang="en-AU">
                <a:latin typeface="Arial" panose="020B0604020202020204" pitchFamily="34" charset="0"/>
                <a:cs typeface="Arial" panose="020B0604020202020204" pitchFamily="34" charset="0"/>
              </a:rPr>
              <a:t> </a:t>
            </a:r>
          </a:p>
          <a:p>
            <a:pPr>
              <a:spcBef>
                <a:spcPts val="0"/>
              </a:spcBef>
            </a:pPr>
            <a:r>
              <a:rPr lang="en-AU">
                <a:effectLst/>
                <a:latin typeface="Arial" panose="020B0604020202020204" pitchFamily="34" charset="0"/>
                <a:ea typeface="Calibri" panose="020F0502020204030204" pitchFamily="34" charset="0"/>
                <a:cs typeface="Arial" panose="020B0604020202020204" pitchFamily="34" charset="0"/>
              </a:rPr>
              <a:t>- </a:t>
            </a:r>
            <a:r>
              <a:rPr lang="en-AU" b="1">
                <a:effectLst/>
                <a:latin typeface="Arial" panose="020B0604020202020204" pitchFamily="34" charset="0"/>
                <a:ea typeface="Calibri" panose="020F0502020204030204" pitchFamily="34" charset="0"/>
                <a:cs typeface="Arial" panose="020B0604020202020204" pitchFamily="34" charset="0"/>
              </a:rPr>
              <a:t>Lawyers must:</a:t>
            </a:r>
          </a:p>
          <a:p>
            <a:pPr>
              <a:spcBef>
                <a:spcPts val="0"/>
              </a:spcBef>
            </a:pPr>
            <a:r>
              <a:rPr lang="en-AU">
                <a:latin typeface="Arial" panose="020B0604020202020204" pitchFamily="34" charset="0"/>
                <a:ea typeface="Calibri" panose="020F0502020204030204" pitchFamily="34" charset="0"/>
                <a:cs typeface="Arial" panose="020B0604020202020204" pitchFamily="34" charset="0"/>
              </a:rPr>
              <a:t>	- </a:t>
            </a:r>
            <a:r>
              <a:rPr lang="en-AU">
                <a:effectLst/>
                <a:latin typeface="Arial" panose="020B0604020202020204" pitchFamily="34" charset="0"/>
                <a:ea typeface="Calibri" panose="020F0502020204030204" pitchFamily="34" charset="0"/>
                <a:cs typeface="Arial" panose="020B0604020202020204" pitchFamily="34" charset="0"/>
              </a:rPr>
              <a:t>have the requisite skills to harness new technologies, while understanding their limitations and parameters of use.</a:t>
            </a:r>
            <a:r>
              <a:rPr lang="en-AU">
                <a:effectLst/>
                <a:latin typeface="Arial" panose="020B0604020202020204" pitchFamily="34" charset="0"/>
                <a:cs typeface="Arial" panose="020B0604020202020204" pitchFamily="34" charset="0"/>
              </a:rPr>
              <a:t> </a:t>
            </a:r>
          </a:p>
          <a:p>
            <a:pPr>
              <a:spcBef>
                <a:spcPts val="0"/>
              </a:spcBef>
            </a:pPr>
            <a:r>
              <a:rPr lang="en-AU">
                <a:latin typeface="Arial" panose="020B0604020202020204" pitchFamily="34" charset="0"/>
                <a:cs typeface="Arial" panose="020B0604020202020204" pitchFamily="34" charset="0"/>
              </a:rPr>
              <a:t>	- </a:t>
            </a:r>
            <a:r>
              <a:rPr lang="en-AU">
                <a:effectLst/>
                <a:latin typeface="Arial" panose="020B0604020202020204" pitchFamily="34" charset="0"/>
                <a:cs typeface="Arial" panose="020B0604020202020204" pitchFamily="34" charset="0"/>
              </a:rPr>
              <a:t>choose AI-powered tools that are fit for their intended purpose and understand the risks of the technology, for example, the accuracy and potential biases of underlying data used to train the tool, whether that underlying data has been properly cleared for use, and the accuracy of any resulting 		  information</a:t>
            </a:r>
            <a:endParaRPr lang="en-AU">
              <a:latin typeface="Arial" panose="020B0604020202020204" pitchFamily="34" charset="0"/>
              <a:cs typeface="Arial" panose="020B0604020202020204" pitchFamily="34" charset="0"/>
            </a:endParaRPr>
          </a:p>
          <a:p>
            <a:endParaRPr lang="en-AU" dirty="0"/>
          </a:p>
        </p:txBody>
      </p:sp>
    </p:spTree>
    <p:extLst>
      <p:ext uri="{BB962C8B-B14F-4D97-AF65-F5344CB8AC3E}">
        <p14:creationId xmlns:p14="http://schemas.microsoft.com/office/powerpoint/2010/main" val="972693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801627-6861-4EA9-BE98-E0CE33A894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3466" cy="6858000"/>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3C1483F-490E-4C8A-8765-1F8AF0C67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0"/>
            <a:ext cx="3736189" cy="6858000"/>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B77168-7CF4-A7F5-97F2-E87357B8E24A}"/>
              </a:ext>
            </a:extLst>
          </p:cNvPr>
          <p:cNvSpPr>
            <a:spLocks noGrp="1"/>
          </p:cNvSpPr>
          <p:nvPr>
            <p:ph type="title"/>
          </p:nvPr>
        </p:nvSpPr>
        <p:spPr>
          <a:xfrm>
            <a:off x="965198" y="643466"/>
            <a:ext cx="3092718" cy="5528734"/>
          </a:xfrm>
          <a:noFill/>
        </p:spPr>
        <p:txBody>
          <a:bodyPr anchor="t">
            <a:normAutofit/>
          </a:bodyPr>
          <a:lstStyle/>
          <a:p>
            <a:r>
              <a:rPr lang="en-AU" sz="2800">
                <a:solidFill>
                  <a:srgbClr val="FFFFFF"/>
                </a:solidFill>
              </a:rPr>
              <a:t>Ethical Obligations: Duty to the Court and Administration of Justice </a:t>
            </a:r>
          </a:p>
        </p:txBody>
      </p:sp>
      <p:sp useBgFill="1">
        <p:nvSpPr>
          <p:cNvPr id="12" name="Rectangle 11">
            <a:extLst>
              <a:ext uri="{FF2B5EF4-FFF2-40B4-BE49-F238E27FC236}">
                <a16:creationId xmlns:a16="http://schemas.microsoft.com/office/drawing/2014/main" id="{0249BF42-D05C-4553-9417-7B8695759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654" y="0"/>
            <a:ext cx="691318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98D427-1686-8F8F-A1DE-D692D02B6269}"/>
              </a:ext>
            </a:extLst>
          </p:cNvPr>
          <p:cNvSpPr>
            <a:spLocks noGrp="1"/>
          </p:cNvSpPr>
          <p:nvPr>
            <p:ph idx="1"/>
          </p:nvPr>
        </p:nvSpPr>
        <p:spPr>
          <a:xfrm>
            <a:off x="4821898" y="643466"/>
            <a:ext cx="5827472" cy="5571067"/>
          </a:xfrm>
        </p:spPr>
        <p:txBody>
          <a:bodyPr>
            <a:normAutofit/>
          </a:bodyPr>
          <a:lstStyle/>
          <a:p>
            <a:pPr>
              <a:spcBef>
                <a:spcPts val="0"/>
              </a:spcBef>
            </a:pPr>
            <a:r>
              <a:rPr lang="en-AU" sz="1700" u="sng" kern="0">
                <a:effectLst/>
                <a:latin typeface="Arial" panose="020B0604020202020204" pitchFamily="34" charset="0"/>
                <a:ea typeface="Times New Roman" panose="02020603050405020304" pitchFamily="18" charset="0"/>
                <a:cs typeface="Arial" panose="020B0604020202020204" pitchFamily="34" charset="0"/>
              </a:rPr>
              <a:t>Rule 3</a:t>
            </a:r>
            <a:r>
              <a:rPr lang="en-AU" sz="1700" kern="0">
                <a:effectLst/>
                <a:latin typeface="Arial" panose="020B0604020202020204" pitchFamily="34" charset="0"/>
                <a:ea typeface="Times New Roman" panose="02020603050405020304" pitchFamily="18" charset="0"/>
                <a:cs typeface="Arial" panose="020B0604020202020204" pitchFamily="34" charset="0"/>
              </a:rPr>
              <a:t> in the </a:t>
            </a:r>
            <a:r>
              <a:rPr lang="en-AU" sz="1700" i="1" u="sng" kern="0">
                <a:effectLst/>
                <a:latin typeface="Arial" panose="020B0604020202020204" pitchFamily="34" charset="0"/>
                <a:ea typeface="Times New Roman" panose="02020603050405020304" pitchFamily="18" charset="0"/>
                <a:cs typeface="Arial" panose="020B0604020202020204" pitchFamily="34" charset="0"/>
              </a:rPr>
              <a:t>Legal Profession Uniform Law Australian Solicitors’ Conduct Rules 2015</a:t>
            </a:r>
            <a:r>
              <a:rPr lang="en-AU" sz="1700" kern="0">
                <a:effectLst/>
                <a:latin typeface="Arial" panose="020B0604020202020204" pitchFamily="34" charset="0"/>
                <a:ea typeface="Times New Roman" panose="02020603050405020304" pitchFamily="18" charset="0"/>
                <a:cs typeface="Arial" panose="020B0604020202020204" pitchFamily="34" charset="0"/>
              </a:rPr>
              <a:t> (‘</a:t>
            </a:r>
            <a:r>
              <a:rPr lang="en-AU" sz="1700" b="1" i="1" kern="0">
                <a:effectLst/>
                <a:latin typeface="Arial" panose="020B0604020202020204" pitchFamily="34" charset="0"/>
                <a:ea typeface="Times New Roman" panose="02020603050405020304" pitchFamily="18" charset="0"/>
                <a:cs typeface="Arial" panose="020B0604020202020204" pitchFamily="34" charset="0"/>
              </a:rPr>
              <a:t>Solicitors’ Conduct Rules</a:t>
            </a:r>
            <a:r>
              <a:rPr lang="en-AU" sz="1700" kern="0">
                <a:effectLst/>
                <a:latin typeface="Arial" panose="020B0604020202020204" pitchFamily="34" charset="0"/>
                <a:ea typeface="Times New Roman" panose="02020603050405020304" pitchFamily="18" charset="0"/>
                <a:cs typeface="Arial" panose="020B0604020202020204" pitchFamily="34" charset="0"/>
              </a:rPr>
              <a:t>’) provides that a</a:t>
            </a:r>
            <a:r>
              <a:rPr lang="en-AU" sz="1700" kern="0">
                <a:effectLst/>
                <a:latin typeface="Arial" panose="020B0604020202020204" pitchFamily="34" charset="0"/>
                <a:ea typeface="Times New Roman" panose="02020603050405020304" pitchFamily="18" charset="0"/>
              </a:rPr>
              <a:t> </a:t>
            </a:r>
            <a:r>
              <a:rPr lang="en-AU" sz="1700" b="1" kern="0">
                <a:effectLst/>
                <a:latin typeface="Arial" panose="020B0604020202020204" pitchFamily="34" charset="0"/>
                <a:ea typeface="Times New Roman" panose="02020603050405020304" pitchFamily="18" charset="0"/>
              </a:rPr>
              <a:t>‘</a:t>
            </a:r>
            <a:r>
              <a:rPr lang="en-AU" sz="1700" b="1">
                <a:effectLst/>
                <a:latin typeface="Arial" panose="020B0604020202020204" pitchFamily="34" charset="0"/>
                <a:ea typeface="Calibri" panose="020F0502020204030204" pitchFamily="34" charset="0"/>
              </a:rPr>
              <a:t>solicitor’s duty to the court and the administration of justice is paramount and prevails to the extent of inconsistency with any other duty.’</a:t>
            </a:r>
          </a:p>
          <a:p>
            <a:pPr>
              <a:spcBef>
                <a:spcPts val="0"/>
              </a:spcBef>
            </a:pPr>
            <a:r>
              <a:rPr lang="en-AU" sz="1700">
                <a:latin typeface="Arial" panose="020B0604020202020204" pitchFamily="34" charset="0"/>
                <a:ea typeface="Calibri" panose="020F0502020204030204" pitchFamily="34" charset="0"/>
              </a:rPr>
              <a:t>- Unlike Mr Scwartz in the USA who we saw earlier relied on ChatGPT to provide his case citations, lawyers should not </a:t>
            </a:r>
            <a:r>
              <a:rPr lang="en-AU" sz="1700">
                <a:effectLst/>
                <a:latin typeface="Arial" panose="020B0604020202020204" pitchFamily="34" charset="0"/>
                <a:ea typeface="Calibri" panose="020F0502020204030204" pitchFamily="34" charset="0"/>
              </a:rPr>
              <a:t>rely on AI-powered tools that may produce inaccurate case citations, incorrect information, or oversimplify legal concepts. </a:t>
            </a:r>
          </a:p>
          <a:p>
            <a:pPr>
              <a:spcBef>
                <a:spcPts val="0"/>
              </a:spcBef>
            </a:pPr>
            <a:r>
              <a:rPr lang="en-AU" sz="1700">
                <a:latin typeface="Arial" panose="020B0604020202020204" pitchFamily="34" charset="0"/>
                <a:ea typeface="Calibri" panose="020F0502020204030204" pitchFamily="34" charset="0"/>
              </a:rPr>
              <a:t>- </a:t>
            </a:r>
            <a:r>
              <a:rPr lang="en-AU" sz="1700">
                <a:effectLst/>
                <a:latin typeface="Arial" panose="020B0604020202020204" pitchFamily="34" charset="0"/>
                <a:ea typeface="Calibri" panose="020F0502020204030204" pitchFamily="34" charset="0"/>
              </a:rPr>
              <a:t>They must review AI-generated information to ensure it is accurate, relevant, and justifiable before using it to avoid breaching their duties to the Court.</a:t>
            </a:r>
          </a:p>
          <a:p>
            <a:pPr>
              <a:spcBef>
                <a:spcPts val="0"/>
              </a:spcBef>
            </a:pPr>
            <a:r>
              <a:rPr lang="en-AU" sz="1700">
                <a:latin typeface="Arial" panose="020B0604020202020204" pitchFamily="34" charset="0"/>
                <a:ea typeface="Calibri" panose="020F0502020204030204" pitchFamily="34" charset="0"/>
              </a:rPr>
              <a:t>- Use of technology assisted review in discovery – Supreme Court of Victoria Practice Note SC Gen 5 – Technology in Civil Litigation (First Revision):</a:t>
            </a:r>
            <a:r>
              <a:rPr lang="en-AU" sz="1700">
                <a:latin typeface="Arial" panose="020B0604020202020204" pitchFamily="34" charset="0"/>
                <a:ea typeface="Calibri" panose="020F0502020204030204" pitchFamily="34" charset="0"/>
                <a:cs typeface="Arial" panose="020B0604020202020204" pitchFamily="34" charset="0"/>
              </a:rPr>
              <a:t> </a:t>
            </a:r>
            <a:r>
              <a:rPr lang="en-AU" sz="1700" kern="100">
                <a:effectLst/>
                <a:latin typeface="Arial" panose="020B0604020202020204" pitchFamily="34" charset="0"/>
                <a:ea typeface="Calibri" panose="020F0502020204030204" pitchFamily="34" charset="0"/>
                <a:cs typeface="Arial" panose="020B0604020202020204" pitchFamily="34" charset="0"/>
              </a:rPr>
              <a:t>‘the use of common technologies is a core skill for lawyers and a basic component of all legal practice’.</a:t>
            </a:r>
          </a:p>
          <a:p>
            <a:endParaRPr lang="en-AU" sz="1700"/>
          </a:p>
        </p:txBody>
      </p:sp>
    </p:spTree>
    <p:extLst>
      <p:ext uri="{BB962C8B-B14F-4D97-AF65-F5344CB8AC3E}">
        <p14:creationId xmlns:p14="http://schemas.microsoft.com/office/powerpoint/2010/main" val="2096473513"/>
      </p:ext>
    </p:extLst>
  </p:cSld>
  <p:clrMapOvr>
    <a:masterClrMapping/>
  </p:clrMapOvr>
</p:sld>
</file>

<file path=ppt/theme/theme1.xml><?xml version="1.0" encoding="utf-8"?>
<a:theme xmlns:a="http://schemas.openxmlformats.org/drawingml/2006/main" name="View">
  <a:themeElements>
    <a:clrScheme name="Custom 9">
      <a:dk1>
        <a:sysClr val="windowText" lastClr="000000"/>
      </a:dk1>
      <a:lt1>
        <a:sysClr val="window" lastClr="FFFFFF"/>
      </a:lt1>
      <a:dk2>
        <a:srgbClr val="213130"/>
      </a:dk2>
      <a:lt2>
        <a:srgbClr val="EBEBEB"/>
      </a:lt2>
      <a:accent1>
        <a:srgbClr val="7DB942"/>
      </a:accent1>
      <a:accent2>
        <a:srgbClr val="B0D68C"/>
      </a:accent2>
      <a:accent3>
        <a:srgbClr val="9FC76F"/>
      </a:accent3>
      <a:accent4>
        <a:srgbClr val="969FA7"/>
      </a:accent4>
      <a:accent5>
        <a:srgbClr val="3E5C20"/>
      </a:accent5>
      <a:accent6>
        <a:srgbClr val="40619D"/>
      </a:accent6>
      <a:hlink>
        <a:srgbClr val="7DB942"/>
      </a:hlink>
      <a:folHlink>
        <a:srgbClr val="B0B0B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7B713C7F-58B7-4AE9-B361-B13EB9EC4C0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e8eb48a-4275-41e3-a8c0-4e9dc81fc792">
      <Terms xmlns="http://schemas.microsoft.com/office/infopath/2007/PartnerControls"/>
    </lcf76f155ced4ddcb4097134ff3c332f>
    <TaxCatchAll xmlns="dc8bce6c-b711-49b5-9ea0-721a73f6c1ad" xsi:nil="true"/>
    <PracticeArea xmlns="8e8eb48a-4275-41e3-a8c0-4e9dc81fc792" xsi:nil="true"/>
    <RecordingDate xmlns="8e8eb48a-4275-41e3-a8c0-4e9dc81fc792" xsi:nil="true"/>
    <Status xmlns="8e8eb48a-4275-41e3-a8c0-4e9dc81fc792">Scheduled</Status>
    <Topic xmlns="8e8eb48a-4275-41e3-a8c0-4e9dc81fc79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08D37A5A2B09E45B03CD478C2E2B6FD" ma:contentTypeVersion="24" ma:contentTypeDescription="Create a new document." ma:contentTypeScope="" ma:versionID="f66236f11488995912a29b681973a4cb">
  <xsd:schema xmlns:xsd="http://www.w3.org/2001/XMLSchema" xmlns:xs="http://www.w3.org/2001/XMLSchema" xmlns:p="http://schemas.microsoft.com/office/2006/metadata/properties" xmlns:ns2="8e8eb48a-4275-41e3-a8c0-4e9dc81fc792" xmlns:ns3="dc8bce6c-b711-49b5-9ea0-721a73f6c1ad" targetNamespace="http://schemas.microsoft.com/office/2006/metadata/properties" ma:root="true" ma:fieldsID="90975e15b3584f0449399621fb4eb50c" ns2:_="" ns3:_="">
    <xsd:import namespace="8e8eb48a-4275-41e3-a8c0-4e9dc81fc792"/>
    <xsd:import namespace="dc8bce6c-b711-49b5-9ea0-721a73f6c1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Status" minOccurs="0"/>
                <xsd:element ref="ns2:Topic" minOccurs="0"/>
                <xsd:element ref="ns2:PracticeArea" minOccurs="0"/>
                <xsd:element ref="ns2:RecordingDate"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8eb48a-4275-41e3-a8c0-4e9dc81fc7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Status" ma:index="12" nillable="true" ma:displayName="Status" ma:default="Scheduled" ma:format="Dropdown" ma:internalName="Status">
      <xsd:simpleType>
        <xsd:restriction base="dms:Choice">
          <xsd:enumeration value="Scheduled"/>
          <xsd:enumeration value="Recorded"/>
          <xsd:enumeration value="Published"/>
        </xsd:restriction>
      </xsd:simpleType>
    </xsd:element>
    <xsd:element name="Topic" ma:index="13" nillable="true" ma:displayName="Topic " ma:format="Dropdown" ma:internalName="Topic">
      <xsd:simpleType>
        <xsd:restriction base="dms:Text">
          <xsd:maxLength value="255"/>
        </xsd:restriction>
      </xsd:simpleType>
    </xsd:element>
    <xsd:element name="PracticeArea" ma:index="14" nillable="true" ma:displayName="Practice Area" ma:format="Dropdown" ma:internalName="PracticeArea">
      <xsd:simpleType>
        <xsd:union memberTypes="dms:Text">
          <xsd:simpleType>
            <xsd:restriction base="dms:Choice">
              <xsd:enumeration value="Commercial"/>
              <xsd:enumeration value="Family"/>
              <xsd:enumeration value="Common"/>
              <xsd:enumeration value="Crime"/>
            </xsd:restriction>
          </xsd:simpleType>
        </xsd:union>
      </xsd:simpleType>
    </xsd:element>
    <xsd:element name="RecordingDate" ma:index="15" nillable="true" ma:displayName="Recording Date" ma:format="DateOnly" ma:internalName="RecordingDate">
      <xsd:simpleType>
        <xsd:restriction base="dms:DateTime"/>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cfded05-66a9-480e-a1f4-c1a96cf65c75"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Location" ma:index="24" nillable="true" ma:displayName="Location" ma:internalName="MediaServiceLocation" ma:readOnly="true">
      <xsd:simpleType>
        <xsd:restriction base="dms:Text"/>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8bce6c-b711-49b5-9ea0-721a73f6c1ad"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39770b54-0f60-45d9-843f-db6bf442a6ef}" ma:internalName="TaxCatchAll" ma:showField="CatchAllData" ma:web="dc8bce6c-b711-49b5-9ea0-721a73f6c1ad">
      <xsd:complexType>
        <xsd:complexContent>
          <xsd:extension base="dms:MultiChoiceLookup">
            <xsd:sequence>
              <xsd:element name="Value" type="dms:Lookup" maxOccurs="unbounded" minOccurs="0" nillable="true"/>
            </xsd:sequence>
          </xsd:extension>
        </xsd:complexContent>
      </xsd:complex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0738D1-AF96-4D8F-829B-D8E593135678}">
  <ds:schemaRefs>
    <ds:schemaRef ds:uri="http://schemas.microsoft.com/sharepoint/v3/contenttype/forms"/>
  </ds:schemaRefs>
</ds:datastoreItem>
</file>

<file path=customXml/itemProps2.xml><?xml version="1.0" encoding="utf-8"?>
<ds:datastoreItem xmlns:ds="http://schemas.openxmlformats.org/officeDocument/2006/customXml" ds:itemID="{6A4C3BED-454A-46B6-8221-1DB0C44A8733}">
  <ds:schemaRefs>
    <ds:schemaRef ds:uri="http://schemas.microsoft.com/office/2006/metadata/properties"/>
    <ds:schemaRef ds:uri="http://schemas.microsoft.com/office/infopath/2007/PartnerControls"/>
    <ds:schemaRef ds:uri="8e8eb48a-4275-41e3-a8c0-4e9dc81fc792"/>
    <ds:schemaRef ds:uri="dc8bce6c-b711-49b5-9ea0-721a73f6c1ad"/>
  </ds:schemaRefs>
</ds:datastoreItem>
</file>

<file path=customXml/itemProps3.xml><?xml version="1.0" encoding="utf-8"?>
<ds:datastoreItem xmlns:ds="http://schemas.openxmlformats.org/officeDocument/2006/customXml" ds:itemID="{D052217F-4530-4575-957A-3119ECCB3261}"/>
</file>

<file path=docProps/app.xml><?xml version="1.0" encoding="utf-8"?>
<Properties xmlns="http://schemas.openxmlformats.org/officeDocument/2006/extended-properties" xmlns:vt="http://schemas.openxmlformats.org/officeDocument/2006/docPropsVTypes">
  <Template>TM03457515[[fn=View]]</Template>
  <TotalTime>227</TotalTime>
  <Words>1713</Words>
  <Application>Microsoft Office PowerPoint</Application>
  <PresentationFormat>Widescreen</PresentationFormat>
  <Paragraphs>91</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Aptos</vt:lpstr>
      <vt:lpstr>Aptos Display</vt:lpstr>
      <vt:lpstr>Arial</vt:lpstr>
      <vt:lpstr>Calibri</vt:lpstr>
      <vt:lpstr>Montserrat</vt:lpstr>
      <vt:lpstr>Wingdings 2</vt:lpstr>
      <vt:lpstr>View</vt:lpstr>
      <vt:lpstr>Litigating in the Age of Generative AI</vt:lpstr>
      <vt:lpstr>What are the concerns that arise from use of AI in practice</vt:lpstr>
      <vt:lpstr>Potential Negative Implications for Lawyers</vt:lpstr>
      <vt:lpstr>Copyright and broader intellectual property implications? </vt:lpstr>
      <vt:lpstr>Information Accuracy? </vt:lpstr>
      <vt:lpstr>Information Accuracy? </vt:lpstr>
      <vt:lpstr>Information Accuracy? </vt:lpstr>
      <vt:lpstr>Ethical Obligations: Duty to act competently and diligently</vt:lpstr>
      <vt:lpstr>Ethical Obligations: Duty to the Court and Administration of Justice </vt:lpstr>
      <vt:lpstr>Ethical Obligations: Duty to act in the best interests of the client</vt:lpstr>
      <vt:lpstr>Ethical Obligations: Confidentiality and Legal Professional Privilege</vt:lpstr>
      <vt:lpstr>Ethical Obligations: Independence </vt:lpstr>
      <vt:lpstr>Courts’ views on AI</vt:lpstr>
      <vt:lpstr>Courts’ views on AI</vt:lpstr>
      <vt:lpstr>Courts’ views on AI</vt:lpstr>
      <vt:lpstr>Key take away  </vt:lpstr>
      <vt:lpstr>Checklist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Jessica Zhou</dc:creator>
  <cp:lastModifiedBy>Duncan Willis</cp:lastModifiedBy>
  <cp:revision>5</cp:revision>
  <dcterms:created xsi:type="dcterms:W3CDTF">2025-02-05T23:03:35Z</dcterms:created>
  <dcterms:modified xsi:type="dcterms:W3CDTF">2025-03-10T06:21:16Z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0x010100508D37A5A2B09E45B03CD478C2E2B6FD</vt:lpwstr>
  </property>
  <property fmtid="{D5CDD505-2E9C-101B-9397-08002B2CF9AE}" pid="3" name="MediaServiceImageTags">
    <vt:lpwstr/>
  </property>
</Properties>
</file>