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4"/>
  </p:sldMasterIdLst>
  <p:notesMasterIdLst>
    <p:notesMasterId r:id="rId12"/>
  </p:notesMasterIdLst>
  <p:sldIdLst>
    <p:sldId id="261" r:id="rId5"/>
    <p:sldId id="264" r:id="rId6"/>
    <p:sldId id="265" r:id="rId7"/>
    <p:sldId id="266" r:id="rId8"/>
    <p:sldId id="267" r:id="rId9"/>
    <p:sldId id="268" r:id="rId10"/>
    <p:sldId id="26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4622"/>
  </p:normalViewPr>
  <p:slideViewPr>
    <p:cSldViewPr snapToGrid="0">
      <p:cViewPr varScale="1">
        <p:scale>
          <a:sx n="83" d="100"/>
          <a:sy n="83" d="100"/>
        </p:scale>
        <p:origin x="432"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DED49-2791-48BE-9716-E5CC268B207A}" type="datetimeFigureOut">
              <a:rPr lang="en-AU" smtClean="0"/>
              <a:t>12/03/2025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BB1DD-A996-4ACB-93B0-F4FA091D6244}" type="slidenum">
              <a:rPr lang="en-AU" smtClean="0"/>
              <a:t>‹#›</a:t>
            </a:fld>
            <a:endParaRPr lang="en-AU"/>
          </a:p>
        </p:txBody>
      </p:sp>
    </p:spTree>
    <p:extLst>
      <p:ext uri="{BB962C8B-B14F-4D97-AF65-F5344CB8AC3E}">
        <p14:creationId xmlns:p14="http://schemas.microsoft.com/office/powerpoint/2010/main" val="84909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ptos" panose="020B0004020202020204" pitchFamily="34" charset="0"/>
                <a:ea typeface="PMingLiU" panose="02020500000000000000" pitchFamily="18" charset="-120"/>
                <a:cs typeface="Arial" panose="020B0604020202020204" pitchFamily="34" charset="0"/>
              </a:rPr>
              <a:t>Want to use this CPD session to empower you to get more commercial clients and navigate contractual disputes with more confidence.</a:t>
            </a:r>
            <a:endParaRPr lang="en-AU" dirty="0"/>
          </a:p>
          <a:p>
            <a:endParaRPr lang="en-AU" dirty="0"/>
          </a:p>
        </p:txBody>
      </p:sp>
      <p:sp>
        <p:nvSpPr>
          <p:cNvPr id="4" name="Slide Number Placeholder 3"/>
          <p:cNvSpPr>
            <a:spLocks noGrp="1"/>
          </p:cNvSpPr>
          <p:nvPr>
            <p:ph type="sldNum" sz="quarter" idx="5"/>
          </p:nvPr>
        </p:nvSpPr>
        <p:spPr/>
        <p:txBody>
          <a:bodyPr/>
          <a:lstStyle/>
          <a:p>
            <a:fld id="{0E4BB1DD-A996-4ACB-93B0-F4FA091D6244}" type="slidenum">
              <a:rPr lang="en-AU" smtClean="0"/>
              <a:t>2</a:t>
            </a:fld>
            <a:endParaRPr lang="en-AU"/>
          </a:p>
        </p:txBody>
      </p:sp>
    </p:spTree>
    <p:extLst>
      <p:ext uri="{BB962C8B-B14F-4D97-AF65-F5344CB8AC3E}">
        <p14:creationId xmlns:p14="http://schemas.microsoft.com/office/powerpoint/2010/main" val="264461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Breach of essential term: </a:t>
            </a:r>
            <a:r>
              <a:rPr lang="en-AU" sz="1200" dirty="0">
                <a:effectLst/>
                <a:latin typeface="Aptos" panose="020B0004020202020204" pitchFamily="34" charset="0"/>
                <a:ea typeface="PMingLiU" panose="02020500000000000000" pitchFamily="18" charset="-120"/>
                <a:cs typeface="Arial" panose="020B0604020202020204" pitchFamily="34" charset="0"/>
              </a:rPr>
              <a:t>Beware the </a:t>
            </a:r>
            <a:r>
              <a:rPr lang="en-AU" sz="1200" dirty="0" err="1">
                <a:effectLst/>
                <a:latin typeface="Aptos" panose="020B0004020202020204" pitchFamily="34" charset="0"/>
                <a:ea typeface="PMingLiU" panose="02020500000000000000" pitchFamily="18" charset="-120"/>
                <a:cs typeface="Arial" panose="020B0604020202020204" pitchFamily="34" charset="0"/>
              </a:rPr>
              <a:t>parol</a:t>
            </a:r>
            <a:r>
              <a:rPr lang="en-AU" sz="1200" dirty="0">
                <a:effectLst/>
                <a:latin typeface="Aptos" panose="020B0004020202020204" pitchFamily="34" charset="0"/>
                <a:ea typeface="PMingLiU" panose="02020500000000000000" pitchFamily="18" charset="-120"/>
                <a:cs typeface="Arial" panose="020B0604020202020204" pitchFamily="34" charset="0"/>
              </a:rPr>
              <a:t> evidence rule. Useful language to use is “whether the innocent party would not have entered into the contract, unless a strict and literal performance of the term was assumed.”</a:t>
            </a:r>
          </a:p>
          <a:p>
            <a:r>
              <a:rPr lang="en-AU" sz="1200" dirty="0">
                <a:latin typeface="Aptos" panose="020B0004020202020204" pitchFamily="34" charset="0"/>
                <a:ea typeface="PMingLiU" panose="020B0604030504040204" pitchFamily="18" charset="-120"/>
                <a:cs typeface="Arial" panose="020B0604020202020204" pitchFamily="34" charset="0"/>
              </a:rPr>
              <a:t>Serious breach(es) of non-essential term: If the breach is of a term that’s not an essential term</a:t>
            </a:r>
            <a:endParaRPr lang="en-AU" dirty="0"/>
          </a:p>
          <a:p>
            <a:endParaRPr lang="en-AU" dirty="0"/>
          </a:p>
        </p:txBody>
      </p:sp>
      <p:sp>
        <p:nvSpPr>
          <p:cNvPr id="4" name="Slide Number Placeholder 3"/>
          <p:cNvSpPr>
            <a:spLocks noGrp="1"/>
          </p:cNvSpPr>
          <p:nvPr>
            <p:ph type="sldNum" sz="quarter" idx="5"/>
          </p:nvPr>
        </p:nvSpPr>
        <p:spPr/>
        <p:txBody>
          <a:bodyPr/>
          <a:lstStyle/>
          <a:p>
            <a:fld id="{0E4BB1DD-A996-4ACB-93B0-F4FA091D6244}" type="slidenum">
              <a:rPr lang="en-AU" smtClean="0"/>
              <a:t>5</a:t>
            </a:fld>
            <a:endParaRPr lang="en-AU"/>
          </a:p>
        </p:txBody>
      </p:sp>
    </p:spTree>
    <p:extLst>
      <p:ext uri="{BB962C8B-B14F-4D97-AF65-F5344CB8AC3E}">
        <p14:creationId xmlns:p14="http://schemas.microsoft.com/office/powerpoint/2010/main" val="201886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effectLst/>
                <a:latin typeface="Aptos" panose="020B0004020202020204" pitchFamily="34" charset="0"/>
                <a:ea typeface="PMingLiU" panose="02020500000000000000" pitchFamily="18" charset="-120"/>
                <a:cs typeface="Arial" panose="020B0604020202020204" pitchFamily="34" charset="0"/>
              </a:rPr>
              <a:t>Accrued entitlements and the progress of the performance for all parties: Do not expose your client to paying more in damages for accrued entitlements than the benefits they would get, unless you get instructions in writing.</a:t>
            </a:r>
          </a:p>
          <a:p>
            <a:pPr marL="285750" indent="-285750">
              <a:buFont typeface="Arial" panose="020B0604020202020204" pitchFamily="34" charset="0"/>
              <a:buChar char="•"/>
            </a:pPr>
            <a:r>
              <a:rPr lang="en-AU" sz="1200" dirty="0">
                <a:effectLst/>
                <a:latin typeface="Aptos" panose="020B0004020202020204" pitchFamily="34" charset="0"/>
                <a:ea typeface="PMingLiU" panose="02020500000000000000" pitchFamily="18" charset="-120"/>
                <a:cs typeface="Arial" panose="020B0604020202020204" pitchFamily="34" charset="0"/>
              </a:rPr>
              <a:t>The commerciality of termination, and alternatives to termination: Your client may have a clear right to terminate but it might require a lot of legal fees and adjustment of the accrued entitlements. Your client may prefer to try to save the contract to preserve the relationship, or for some collateral purpose like refinancing, getting more work of a similar kind, or shielding someone from liability. Your client may not want the time and cost of finding someone else to take over the works, like finding a new builder or eating the cost of delays.</a:t>
            </a:r>
          </a:p>
          <a:p>
            <a:pPr marL="285750" indent="-285750">
              <a:buFont typeface="Arial" panose="020B0604020202020204" pitchFamily="34" charset="0"/>
              <a:buChar char="•"/>
            </a:pPr>
            <a:r>
              <a:rPr lang="en-AU" sz="1200" dirty="0">
                <a:effectLst/>
                <a:latin typeface="Aptos" panose="020B0004020202020204" pitchFamily="34" charset="0"/>
                <a:ea typeface="PMingLiU" panose="02020500000000000000" pitchFamily="18" charset="-120"/>
                <a:cs typeface="Arial" panose="020B0604020202020204" pitchFamily="34" charset="0"/>
              </a:rPr>
              <a:t>Is there a contractual or implied duty of good faith? Did your client make interactions that may estop your client from terminating? (Better to get these instructions now, defensively, than to be unpleasantly surprised in reply correspondence from the other party.)</a:t>
            </a:r>
          </a:p>
          <a:p>
            <a:pPr marL="285750" indent="-285750">
              <a:buFont typeface="Arial" panose="020B0604020202020204" pitchFamily="34" charset="0"/>
              <a:buChar char="•"/>
            </a:pPr>
            <a:r>
              <a:rPr lang="en-AU" sz="1200" dirty="0">
                <a:effectLst/>
                <a:latin typeface="Aptos" panose="020B0004020202020204" pitchFamily="34" charset="0"/>
                <a:ea typeface="PMingLiU" panose="02020500000000000000" pitchFamily="18" charset="-120"/>
                <a:cs typeface="Arial" panose="020B0604020202020204" pitchFamily="34" charset="0"/>
              </a:rPr>
              <a:t>Do I have instructions in writing? (Don’t let the client blame you later for the consequences of a choice they made after they got comprehensive legal advice about their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Aptos" panose="020B0004020202020204" pitchFamily="34" charset="0"/>
                <a:ea typeface="PMingLiU" panose="02020500000000000000" pitchFamily="18" charset="-120"/>
                <a:cs typeface="Arial" panose="020B0604020202020204" pitchFamily="34" charset="0"/>
              </a:rPr>
              <a:t>Set up your strategy early. (Clear, confident, early, evidenced correspondence can get you a negotiated outcome without having to litigate. Even if you eventually have to litigate, you want to show that your client gave notice of the grounds for termination early, which gives you costs and procedural advantages.) </a:t>
            </a:r>
            <a:r>
              <a:rPr lang="en-AU" sz="2000" dirty="0"/>
              <a:t>Diagram or aide-memoire about the different roles, claims, counterclaims, defences, cross-claims, causes of action</a:t>
            </a:r>
          </a:p>
          <a:p>
            <a:pPr marL="285750" indent="-2857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0E4BB1DD-A996-4ACB-93B0-F4FA091D6244}" type="slidenum">
              <a:rPr lang="en-AU" smtClean="0"/>
              <a:t>7</a:t>
            </a:fld>
            <a:endParaRPr lang="en-AU"/>
          </a:p>
        </p:txBody>
      </p:sp>
    </p:spTree>
    <p:extLst>
      <p:ext uri="{BB962C8B-B14F-4D97-AF65-F5344CB8AC3E}">
        <p14:creationId xmlns:p14="http://schemas.microsoft.com/office/powerpoint/2010/main" val="2473586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265012-0288-AC41-222B-CB188B2BE62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70D44B25-9FD7-38D2-66CE-CD2CC39301D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36824" cy="6858000"/>
          </a:xfrm>
          <a:prstGeom prst="rect">
            <a:avLst/>
          </a:prstGeom>
        </p:spPr>
      </p:pic>
      <p:sp>
        <p:nvSpPr>
          <p:cNvPr id="9" name="Rectangle 8">
            <a:extLst>
              <a:ext uri="{FF2B5EF4-FFF2-40B4-BE49-F238E27FC236}">
                <a16:creationId xmlns:a16="http://schemas.microsoft.com/office/drawing/2014/main" id="{FAB424A5-9811-9F5E-CC28-5D30D536A8D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0"/>
            <a:ext cx="12191997" cy="6858000"/>
          </a:xfrm>
          <a:prstGeom prst="rect">
            <a:avLst/>
          </a:prstGeom>
          <a:gradFill flip="none" rotWithShape="1">
            <a:gsLst>
              <a:gs pos="0">
                <a:srgbClr val="31435C">
                  <a:shade val="30000"/>
                  <a:satMod val="115000"/>
                  <a:alpha val="56000"/>
                </a:srgbClr>
              </a:gs>
              <a:gs pos="72000">
                <a:srgbClr val="31435C">
                  <a:shade val="67500"/>
                  <a:satMod val="115000"/>
                </a:srgbClr>
              </a:gs>
              <a:gs pos="100000">
                <a:srgbClr val="31435C">
                  <a:shade val="100000"/>
                  <a:satMod val="115000"/>
                  <a:lumMod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CE7AE58-FA64-964E-06AE-FB6A574A0F38}"/>
              </a:ext>
            </a:extLst>
          </p:cNvPr>
          <p:cNvSpPr>
            <a:spLocks noGrp="1"/>
          </p:cNvSpPr>
          <p:nvPr>
            <p:ph type="ctrTitle" hasCustomPrompt="1"/>
          </p:nvPr>
        </p:nvSpPr>
        <p:spPr>
          <a:xfrm>
            <a:off x="474239" y="1885136"/>
            <a:ext cx="10489596" cy="2192180"/>
          </a:xfrm>
        </p:spPr>
        <p:txBody>
          <a:bodyPr anchor="b">
            <a:normAutofit fontScale="90000"/>
          </a:bodyPr>
          <a:lstStyle>
            <a:lvl1pPr>
              <a:defRPr/>
            </a:lvl1pPr>
          </a:lstStyle>
          <a:p>
            <a:r>
              <a:rPr lang="en-AU" sz="8900" dirty="0">
                <a:solidFill>
                  <a:schemeClr val="bg1"/>
                </a:solidFill>
              </a:rPr>
              <a:t>[Insert Session Topic Title]</a:t>
            </a:r>
            <a:endParaRPr lang="en-AU" sz="8400" b="1" dirty="0">
              <a:solidFill>
                <a:schemeClr val="bg1"/>
              </a:solidFill>
            </a:endParaRPr>
          </a:p>
        </p:txBody>
      </p:sp>
      <p:sp>
        <p:nvSpPr>
          <p:cNvPr id="11" name="Subtitle 2">
            <a:extLst>
              <a:ext uri="{FF2B5EF4-FFF2-40B4-BE49-F238E27FC236}">
                <a16:creationId xmlns:a16="http://schemas.microsoft.com/office/drawing/2014/main" id="{DA870546-88C9-30E3-A69B-07816EC5DB38}"/>
              </a:ext>
            </a:extLst>
          </p:cNvPr>
          <p:cNvSpPr>
            <a:spLocks noGrp="1"/>
          </p:cNvSpPr>
          <p:nvPr>
            <p:ph type="subTitle" idx="1" hasCustomPrompt="1"/>
          </p:nvPr>
        </p:nvSpPr>
        <p:spPr>
          <a:xfrm>
            <a:off x="474239" y="5433719"/>
            <a:ext cx="10147579" cy="1198175"/>
          </a:xfrm>
        </p:spPr>
        <p:txBody>
          <a:bodyPr>
            <a:normAutofit/>
          </a:bodyPr>
          <a:lstStyle>
            <a:lvl1pPr>
              <a:defRPr>
                <a:solidFill>
                  <a:schemeClr val="bg1"/>
                </a:solidFill>
              </a:defRPr>
            </a:lvl1pPr>
          </a:lstStyle>
          <a:p>
            <a:r>
              <a:rPr lang="en-AU" sz="1600" dirty="0">
                <a:solidFill>
                  <a:schemeClr val="bg1"/>
                </a:solidFill>
                <a:latin typeface="Montserrat" panose="00000500000000000000" pitchFamily="50" charset="0"/>
              </a:rPr>
              <a:t>Presented by</a:t>
            </a:r>
          </a:p>
          <a:p>
            <a:r>
              <a:rPr lang="en-AU" sz="2000" dirty="0">
                <a:solidFill>
                  <a:schemeClr val="bg1"/>
                </a:solidFill>
                <a:effectLst>
                  <a:outerShdw blurRad="38100" dist="38100" dir="2700000" algn="tl">
                    <a:srgbClr val="000000">
                      <a:alpha val="43137"/>
                    </a:srgbClr>
                  </a:outerShdw>
                </a:effectLst>
                <a:latin typeface="Montserrat" panose="00000500000000000000" pitchFamily="50" charset="0"/>
              </a:rPr>
              <a:t>PRESENTER NAMES</a:t>
            </a:r>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p:txBody>
      </p:sp>
      <p:sp>
        <p:nvSpPr>
          <p:cNvPr id="12" name="Rectangle 11">
            <a:extLst>
              <a:ext uri="{FF2B5EF4-FFF2-40B4-BE49-F238E27FC236}">
                <a16:creationId xmlns:a16="http://schemas.microsoft.com/office/drawing/2014/main" id="{2E451583-1D92-8EF1-B42A-812708DE2426}"/>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476109" y="4550934"/>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64715-6948-9F14-AD91-895514FFB6A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497098" y="1314675"/>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FD0BC4-AB33-91DA-66AD-981BAA8A1090}"/>
              </a:ext>
            </a:extLst>
          </p:cNvPr>
          <p:cNvPicPr>
            <a:picLocks noChangeAspect="1"/>
          </p:cNvPicPr>
          <p:nvPr userDrawn="1"/>
        </p:nvPicPr>
        <p:blipFill>
          <a:blip r:embed="rId4">
            <a:extLst>
              <a:ext uri="{28A0092B-C50C-407E-A947-70E740481C1C}">
                <a14:useLocalDpi xmlns:a14="http://schemas.microsoft.com/office/drawing/2010/main" val="0"/>
              </a:ext>
            </a:extLst>
          </a:blip>
          <a:srcRect t="12625" b="11427"/>
          <a:stretch/>
        </p:blipFill>
        <p:spPr>
          <a:xfrm>
            <a:off x="2737934" y="226106"/>
            <a:ext cx="1439470" cy="614951"/>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B938B0-28BA-D46C-A7F3-990940BB1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001" y="172396"/>
            <a:ext cx="1967935" cy="788236"/>
          </a:xfrm>
          <a:prstGeom prst="rect">
            <a:avLst/>
          </a:prstGeom>
        </p:spPr>
      </p:pic>
      <p:pic>
        <p:nvPicPr>
          <p:cNvPr id="3" name="Picture 2" descr="A white and blue logo&#10;&#10;AI-generated content may be incorrect.">
            <a:extLst>
              <a:ext uri="{FF2B5EF4-FFF2-40B4-BE49-F238E27FC236}">
                <a16:creationId xmlns:a16="http://schemas.microsoft.com/office/drawing/2014/main" id="{287ACA80-A1CB-C538-BD7A-5178E52C53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53748" y="360810"/>
            <a:ext cx="810709" cy="397195"/>
          </a:xfrm>
          <a:prstGeom prst="rect">
            <a:avLst/>
          </a:prstGeom>
        </p:spPr>
      </p:pic>
    </p:spTree>
    <p:extLst>
      <p:ext uri="{BB962C8B-B14F-4D97-AF65-F5344CB8AC3E}">
        <p14:creationId xmlns:p14="http://schemas.microsoft.com/office/powerpoint/2010/main" val="293013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12/03/2025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855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12/03/2025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559FE515-FA6A-1EA1-E83C-1D96F5F7051E}"/>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79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12/03/2025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E4E0D6CB-01D0-58FE-40CE-AB4833EED00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98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CF2BCF81-A564-408D-A7CC-32BD0953D93B}" type="datetimeFigureOut">
              <a:rPr lang="en-AU" smtClean="0"/>
              <a:t>12/03/2025</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19804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12/03/2025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7D58D255-5F7E-B14E-9824-833217DAD44B}"/>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BCF81-A564-408D-A7CC-32BD0953D93B}" type="datetimeFigureOut">
              <a:rPr lang="en-AU" smtClean="0"/>
              <a:t>12/03/2025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BC2CEBC3-9C96-A6C1-1493-0EC7A3637115}"/>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2BCF81-A564-408D-A7CC-32BD0953D93B}" type="datetimeFigureOut">
              <a:rPr lang="en-AU" smtClean="0"/>
              <a:t>12/03/2025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
        <p:nvSpPr>
          <p:cNvPr id="9" name="Rectangle 8">
            <a:extLst>
              <a:ext uri="{FF2B5EF4-FFF2-40B4-BE49-F238E27FC236}">
                <a16:creationId xmlns:a16="http://schemas.microsoft.com/office/drawing/2014/main" id="{39898989-26FE-31EB-CAE1-4F0401B0C029}"/>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37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2BCF81-A564-408D-A7CC-32BD0953D93B}" type="datetimeFigureOut">
              <a:rPr lang="en-AU" smtClean="0"/>
              <a:t>12/03/2025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0F8BAE-63B0-4F6D-B939-F3DAE9666FD1}" type="slidenum">
              <a:rPr lang="en-AU" smtClean="0"/>
              <a:t>‹#›</a:t>
            </a:fld>
            <a:endParaRPr lang="en-AU"/>
          </a:p>
        </p:txBody>
      </p:sp>
      <p:sp>
        <p:nvSpPr>
          <p:cNvPr id="2" name="Rectangle 1">
            <a:extLst>
              <a:ext uri="{FF2B5EF4-FFF2-40B4-BE49-F238E27FC236}">
                <a16:creationId xmlns:a16="http://schemas.microsoft.com/office/drawing/2014/main" id="{5189619A-7595-ABF6-0494-92389D2C205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10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2BCF81-A564-408D-A7CC-32BD0953D93B}" type="datetimeFigureOut">
              <a:rPr lang="en-AU" smtClean="0"/>
              <a:t>12/03/2025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18CCE357-1695-94E9-7C70-739813D6C033}"/>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3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BCF81-A564-408D-A7CC-32BD0953D93B}" type="datetimeFigureOut">
              <a:rPr lang="en-AU" smtClean="0"/>
              <a:t>12/03/2025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6F7BE984-E839-2646-CB2B-0607DFE39924}"/>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5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12/03/2025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94538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CF2BCF81-A564-408D-A7CC-32BD0953D93B}" type="datetimeFigureOut">
              <a:rPr lang="en-AU" smtClean="0"/>
              <a:t>12/03/2025</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9C0F8BAE-63B0-4F6D-B939-F3DAE9666FD1}" type="slidenum">
              <a:rPr lang="en-AU" smtClean="0"/>
              <a:t>‹#›</a:t>
            </a:fld>
            <a:endParaRPr lang="en-AU"/>
          </a:p>
        </p:txBody>
      </p:sp>
      <p:grpSp>
        <p:nvGrpSpPr>
          <p:cNvPr id="14" name="Group 13">
            <a:extLst>
              <a:ext uri="{FF2B5EF4-FFF2-40B4-BE49-F238E27FC236}">
                <a16:creationId xmlns:a16="http://schemas.microsoft.com/office/drawing/2014/main" id="{E9D7F4FA-1F47-A89C-EF93-B72EEACE35C0}"/>
              </a:ext>
            </a:extLst>
          </p:cNvPr>
          <p:cNvGrpSpPr/>
          <p:nvPr userDrawn="1"/>
        </p:nvGrpSpPr>
        <p:grpSpPr>
          <a:xfrm>
            <a:off x="541506" y="6418032"/>
            <a:ext cx="10145894" cy="422080"/>
            <a:chOff x="541506" y="6418032"/>
            <a:chExt cx="10145894" cy="422080"/>
          </a:xfrm>
        </p:grpSpPr>
        <p:pic>
          <p:nvPicPr>
            <p:cNvPr id="10" name="Picture 9" descr="A black and white logo&#10;&#10;Description automatically generated">
              <a:extLst>
                <a:ext uri="{FF2B5EF4-FFF2-40B4-BE49-F238E27FC236}">
                  <a16:creationId xmlns:a16="http://schemas.microsoft.com/office/drawing/2014/main" id="{F9886321-6C2C-5D5D-62EA-10EB4544B5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506" y="6461627"/>
              <a:ext cx="965456" cy="340385"/>
            </a:xfrm>
            <a:prstGeom prst="rect">
              <a:avLst/>
            </a:prstGeom>
          </p:spPr>
        </p:pic>
        <p:pic>
          <p:nvPicPr>
            <p:cNvPr id="11" name="Picture 10">
              <a:extLst>
                <a:ext uri="{FF2B5EF4-FFF2-40B4-BE49-F238E27FC236}">
                  <a16:creationId xmlns:a16="http://schemas.microsoft.com/office/drawing/2014/main" id="{F50D91B9-16EC-7985-5962-076325FA6F4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06962" y="6418032"/>
              <a:ext cx="1038470" cy="422080"/>
            </a:xfrm>
            <a:prstGeom prst="rect">
              <a:avLst/>
            </a:prstGeom>
          </p:spPr>
        </p:pic>
        <p:sp>
          <p:nvSpPr>
            <p:cNvPr id="12" name="TextBox 11">
              <a:extLst>
                <a:ext uri="{FF2B5EF4-FFF2-40B4-BE49-F238E27FC236}">
                  <a16:creationId xmlns:a16="http://schemas.microsoft.com/office/drawing/2014/main" id="{540BE0AB-E869-F43A-86CD-7363F558028D}"/>
                </a:ext>
              </a:extLst>
            </p:cNvPr>
            <p:cNvSpPr txBox="1"/>
            <p:nvPr userDrawn="1"/>
          </p:nvSpPr>
          <p:spPr>
            <a:xfrm>
              <a:off x="3150871" y="6476772"/>
              <a:ext cx="7536529" cy="307777"/>
            </a:xfrm>
            <a:prstGeom prst="rect">
              <a:avLst/>
            </a:prstGeom>
            <a:noFill/>
          </p:spPr>
          <p:txBody>
            <a:bodyPr wrap="square" rtlCol="0">
              <a:spAutoFit/>
            </a:bodyPr>
            <a:lstStyle/>
            <a:p>
              <a:pPr algn="l"/>
              <a:r>
                <a:rPr lang="en-AU" sz="1400" b="1" dirty="0">
                  <a:solidFill>
                    <a:schemeClr val="tx1">
                      <a:lumMod val="75000"/>
                      <a:lumOff val="25000"/>
                    </a:schemeClr>
                  </a:solidFill>
                  <a:latin typeface="Montserrat" panose="00000500000000000000" pitchFamily="50" charset="0"/>
                </a:rPr>
                <a:t>Commercial Law CPD Conference 2025</a:t>
              </a:r>
            </a:p>
          </p:txBody>
        </p:sp>
      </p:grpSp>
      <p:pic>
        <p:nvPicPr>
          <p:cNvPr id="15" name="Picture 14" descr="A black background with blue and white text&#10;&#10;AI-generated content may be incorrect.">
            <a:extLst>
              <a:ext uri="{FF2B5EF4-FFF2-40B4-BE49-F238E27FC236}">
                <a16:creationId xmlns:a16="http://schemas.microsoft.com/office/drawing/2014/main" id="{D962576D-CAAB-3742-CECC-0E79D931B2E7}"/>
              </a:ext>
            </a:extLst>
          </p:cNvPr>
          <p:cNvPicPr>
            <a:picLocks noChangeAspect="1"/>
          </p:cNvPicPr>
          <p:nvPr userDrawn="1"/>
        </p:nvPicPr>
        <p:blipFill>
          <a:blip r:embed="rId16">
            <a:extLst>
              <a:ext uri="{28A0092B-C50C-407E-A947-70E740481C1C}">
                <a14:useLocalDpi xmlns:a14="http://schemas.microsoft.com/office/drawing/2010/main" val="0"/>
              </a:ext>
            </a:extLst>
          </a:blip>
          <a:srcRect l="16903" t="24595" r="19978" b="24425"/>
          <a:stretch/>
        </p:blipFill>
        <p:spPr>
          <a:xfrm>
            <a:off x="2472418" y="6494235"/>
            <a:ext cx="533481" cy="307777"/>
          </a:xfrm>
          <a:prstGeom prst="rect">
            <a:avLst/>
          </a:prstGeom>
        </p:spPr>
      </p:pic>
    </p:spTree>
    <p:extLst>
      <p:ext uri="{BB962C8B-B14F-4D97-AF65-F5344CB8AC3E}">
        <p14:creationId xmlns:p14="http://schemas.microsoft.com/office/powerpoint/2010/main" val="2800599174"/>
      </p:ext>
    </p:extLst>
  </p:cSld>
  <p:clrMap bg1="lt1" tx1="dk1" bg2="lt2" tx2="dk2" accent1="accent1" accent2="accent2" accent3="accent3" accent4="accent4" accent5="accent5" accent6="accent6" hlink="hlink" folHlink="folHlink"/>
  <p:sldLayoutIdLst>
    <p:sldLayoutId id="214748389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p:txBody>
          <a:bodyPr>
            <a:normAutofit/>
          </a:bodyPr>
          <a:lstStyle/>
          <a:p>
            <a:r>
              <a:rPr lang="en-US" dirty="0"/>
              <a:t>Catch that Fox! </a:t>
            </a:r>
            <a:r>
              <a:rPr lang="en-US" i="1" dirty="0"/>
              <a:t>Renard Constructions </a:t>
            </a:r>
            <a:br>
              <a:rPr lang="en-US" i="1" dirty="0"/>
            </a:br>
            <a:r>
              <a:rPr lang="en-US" dirty="0"/>
              <a:t>and other Contract Terminations</a:t>
            </a:r>
            <a:endParaRPr lang="en-AU" dirty="0"/>
          </a:p>
        </p:txBody>
      </p:sp>
      <p:sp>
        <p:nvSpPr>
          <p:cNvPr id="3" name="Subtitle 2">
            <a:extLst>
              <a:ext uri="{FF2B5EF4-FFF2-40B4-BE49-F238E27FC236}">
                <a16:creationId xmlns:a16="http://schemas.microsoft.com/office/drawing/2014/main" id="{C6E91900-1513-56D4-D05F-D992D3A07919}"/>
              </a:ext>
            </a:extLst>
          </p:cNvPr>
          <p:cNvSpPr>
            <a:spLocks noGrp="1"/>
          </p:cNvSpPr>
          <p:nvPr>
            <p:ph type="subTitle" idx="1"/>
          </p:nvPr>
        </p:nvSpPr>
        <p:spPr/>
        <p:txBody>
          <a:bodyPr/>
          <a:lstStyle/>
          <a:p>
            <a:r>
              <a:rPr lang="en-AU" dirty="0"/>
              <a:t>Presented by John Gurr KC and Dr Daye Gang</a:t>
            </a:r>
          </a:p>
        </p:txBody>
      </p:sp>
    </p:spTree>
    <p:extLst>
      <p:ext uri="{BB962C8B-B14F-4D97-AF65-F5344CB8AC3E}">
        <p14:creationId xmlns:p14="http://schemas.microsoft.com/office/powerpoint/2010/main" val="726575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2CB87A-B0AB-1637-4A3F-934C08F05A8C}"/>
              </a:ext>
            </a:extLst>
          </p:cNvPr>
          <p:cNvSpPr>
            <a:spLocks noGrp="1"/>
          </p:cNvSpPr>
          <p:nvPr>
            <p:ph type="title"/>
          </p:nvPr>
        </p:nvSpPr>
        <p:spPr>
          <a:xfrm>
            <a:off x="1261872" y="294198"/>
            <a:ext cx="9937994" cy="1397124"/>
          </a:xfrm>
        </p:spPr>
        <p:txBody>
          <a:bodyPr/>
          <a:lstStyle/>
          <a:p>
            <a:r>
              <a:rPr lang="en-AU" dirty="0"/>
              <a:t>Introduction</a:t>
            </a:r>
          </a:p>
        </p:txBody>
      </p:sp>
      <p:sp>
        <p:nvSpPr>
          <p:cNvPr id="7" name="Content Placeholder 2">
            <a:extLst>
              <a:ext uri="{FF2B5EF4-FFF2-40B4-BE49-F238E27FC236}">
                <a16:creationId xmlns:a16="http://schemas.microsoft.com/office/drawing/2014/main" id="{7D27BA0F-E713-B92F-22BE-C9B176119E17}"/>
              </a:ext>
            </a:extLst>
          </p:cNvPr>
          <p:cNvSpPr>
            <a:spLocks noGrp="1"/>
          </p:cNvSpPr>
          <p:nvPr>
            <p:ph idx="1"/>
          </p:nvPr>
        </p:nvSpPr>
        <p:spPr>
          <a:xfrm>
            <a:off x="1261872" y="1828800"/>
            <a:ext cx="8595360" cy="4351337"/>
          </a:xfrm>
        </p:spPr>
        <p:txBody>
          <a:bodyPr/>
          <a:lstStyle/>
          <a:p>
            <a:endParaRPr lang="en-AU" sz="1800" dirty="0">
              <a:effectLst/>
              <a:latin typeface="Aptos" panose="020B0004020202020204" pitchFamily="34" charset="0"/>
              <a:ea typeface="PMingLiU" panose="02020500000000000000" pitchFamily="18" charset="-120"/>
              <a:cs typeface="Arial" panose="020B0604020202020204" pitchFamily="34" charset="0"/>
            </a:endParaRPr>
          </a:p>
          <a:p>
            <a:pPr marL="0" indent="0">
              <a:buNone/>
            </a:pPr>
            <a:endParaRPr lang="en-AU" sz="1800" dirty="0">
              <a:effectLst/>
              <a:latin typeface="Aptos" panose="020B0004020202020204" pitchFamily="34" charset="0"/>
              <a:ea typeface="PMingLiU" panose="02020500000000000000" pitchFamily="18" charset="-120"/>
              <a:cs typeface="Arial" panose="020B0604020202020204" pitchFamily="34" charset="0"/>
            </a:endParaRPr>
          </a:p>
          <a:p>
            <a:pPr marL="0" indent="0" algn="ctr">
              <a:buNone/>
            </a:pPr>
            <a:r>
              <a:rPr lang="en-AU" sz="2400" dirty="0">
                <a:effectLst/>
                <a:latin typeface="Aptos" panose="020B0004020202020204" pitchFamily="34" charset="0"/>
                <a:ea typeface="PMingLiU" panose="02020500000000000000" pitchFamily="18" charset="-120"/>
                <a:cs typeface="Arial" panose="020B0604020202020204" pitchFamily="34" charset="0"/>
              </a:rPr>
              <a:t>The termination of contracts is not as straightforward as many clients would like it to be.</a:t>
            </a:r>
          </a:p>
          <a:p>
            <a:pPr marL="0" indent="0" algn="ctr">
              <a:buNone/>
            </a:pPr>
            <a:r>
              <a:rPr lang="en-AU" sz="2400" dirty="0">
                <a:latin typeface="Aptos" panose="020B0004020202020204" pitchFamily="34" charset="0"/>
                <a:ea typeface="PMingLiU" panose="02020500000000000000" pitchFamily="18" charset="-120"/>
                <a:cs typeface="Arial" panose="020B0604020202020204" pitchFamily="34" charset="0"/>
              </a:rPr>
              <a:t>Do not make the decision to terminate lightly!</a:t>
            </a:r>
            <a:endParaRPr lang="en-AU" sz="2800" dirty="0"/>
          </a:p>
        </p:txBody>
      </p:sp>
    </p:spTree>
    <p:extLst>
      <p:ext uri="{BB962C8B-B14F-4D97-AF65-F5344CB8AC3E}">
        <p14:creationId xmlns:p14="http://schemas.microsoft.com/office/powerpoint/2010/main" val="40049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EBA3B0-19D0-7D34-7918-406FC7C2EB43}"/>
              </a:ext>
            </a:extLst>
          </p:cNvPr>
          <p:cNvSpPr>
            <a:spLocks noGrp="1"/>
          </p:cNvSpPr>
          <p:nvPr>
            <p:ph type="title"/>
          </p:nvPr>
        </p:nvSpPr>
        <p:spPr>
          <a:xfrm>
            <a:off x="1261872" y="294198"/>
            <a:ext cx="9937994" cy="1397124"/>
          </a:xfrm>
        </p:spPr>
        <p:txBody>
          <a:bodyPr/>
          <a:lstStyle/>
          <a:p>
            <a:r>
              <a:rPr lang="en-AU" dirty="0"/>
              <a:t>Should I Terminate?</a:t>
            </a:r>
          </a:p>
        </p:txBody>
      </p:sp>
      <p:sp>
        <p:nvSpPr>
          <p:cNvPr id="5" name="Content Placeholder 2">
            <a:extLst>
              <a:ext uri="{FF2B5EF4-FFF2-40B4-BE49-F238E27FC236}">
                <a16:creationId xmlns:a16="http://schemas.microsoft.com/office/drawing/2014/main" id="{F7AF271B-6C53-E14C-4360-0C09495F37F2}"/>
              </a:ext>
            </a:extLst>
          </p:cNvPr>
          <p:cNvSpPr>
            <a:spLocks noGrp="1"/>
          </p:cNvSpPr>
          <p:nvPr>
            <p:ph idx="1"/>
          </p:nvPr>
        </p:nvSpPr>
        <p:spPr>
          <a:xfrm>
            <a:off x="1261872" y="1828800"/>
            <a:ext cx="9314240" cy="4351337"/>
          </a:xfrm>
        </p:spPr>
        <p:txBody>
          <a:bodyPr>
            <a:normAutofit fontScale="85000" lnSpcReduction="20000"/>
          </a:bodyPr>
          <a:lstStyle/>
          <a:p>
            <a:r>
              <a:rPr lang="en-AU" dirty="0">
                <a:effectLst/>
                <a:latin typeface="Aptos" panose="020B0004020202020204" pitchFamily="34" charset="0"/>
                <a:ea typeface="PMingLiU" panose="02020500000000000000" pitchFamily="18" charset="-120"/>
                <a:cs typeface="Arial" panose="020B0604020202020204" pitchFamily="34" charset="0"/>
              </a:rPr>
              <a:t>Termination brings a contract to an end at the date it is terminated and relieves both parties from the future performance of contract obligations.</a:t>
            </a:r>
          </a:p>
          <a:p>
            <a:pPr marL="0" indent="0">
              <a:buNone/>
            </a:pPr>
            <a:r>
              <a:rPr lang="en-AU" sz="2200" i="1" dirty="0">
                <a:effectLst/>
                <a:latin typeface="Aptos" panose="020B0004020202020204" pitchFamily="34" charset="0"/>
                <a:ea typeface="PMingLiU" panose="02020500000000000000" pitchFamily="18" charset="-120"/>
                <a:cs typeface="Arial" panose="020B0604020202020204" pitchFamily="34" charset="0"/>
              </a:rPr>
              <a:t>   </a:t>
            </a:r>
            <a:r>
              <a:rPr lang="en-AU" sz="2200" dirty="0">
                <a:effectLst/>
                <a:latin typeface="Aptos" panose="020B0004020202020204" pitchFamily="34" charset="0"/>
                <a:ea typeface="PMingLiU" panose="02020500000000000000" pitchFamily="18" charset="-120"/>
                <a:cs typeface="Arial" panose="020B0604020202020204" pitchFamily="34" charset="0"/>
              </a:rPr>
              <a:t>See</a:t>
            </a:r>
            <a:r>
              <a:rPr lang="en-AU" sz="2200" i="1" dirty="0">
                <a:effectLst/>
                <a:latin typeface="Aptos" panose="020B0004020202020204" pitchFamily="34" charset="0"/>
                <a:ea typeface="PMingLiU" panose="02020500000000000000" pitchFamily="18" charset="-120"/>
                <a:cs typeface="Arial" panose="020B0604020202020204" pitchFamily="34" charset="0"/>
              </a:rPr>
              <a:t> </a:t>
            </a:r>
            <a:r>
              <a:rPr lang="en-AU" sz="2200" b="1" i="1" dirty="0">
                <a:effectLst/>
                <a:latin typeface="Aptos" panose="020B0004020202020204" pitchFamily="34" charset="0"/>
                <a:ea typeface="PMingLiU" panose="02020500000000000000" pitchFamily="18" charset="-120"/>
                <a:cs typeface="Arial" panose="020B0604020202020204" pitchFamily="34" charset="0"/>
              </a:rPr>
              <a:t>McDonald v Dennys Lascelles Ltd</a:t>
            </a:r>
            <a:r>
              <a:rPr lang="en-AU" sz="2200" dirty="0">
                <a:effectLst/>
                <a:latin typeface="Aptos" panose="020B0004020202020204" pitchFamily="34" charset="0"/>
                <a:ea typeface="PMingLiU" panose="02020500000000000000" pitchFamily="18" charset="-120"/>
                <a:cs typeface="Arial" panose="020B0604020202020204" pitchFamily="34" charset="0"/>
              </a:rPr>
              <a:t> (1933) 48 CLR 457, 476-7: </a:t>
            </a:r>
          </a:p>
          <a:p>
            <a:pPr marL="0" indent="0">
              <a:buNone/>
            </a:pPr>
            <a:r>
              <a:rPr lang="en-AU" sz="2200" dirty="0">
                <a:effectLst/>
                <a:latin typeface="Aptos" panose="020B0004020202020204" pitchFamily="34" charset="0"/>
                <a:ea typeface="PMingLiU" panose="02020500000000000000" pitchFamily="18" charset="-120"/>
                <a:cs typeface="Arial" panose="020B0604020202020204" pitchFamily="34" charset="0"/>
              </a:rPr>
              <a:t>“When a party … elects to treat the contract [as] no longer binding upon him, the contract is not rescinded as from the beginning. Both parties are discharged from the further performance of the contract, but rights are not divested or discharged which have already been unconditionally acquired.”</a:t>
            </a:r>
          </a:p>
          <a:p>
            <a:r>
              <a:rPr lang="en-AU" dirty="0">
                <a:latin typeface="Aptos" panose="020B0004020202020204" pitchFamily="34" charset="0"/>
                <a:ea typeface="PMingLiU" panose="02020500000000000000" pitchFamily="18" charset="-120"/>
                <a:cs typeface="Arial" panose="020B0604020202020204" pitchFamily="34" charset="0"/>
              </a:rPr>
              <a:t>Alternatives to termination include variation to contract and claims for damages.</a:t>
            </a:r>
          </a:p>
          <a:p>
            <a:r>
              <a:rPr lang="en-AU" dirty="0">
                <a:latin typeface="Aptos" panose="020B0004020202020204" pitchFamily="34" charset="0"/>
                <a:ea typeface="PMingLiU" panose="02020500000000000000" pitchFamily="18" charset="-120"/>
                <a:cs typeface="Arial" panose="020B0604020202020204" pitchFamily="34" charset="0"/>
              </a:rPr>
              <a:t>Consider the potential financial consequences of termination, including likely litigation costs.  In construction contracts, both parties may have accrued rights (e.g. to damages for defective works or payment under the contract). The quantum should inform the commerciality of the decision to terminate.</a:t>
            </a:r>
          </a:p>
          <a:p>
            <a:r>
              <a:rPr lang="en-AU" dirty="0">
                <a:latin typeface="Aptos" panose="020B0004020202020204" pitchFamily="34" charset="0"/>
                <a:ea typeface="PMingLiU" panose="02020500000000000000" pitchFamily="18" charset="-120"/>
                <a:cs typeface="Arial" panose="020B0604020202020204" pitchFamily="34" charset="0"/>
              </a:rPr>
              <a:t>Make sufficient time to understand where the risks lie, on both sides of the ledger. What happens if you get the termination wrong? Consider whether a negotiated resolution is preferable.</a:t>
            </a:r>
          </a:p>
        </p:txBody>
      </p:sp>
    </p:spTree>
    <p:extLst>
      <p:ext uri="{BB962C8B-B14F-4D97-AF65-F5344CB8AC3E}">
        <p14:creationId xmlns:p14="http://schemas.microsoft.com/office/powerpoint/2010/main" val="175619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9D78-896F-E12A-EA08-0B7C5D4DE75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6578743-9C92-743E-CA0C-115838E2B639}"/>
              </a:ext>
            </a:extLst>
          </p:cNvPr>
          <p:cNvSpPr>
            <a:spLocks noGrp="1"/>
          </p:cNvSpPr>
          <p:nvPr>
            <p:ph type="title"/>
          </p:nvPr>
        </p:nvSpPr>
        <p:spPr>
          <a:xfrm>
            <a:off x="1261872" y="294198"/>
            <a:ext cx="9692640" cy="1397124"/>
          </a:xfrm>
        </p:spPr>
        <p:txBody>
          <a:bodyPr/>
          <a:lstStyle/>
          <a:p>
            <a:r>
              <a:rPr lang="en-AU" dirty="0"/>
              <a:t>Species of Termination: Contract</a:t>
            </a:r>
          </a:p>
        </p:txBody>
      </p:sp>
      <p:sp>
        <p:nvSpPr>
          <p:cNvPr id="7" name="Content Placeholder 2">
            <a:extLst>
              <a:ext uri="{FF2B5EF4-FFF2-40B4-BE49-F238E27FC236}">
                <a16:creationId xmlns:a16="http://schemas.microsoft.com/office/drawing/2014/main" id="{0DC7F1F5-79BB-E8C8-3E4D-2D6525D5BF38}"/>
              </a:ext>
            </a:extLst>
          </p:cNvPr>
          <p:cNvSpPr>
            <a:spLocks noGrp="1"/>
          </p:cNvSpPr>
          <p:nvPr>
            <p:ph idx="1"/>
          </p:nvPr>
        </p:nvSpPr>
        <p:spPr>
          <a:xfrm>
            <a:off x="1261872" y="1691322"/>
            <a:ext cx="10004226" cy="4351337"/>
          </a:xfrm>
        </p:spPr>
        <p:txBody>
          <a:bodyPr>
            <a:noAutofit/>
          </a:bodyPr>
          <a:lstStyle/>
          <a:p>
            <a:pPr>
              <a:spcBef>
                <a:spcPts val="200"/>
              </a:spcBef>
            </a:pPr>
            <a:r>
              <a:rPr lang="en-AU" sz="1700" dirty="0">
                <a:latin typeface="Aptos" panose="020B0004020202020204" pitchFamily="34" charset="0"/>
                <a:ea typeface="PMingLiU" panose="020B0604030504040204" pitchFamily="18" charset="-120"/>
                <a:cs typeface="Arial" panose="020B0604020202020204" pitchFamily="34" charset="0"/>
              </a:rPr>
              <a:t>Many construction contracts include a contractual right to terminate, e.g. for failure to remedy a ‘substantial breach’ in response to a properly issued notice or a failure to ‘show cause’.</a:t>
            </a:r>
          </a:p>
          <a:p>
            <a:pPr>
              <a:spcBef>
                <a:spcPts val="200"/>
              </a:spcBef>
            </a:pPr>
            <a:r>
              <a:rPr lang="en-AU" sz="1700" dirty="0">
                <a:latin typeface="Aptos" panose="020B0004020202020204" pitchFamily="34" charset="0"/>
                <a:ea typeface="PMingLiU" panose="020B0604030504040204" pitchFamily="18" charset="-120"/>
                <a:cs typeface="Arial" panose="020B0604020202020204" pitchFamily="34" charset="0"/>
              </a:rPr>
              <a:t>The threshold for establishing a contractual right to terminate will typically be lower than for establishing repudiation at common law: </a:t>
            </a:r>
            <a:r>
              <a:rPr lang="en-AU" sz="1700" b="1" i="1" dirty="0">
                <a:latin typeface="Aptos" panose="020B0004020202020204" pitchFamily="34" charset="0"/>
                <a:ea typeface="PMingLiU" panose="020B0604030504040204" pitchFamily="18" charset="-120"/>
                <a:cs typeface="Arial" panose="020B0604020202020204" pitchFamily="34" charset="0"/>
              </a:rPr>
              <a:t>Stojanovski</a:t>
            </a:r>
            <a:r>
              <a:rPr lang="en-AU" sz="1700" i="1" dirty="0">
                <a:latin typeface="Aptos" panose="020B0004020202020204" pitchFamily="34" charset="0"/>
                <a:ea typeface="PMingLiU" panose="020B0604030504040204" pitchFamily="18" charset="-120"/>
                <a:cs typeface="Arial" panose="020B0604020202020204" pitchFamily="34" charset="0"/>
              </a:rPr>
              <a:t> v Australian Dream Homes </a:t>
            </a:r>
            <a:r>
              <a:rPr lang="en-AU" sz="1700" dirty="0">
                <a:latin typeface="Aptos" panose="020B0004020202020204" pitchFamily="34" charset="0"/>
                <a:ea typeface="PMingLiU" panose="020B0604030504040204" pitchFamily="18" charset="-120"/>
                <a:cs typeface="Arial" panose="020B0604020202020204" pitchFamily="34" charset="0"/>
              </a:rPr>
              <a:t>[2015] VSC 404 at [47] – [56] (and on appeal [2016] VSCA 133 at [44] – [50]); </a:t>
            </a:r>
            <a:r>
              <a:rPr lang="en-AU" sz="1700" b="1" i="1" dirty="0">
                <a:latin typeface="Aptos" panose="020B0004020202020204" pitchFamily="34" charset="0"/>
                <a:ea typeface="PMingLiU" panose="020B0604030504040204" pitchFamily="18" charset="-120"/>
                <a:cs typeface="Arial" panose="020B0604020202020204" pitchFamily="34" charset="0"/>
              </a:rPr>
              <a:t>Dura</a:t>
            </a:r>
            <a:r>
              <a:rPr lang="en-AU" sz="1700" i="1" dirty="0">
                <a:latin typeface="Aptos" panose="020B0004020202020204" pitchFamily="34" charset="0"/>
                <a:ea typeface="PMingLiU" panose="020B0604030504040204" pitchFamily="18" charset="-120"/>
                <a:cs typeface="Arial" panose="020B0604020202020204" pitchFamily="34" charset="0"/>
              </a:rPr>
              <a:t> (Australia) Constructions Pty Ltd v Hue Boutique Living Pty Ltd (No 3) </a:t>
            </a:r>
            <a:r>
              <a:rPr lang="en-AU" sz="1700" dirty="0">
                <a:latin typeface="Aptos" panose="020B0004020202020204" pitchFamily="34" charset="0"/>
                <a:ea typeface="PMingLiU" panose="020B0604030504040204" pitchFamily="18" charset="-120"/>
                <a:cs typeface="Arial" panose="020B0604020202020204" pitchFamily="34" charset="0"/>
              </a:rPr>
              <a:t>[2012] VSC 99 at [440] – [447].</a:t>
            </a:r>
          </a:p>
          <a:p>
            <a:pPr>
              <a:spcBef>
                <a:spcPts val="200"/>
              </a:spcBef>
            </a:pPr>
            <a:r>
              <a:rPr lang="en-AU" sz="1700" dirty="0">
                <a:latin typeface="Aptos" panose="020B0004020202020204" pitchFamily="34" charset="0"/>
                <a:ea typeface="PMingLiU" panose="020B0604030504040204" pitchFamily="18" charset="-120"/>
                <a:cs typeface="Arial" panose="020B0604020202020204" pitchFamily="34" charset="0"/>
              </a:rPr>
              <a:t>Ensure you comply properly with the terms of the contract and put the other party properly on notice: </a:t>
            </a:r>
            <a:r>
              <a:rPr lang="en-AU" sz="1700" b="1" i="1" dirty="0" err="1">
                <a:latin typeface="Aptos" panose="020B0004020202020204" pitchFamily="34" charset="0"/>
                <a:ea typeface="PMingLiU" panose="020B0604030504040204" pitchFamily="18" charset="-120"/>
                <a:cs typeface="Arial" panose="020B0604020202020204" pitchFamily="34" charset="0"/>
              </a:rPr>
              <a:t>Lanshan</a:t>
            </a:r>
            <a:r>
              <a:rPr lang="en-AU" sz="1700" i="1" dirty="0">
                <a:latin typeface="Aptos" panose="020B0004020202020204" pitchFamily="34" charset="0"/>
                <a:ea typeface="PMingLiU" panose="020B0604030504040204" pitchFamily="18" charset="-120"/>
                <a:cs typeface="Arial" panose="020B0604020202020204" pitchFamily="34" charset="0"/>
              </a:rPr>
              <a:t> Pty Ltd v F3 Enterprises Pty Ltd </a:t>
            </a:r>
            <a:r>
              <a:rPr lang="en-AU" sz="1700" dirty="0">
                <a:latin typeface="Aptos" panose="020B0004020202020204" pitchFamily="34" charset="0"/>
                <a:ea typeface="PMingLiU" panose="020B0604030504040204" pitchFamily="18" charset="-120"/>
                <a:cs typeface="Arial" panose="020B0604020202020204" pitchFamily="34" charset="0"/>
              </a:rPr>
              <a:t>[2024] VSCA 59 at [93].</a:t>
            </a:r>
          </a:p>
          <a:p>
            <a:pPr>
              <a:spcBef>
                <a:spcPts val="200"/>
              </a:spcBef>
            </a:pPr>
            <a:r>
              <a:rPr lang="en-AU" sz="1700" dirty="0">
                <a:latin typeface="Aptos" panose="020B0004020202020204" pitchFamily="34" charset="0"/>
                <a:ea typeface="PMingLiU" panose="020B0604030504040204" pitchFamily="18" charset="-120"/>
                <a:cs typeface="Arial" panose="020B0604020202020204" pitchFamily="34" charset="0"/>
              </a:rPr>
              <a:t>Party issuing notice must have good faith (honest) basis for alleging breach: </a:t>
            </a:r>
            <a:r>
              <a:rPr lang="en-AU" sz="1700" i="1" dirty="0">
                <a:latin typeface="Aptos" panose="020B0004020202020204" pitchFamily="34" charset="0"/>
                <a:ea typeface="PMingLiU" panose="020B0604030504040204" pitchFamily="18" charset="-120"/>
                <a:cs typeface="Arial" panose="020B0604020202020204" pitchFamily="34" charset="0"/>
              </a:rPr>
              <a:t>Dura </a:t>
            </a:r>
            <a:r>
              <a:rPr lang="en-AU" sz="1700" dirty="0">
                <a:latin typeface="Aptos" panose="020B0004020202020204" pitchFamily="34" charset="0"/>
                <a:ea typeface="PMingLiU" panose="020B0604030504040204" pitchFamily="18" charset="-120"/>
                <a:cs typeface="Arial" panose="020B0604020202020204" pitchFamily="34" charset="0"/>
              </a:rPr>
              <a:t>at [421]; </a:t>
            </a:r>
            <a:r>
              <a:rPr lang="en-AU" sz="1700" b="1" i="1" dirty="0">
                <a:latin typeface="Aptos" panose="020B0004020202020204" pitchFamily="34" charset="0"/>
                <a:ea typeface="PMingLiU" panose="020B0604030504040204" pitchFamily="18" charset="-120"/>
                <a:cs typeface="Arial" panose="020B0604020202020204" pitchFamily="34" charset="0"/>
              </a:rPr>
              <a:t>FPM Constructions</a:t>
            </a:r>
            <a:r>
              <a:rPr lang="en-AU" sz="1700" i="1" dirty="0">
                <a:latin typeface="Aptos" panose="020B0004020202020204" pitchFamily="34" charset="0"/>
                <a:ea typeface="PMingLiU" panose="020B0604030504040204" pitchFamily="18" charset="-120"/>
                <a:cs typeface="Arial" panose="020B0604020202020204" pitchFamily="34" charset="0"/>
              </a:rPr>
              <a:t> v Council of the City of Blue Mountains</a:t>
            </a:r>
            <a:r>
              <a:rPr lang="en-AU" sz="1700" dirty="0">
                <a:latin typeface="Aptos" panose="020B0004020202020204" pitchFamily="34" charset="0"/>
                <a:ea typeface="PMingLiU" panose="020B0604030504040204" pitchFamily="18" charset="-120"/>
                <a:cs typeface="Arial" panose="020B0604020202020204" pitchFamily="34" charset="0"/>
              </a:rPr>
              <a:t> [2005] NSWCA 340 at [164].  See also </a:t>
            </a:r>
            <a:r>
              <a:rPr lang="en-AU" sz="1700" b="1" i="1" dirty="0" err="1">
                <a:latin typeface="Aptos" panose="020B0004020202020204" pitchFamily="34" charset="0"/>
                <a:ea typeface="PMingLiU" panose="020B0604030504040204" pitchFamily="18" charset="-120"/>
                <a:cs typeface="Arial" panose="020B0604020202020204" pitchFamily="34" charset="0"/>
              </a:rPr>
              <a:t>Obrascon</a:t>
            </a:r>
            <a:r>
              <a:rPr lang="en-AU" sz="1700" i="1" dirty="0">
                <a:latin typeface="Aptos" panose="020B0004020202020204" pitchFamily="34" charset="0"/>
                <a:ea typeface="PMingLiU" panose="020B0604030504040204" pitchFamily="18" charset="-120"/>
                <a:cs typeface="Arial" panose="020B0604020202020204" pitchFamily="34" charset="0"/>
              </a:rPr>
              <a:t> </a:t>
            </a:r>
            <a:r>
              <a:rPr lang="en-AU" sz="1700" i="1" dirty="0" err="1">
                <a:latin typeface="Aptos" panose="020B0004020202020204" pitchFamily="34" charset="0"/>
                <a:ea typeface="PMingLiU" panose="020B0604030504040204" pitchFamily="18" charset="-120"/>
                <a:cs typeface="Arial" panose="020B0604020202020204" pitchFamily="34" charset="0"/>
              </a:rPr>
              <a:t>Huarte</a:t>
            </a:r>
            <a:r>
              <a:rPr lang="en-AU" sz="1700" i="1" dirty="0">
                <a:latin typeface="Aptos" panose="020B0004020202020204" pitchFamily="34" charset="0"/>
                <a:ea typeface="PMingLiU" panose="020B0604030504040204" pitchFamily="18" charset="-120"/>
                <a:cs typeface="Arial" panose="020B0604020202020204" pitchFamily="34" charset="0"/>
              </a:rPr>
              <a:t> Lain SA v Her Majesty’s Attorney General for Gibraltar </a:t>
            </a:r>
            <a:r>
              <a:rPr lang="en-AU" sz="1700" dirty="0">
                <a:latin typeface="Aptos" panose="020B0004020202020204" pitchFamily="34" charset="0"/>
                <a:ea typeface="PMingLiU" panose="020B0604030504040204" pitchFamily="18" charset="-120"/>
                <a:cs typeface="Arial" panose="020B0604020202020204" pitchFamily="34" charset="0"/>
              </a:rPr>
              <a:t>[2014] EWHC 1028 at [350].</a:t>
            </a:r>
          </a:p>
          <a:p>
            <a:pPr>
              <a:spcBef>
                <a:spcPts val="200"/>
              </a:spcBef>
            </a:pPr>
            <a:r>
              <a:rPr lang="en-AU" sz="1700" dirty="0">
                <a:latin typeface="Aptos" panose="020B0004020202020204" pitchFamily="34" charset="0"/>
                <a:ea typeface="PMingLiU" panose="020B0604030504040204" pitchFamily="18" charset="-120"/>
                <a:cs typeface="Arial" panose="020B0604020202020204" pitchFamily="34" charset="0"/>
              </a:rPr>
              <a:t>Party issuing notice must act honestly in determining whether the recipient of the notice has remedied the breach or shown cause: </a:t>
            </a:r>
            <a:r>
              <a:rPr lang="en-AU" sz="1700" i="1" dirty="0">
                <a:latin typeface="Aptos" panose="020B0004020202020204" pitchFamily="34" charset="0"/>
                <a:ea typeface="PMingLiU" panose="020B0604030504040204" pitchFamily="18" charset="-120"/>
                <a:cs typeface="Arial" panose="020B0604020202020204" pitchFamily="34" charset="0"/>
              </a:rPr>
              <a:t>Dura</a:t>
            </a:r>
            <a:r>
              <a:rPr lang="en-AU" sz="1700" dirty="0">
                <a:latin typeface="Aptos" panose="020B0004020202020204" pitchFamily="34" charset="0"/>
                <a:ea typeface="PMingLiU" panose="020B0604030504040204" pitchFamily="18" charset="-120"/>
                <a:cs typeface="Arial" panose="020B0604020202020204" pitchFamily="34" charset="0"/>
              </a:rPr>
              <a:t> at [422]; </a:t>
            </a:r>
            <a:r>
              <a:rPr lang="en-AU" sz="1700" dirty="0" err="1">
                <a:latin typeface="Aptos" panose="020B0004020202020204" pitchFamily="34" charset="0"/>
                <a:ea typeface="PMingLiU" panose="020B0604030504040204" pitchFamily="18" charset="-120"/>
                <a:cs typeface="Arial" panose="020B0604020202020204" pitchFamily="34" charset="0"/>
              </a:rPr>
              <a:t>cf</a:t>
            </a:r>
            <a:r>
              <a:rPr lang="en-AU" sz="1700" dirty="0">
                <a:latin typeface="Aptos" panose="020B0004020202020204" pitchFamily="34" charset="0"/>
                <a:ea typeface="PMingLiU" panose="020B0604030504040204" pitchFamily="18" charset="-120"/>
                <a:cs typeface="Arial" panose="020B0604020202020204" pitchFamily="34" charset="0"/>
              </a:rPr>
              <a:t> </a:t>
            </a:r>
            <a:r>
              <a:rPr lang="en-AU" sz="1700" b="1" i="1" dirty="0">
                <a:latin typeface="Aptos" panose="020B0004020202020204" pitchFamily="34" charset="0"/>
                <a:ea typeface="PMingLiU" panose="020B0604030504040204" pitchFamily="18" charset="-120"/>
                <a:cs typeface="Arial" panose="020B0604020202020204" pitchFamily="34" charset="0"/>
              </a:rPr>
              <a:t>Renard Constructions</a:t>
            </a:r>
            <a:r>
              <a:rPr lang="en-AU" sz="1700" i="1" dirty="0">
                <a:latin typeface="Aptos" panose="020B0004020202020204" pitchFamily="34" charset="0"/>
                <a:ea typeface="PMingLiU" panose="020B0604030504040204" pitchFamily="18" charset="-120"/>
                <a:cs typeface="Arial" panose="020B0604020202020204" pitchFamily="34" charset="0"/>
              </a:rPr>
              <a:t> (ME) Pty Ltd v Minister for Public Works </a:t>
            </a:r>
            <a:r>
              <a:rPr lang="en-AU" sz="1700" dirty="0">
                <a:latin typeface="Aptos" panose="020B0004020202020204" pitchFamily="34" charset="0"/>
                <a:ea typeface="PMingLiU" panose="020B0604030504040204" pitchFamily="18" charset="-120"/>
                <a:cs typeface="Arial" panose="020B0604020202020204" pitchFamily="34" charset="0"/>
              </a:rPr>
              <a:t>(1992) 26 NSWLR 234 at  257-8 and 280.</a:t>
            </a:r>
          </a:p>
          <a:p>
            <a:pPr>
              <a:spcBef>
                <a:spcPts val="200"/>
              </a:spcBef>
            </a:pPr>
            <a:r>
              <a:rPr lang="en-AU" sz="1700" dirty="0">
                <a:effectLst/>
                <a:latin typeface="Aptos" panose="020B0004020202020204" pitchFamily="34" charset="0"/>
                <a:ea typeface="PMingLiU" panose="020B0604030504040204" pitchFamily="18" charset="-120"/>
                <a:cs typeface="Arial" panose="020B0604020202020204" pitchFamily="34" charset="0"/>
              </a:rPr>
              <a:t>Contractual termination can offer advantages over common law </a:t>
            </a:r>
            <a:r>
              <a:rPr lang="en-AU" sz="1700" dirty="0">
                <a:latin typeface="Aptos" panose="020B0004020202020204" pitchFamily="34" charset="0"/>
                <a:ea typeface="PMingLiU" panose="020B0604030504040204" pitchFamily="18" charset="-120"/>
                <a:cs typeface="Arial" panose="020B0604020202020204" pitchFamily="34" charset="0"/>
              </a:rPr>
              <a:t>termination.  If </a:t>
            </a:r>
            <a:r>
              <a:rPr lang="en-AU" sz="1700">
                <a:latin typeface="Aptos" panose="020B0004020202020204" pitchFamily="34" charset="0"/>
                <a:ea typeface="PMingLiU" panose="020B0604030504040204" pitchFamily="18" charset="-120"/>
                <a:cs typeface="Arial" panose="020B0604020202020204" pitchFamily="34" charset="0"/>
              </a:rPr>
              <a:t>contractual termination is </a:t>
            </a:r>
            <a:r>
              <a:rPr lang="en-AU" sz="1700" dirty="0">
                <a:latin typeface="Aptos" panose="020B0004020202020204" pitchFamily="34" charset="0"/>
                <a:ea typeface="PMingLiU" panose="020B0604030504040204" pitchFamily="18" charset="-120"/>
                <a:cs typeface="Arial" panose="020B0604020202020204" pitchFamily="34" charset="0"/>
              </a:rPr>
              <a:t>available, give serious consideration to relying upon it, alone or in conjunction with common law termination.</a:t>
            </a:r>
            <a:endParaRPr lang="en-AU" sz="1700" dirty="0">
              <a:effectLst/>
              <a:latin typeface="Aptos" panose="020B0004020202020204" pitchFamily="34" charset="0"/>
              <a:ea typeface="PMingLiU" panose="020B0604030504040204" pitchFamily="18" charset="-120"/>
              <a:cs typeface="Arial" panose="020B0604020202020204" pitchFamily="34" charset="0"/>
            </a:endParaRPr>
          </a:p>
        </p:txBody>
      </p:sp>
    </p:spTree>
    <p:extLst>
      <p:ext uri="{BB962C8B-B14F-4D97-AF65-F5344CB8AC3E}">
        <p14:creationId xmlns:p14="http://schemas.microsoft.com/office/powerpoint/2010/main" val="72201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3E09C-2254-A874-BDF3-71F04DC2AFB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12F5324-80D8-D82C-61E5-545075B5E80F}"/>
              </a:ext>
            </a:extLst>
          </p:cNvPr>
          <p:cNvSpPr>
            <a:spLocks noGrp="1"/>
          </p:cNvSpPr>
          <p:nvPr>
            <p:ph type="title"/>
          </p:nvPr>
        </p:nvSpPr>
        <p:spPr>
          <a:xfrm>
            <a:off x="1261872" y="294198"/>
            <a:ext cx="9692640" cy="1397124"/>
          </a:xfrm>
        </p:spPr>
        <p:txBody>
          <a:bodyPr/>
          <a:lstStyle/>
          <a:p>
            <a:r>
              <a:rPr lang="en-AU" dirty="0"/>
              <a:t>Species of Termination: Common Law (1)</a:t>
            </a:r>
          </a:p>
        </p:txBody>
      </p:sp>
      <p:sp>
        <p:nvSpPr>
          <p:cNvPr id="7" name="Content Placeholder 2">
            <a:extLst>
              <a:ext uri="{FF2B5EF4-FFF2-40B4-BE49-F238E27FC236}">
                <a16:creationId xmlns:a16="http://schemas.microsoft.com/office/drawing/2014/main" id="{1137B7FE-ADB6-0C63-FAF1-114C8839A92D}"/>
              </a:ext>
            </a:extLst>
          </p:cNvPr>
          <p:cNvSpPr>
            <a:spLocks noGrp="1"/>
          </p:cNvSpPr>
          <p:nvPr>
            <p:ph idx="1"/>
          </p:nvPr>
        </p:nvSpPr>
        <p:spPr>
          <a:xfrm>
            <a:off x="1261872" y="1828800"/>
            <a:ext cx="8595360" cy="4351337"/>
          </a:xfrm>
        </p:spPr>
        <p:txBody>
          <a:bodyPr>
            <a:noAutofit/>
          </a:bodyPr>
          <a:lstStyle/>
          <a:p>
            <a:r>
              <a:rPr lang="en-AU" sz="1700" dirty="0">
                <a:latin typeface="Aptos" panose="020B0004020202020204" pitchFamily="34" charset="0"/>
                <a:ea typeface="PMingLiU" panose="020B0604030504040204" pitchFamily="18" charset="-120"/>
                <a:cs typeface="Arial" panose="020B0604020202020204" pitchFamily="34" charset="0"/>
              </a:rPr>
              <a:t>For a helpful overview of termination for repudiation at common law, see: </a:t>
            </a:r>
            <a:r>
              <a:rPr lang="en-AU" sz="1700" b="1" i="1" dirty="0" err="1">
                <a:latin typeface="Aptos" panose="020B0004020202020204" pitchFamily="34" charset="0"/>
                <a:ea typeface="PMingLiU" panose="020B0604030504040204" pitchFamily="18" charset="-120"/>
                <a:cs typeface="Arial" panose="020B0604020202020204" pitchFamily="34" charset="0"/>
              </a:rPr>
              <a:t>Koompahtoo</a:t>
            </a:r>
            <a:r>
              <a:rPr lang="en-AU" sz="1700" i="1" dirty="0">
                <a:latin typeface="Aptos" panose="020B0004020202020204" pitchFamily="34" charset="0"/>
                <a:ea typeface="PMingLiU" panose="020B0604030504040204" pitchFamily="18" charset="-120"/>
                <a:cs typeface="Arial" panose="020B0604020202020204" pitchFamily="34" charset="0"/>
              </a:rPr>
              <a:t> Local Aboriginal Land Council v </a:t>
            </a:r>
            <a:r>
              <a:rPr lang="en-AU" sz="1700" i="1" dirty="0" err="1">
                <a:latin typeface="Aptos" panose="020B0004020202020204" pitchFamily="34" charset="0"/>
                <a:ea typeface="PMingLiU" panose="020B0604030504040204" pitchFamily="18" charset="-120"/>
                <a:cs typeface="Arial" panose="020B0604020202020204" pitchFamily="34" charset="0"/>
              </a:rPr>
              <a:t>Sanpine</a:t>
            </a:r>
            <a:r>
              <a:rPr lang="en-AU" sz="1700" i="1" dirty="0">
                <a:latin typeface="Aptos" panose="020B0004020202020204" pitchFamily="34" charset="0"/>
                <a:ea typeface="PMingLiU" panose="020B0604030504040204" pitchFamily="18" charset="-120"/>
                <a:cs typeface="Arial" panose="020B0604020202020204" pitchFamily="34" charset="0"/>
              </a:rPr>
              <a:t> Pty Ltd </a:t>
            </a:r>
            <a:r>
              <a:rPr lang="en-AU" sz="1700" dirty="0">
                <a:latin typeface="Aptos" panose="020B0004020202020204" pitchFamily="34" charset="0"/>
                <a:ea typeface="PMingLiU" panose="020B0604030504040204" pitchFamily="18" charset="-120"/>
                <a:cs typeface="Arial" panose="020B0604020202020204" pitchFamily="34" charset="0"/>
              </a:rPr>
              <a:t>(2007) 233 CLR 115 at [44] – [55].  </a:t>
            </a:r>
          </a:p>
          <a:p>
            <a:r>
              <a:rPr lang="en-AU" sz="1700" dirty="0">
                <a:effectLst/>
                <a:latin typeface="Aptos" panose="020B0004020202020204" pitchFamily="34" charset="0"/>
                <a:ea typeface="PMingLiU" panose="020B0604030504040204" pitchFamily="18" charset="-120"/>
                <a:cs typeface="Arial" panose="020B0604020202020204" pitchFamily="34" charset="0"/>
              </a:rPr>
              <a:t>Repudiation is a serious matter which will not be found or inferred lightly.  </a:t>
            </a:r>
          </a:p>
          <a:p>
            <a:r>
              <a:rPr lang="en-AU" sz="1700" dirty="0">
                <a:latin typeface="Aptos" panose="020B0004020202020204" pitchFamily="34" charset="0"/>
                <a:ea typeface="PMingLiU" panose="020B0604030504040204" pitchFamily="18" charset="-120"/>
                <a:cs typeface="Arial" panose="020B0604020202020204" pitchFamily="34" charset="0"/>
              </a:rPr>
              <a:t>Does </a:t>
            </a:r>
            <a:r>
              <a:rPr lang="en-AU" sz="1700" dirty="0">
                <a:effectLst/>
                <a:latin typeface="Aptos" panose="020B0004020202020204" pitchFamily="34" charset="0"/>
                <a:ea typeface="PMingLiU" panose="02020500000000000000" pitchFamily="18" charset="-120"/>
                <a:cs typeface="Arial" panose="020B0604020202020204" pitchFamily="34" charset="0"/>
              </a:rPr>
              <a:t>the behaviour evince an intention no longer to be bound by the Contract? Has the other party shown it intends to fulfil the contract only in a manner substantially inconsistent with its obligations and not in any other way? </a:t>
            </a:r>
          </a:p>
          <a:p>
            <a:r>
              <a:rPr lang="en-AU" sz="1700" dirty="0">
                <a:latin typeface="Aptos" panose="020B0004020202020204" pitchFamily="34" charset="0"/>
                <a:ea typeface="PMingLiU" panose="020B0604030504040204" pitchFamily="18" charset="-120"/>
                <a:cs typeface="Arial" panose="020B0604020202020204" pitchFamily="34" charset="0"/>
              </a:rPr>
              <a:t>The threshold for proof of repudiation is typically much higher than for establishing a ‘substantial breach’ or ‘material breach’ under contractual termination.  </a:t>
            </a:r>
            <a:r>
              <a:rPr lang="en-AU" sz="1700" dirty="0">
                <a:effectLst/>
                <a:latin typeface="Aptos" panose="020B0004020202020204" pitchFamily="34" charset="0"/>
                <a:ea typeface="PMingLiU" panose="020B0604030504040204" pitchFamily="18" charset="-120"/>
                <a:cs typeface="Arial" panose="020B0604020202020204" pitchFamily="34" charset="0"/>
              </a:rPr>
              <a:t>Significantly more evidence</a:t>
            </a:r>
            <a:r>
              <a:rPr lang="en-AU" sz="1700" dirty="0">
                <a:latin typeface="Aptos" panose="020B0004020202020204" pitchFamily="34" charset="0"/>
                <a:ea typeface="PMingLiU" panose="020B0604030504040204" pitchFamily="18" charset="-120"/>
                <a:cs typeface="Arial" panose="020B0604020202020204" pitchFamily="34" charset="0"/>
              </a:rPr>
              <a:t> will likely be required. </a:t>
            </a:r>
          </a:p>
        </p:txBody>
      </p:sp>
    </p:spTree>
    <p:extLst>
      <p:ext uri="{BB962C8B-B14F-4D97-AF65-F5344CB8AC3E}">
        <p14:creationId xmlns:p14="http://schemas.microsoft.com/office/powerpoint/2010/main" val="329678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A772-8EB9-DB12-6F9C-02608F2D12C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2A8E3B-7F28-D7AC-3E27-BEF316AC917B}"/>
              </a:ext>
            </a:extLst>
          </p:cNvPr>
          <p:cNvSpPr>
            <a:spLocks noGrp="1"/>
          </p:cNvSpPr>
          <p:nvPr>
            <p:ph type="title"/>
          </p:nvPr>
        </p:nvSpPr>
        <p:spPr>
          <a:xfrm>
            <a:off x="1261872" y="294198"/>
            <a:ext cx="9692640" cy="1397124"/>
          </a:xfrm>
        </p:spPr>
        <p:txBody>
          <a:bodyPr/>
          <a:lstStyle/>
          <a:p>
            <a:r>
              <a:rPr lang="en-AU" dirty="0"/>
              <a:t>Species of Termination: Common Law (2)</a:t>
            </a:r>
          </a:p>
        </p:txBody>
      </p:sp>
      <p:sp>
        <p:nvSpPr>
          <p:cNvPr id="5" name="Content Placeholder 2">
            <a:extLst>
              <a:ext uri="{FF2B5EF4-FFF2-40B4-BE49-F238E27FC236}">
                <a16:creationId xmlns:a16="http://schemas.microsoft.com/office/drawing/2014/main" id="{38F1ACF1-6671-C05D-1247-E54B9A1D4A60}"/>
              </a:ext>
            </a:extLst>
          </p:cNvPr>
          <p:cNvSpPr>
            <a:spLocks noGrp="1"/>
          </p:cNvSpPr>
          <p:nvPr>
            <p:ph idx="1"/>
          </p:nvPr>
        </p:nvSpPr>
        <p:spPr>
          <a:xfrm>
            <a:off x="1261872" y="1828800"/>
            <a:ext cx="8595360" cy="4351337"/>
          </a:xfrm>
        </p:spPr>
        <p:txBody>
          <a:bodyPr>
            <a:noAutofit/>
          </a:bodyPr>
          <a:lstStyle/>
          <a:p>
            <a:r>
              <a:rPr lang="en-AU" sz="1700" dirty="0">
                <a:ea typeface="PMingLiU" panose="020B0604030504040204" pitchFamily="18" charset="-120"/>
                <a:cs typeface="Arial" panose="020B0604020202020204" pitchFamily="34" charset="0"/>
              </a:rPr>
              <a:t>Breach of an essential term: </a:t>
            </a:r>
            <a:r>
              <a:rPr lang="en-AU" sz="1700" dirty="0">
                <a:effectLst/>
                <a:ea typeface="PMingLiU" panose="02020500000000000000" pitchFamily="18" charset="-120"/>
                <a:cs typeface="Arial" panose="020B0604020202020204" pitchFamily="34" charset="0"/>
              </a:rPr>
              <a:t>look at the importance of the provision, the contract itself, and the surrounding circumstances: </a:t>
            </a:r>
            <a:r>
              <a:rPr lang="en-AU" sz="1700" b="1" i="1" dirty="0">
                <a:effectLst/>
                <a:ea typeface="PMingLiU" panose="02020500000000000000" pitchFamily="18" charset="-120"/>
                <a:cs typeface="Arial" panose="020B0604020202020204" pitchFamily="34" charset="0"/>
              </a:rPr>
              <a:t>DTR Nominees </a:t>
            </a:r>
            <a:r>
              <a:rPr lang="en-AU" sz="1700" i="1" dirty="0">
                <a:effectLst/>
                <a:ea typeface="PMingLiU" panose="02020500000000000000" pitchFamily="18" charset="-120"/>
                <a:cs typeface="Arial" panose="020B0604020202020204" pitchFamily="34" charset="0"/>
              </a:rPr>
              <a:t>Pty Ltd v Mona Homes Pty Ltd</a:t>
            </a:r>
            <a:r>
              <a:rPr lang="en-AU" sz="1700" dirty="0">
                <a:effectLst/>
                <a:ea typeface="PMingLiU" panose="02020500000000000000" pitchFamily="18" charset="-120"/>
                <a:cs typeface="Arial" panose="020B0604020202020204" pitchFamily="34" charset="0"/>
              </a:rPr>
              <a:t> (1978) 138 CLR 423 at 430-431. </a:t>
            </a:r>
          </a:p>
          <a:p>
            <a:r>
              <a:rPr lang="en-AU" sz="1700" dirty="0">
                <a:effectLst/>
                <a:ea typeface="PMingLiU" panose="020B0604030504040204" pitchFamily="18" charset="-120"/>
                <a:cs typeface="Arial" panose="020B0604020202020204" pitchFamily="34" charset="0"/>
              </a:rPr>
              <a:t>Sufficiently s</a:t>
            </a:r>
            <a:r>
              <a:rPr lang="en-AU" sz="1700" dirty="0">
                <a:ea typeface="PMingLiU" panose="020B0604030504040204" pitchFamily="18" charset="-120"/>
                <a:cs typeface="Arial" panose="020B0604020202020204" pitchFamily="34" charset="0"/>
              </a:rPr>
              <a:t>erious breach(es) of non-essential term which deprive the injured party of a substantial part of the contractual benefit to which it is entitled: </a:t>
            </a:r>
            <a:r>
              <a:rPr lang="en-AU" sz="1700" i="1" dirty="0" err="1">
                <a:ea typeface="PMingLiU" panose="020B0604030504040204" pitchFamily="18" charset="-120"/>
                <a:cs typeface="Arial" panose="020B0604020202020204" pitchFamily="34" charset="0"/>
              </a:rPr>
              <a:t>Koompahtoo</a:t>
            </a:r>
            <a:r>
              <a:rPr lang="en-AU" sz="1700" i="1" dirty="0">
                <a:ea typeface="PMingLiU" panose="020B0604030504040204" pitchFamily="18" charset="-120"/>
                <a:cs typeface="Arial" panose="020B0604020202020204" pitchFamily="34" charset="0"/>
              </a:rPr>
              <a:t> </a:t>
            </a:r>
            <a:r>
              <a:rPr lang="en-AU" sz="1700" dirty="0">
                <a:ea typeface="PMingLiU" panose="020B0604030504040204" pitchFamily="18" charset="-120"/>
                <a:cs typeface="Arial" panose="020B0604020202020204" pitchFamily="34" charset="0"/>
              </a:rPr>
              <a:t>at [55].  Instructions and evidence are key to establish seriousness. Do the breach(es) go to the root of the contract?</a:t>
            </a:r>
          </a:p>
          <a:p>
            <a:r>
              <a:rPr lang="en-AU" sz="1700" dirty="0">
                <a:ea typeface="PMingLiU" panose="020B0604030504040204" pitchFamily="18" charset="-120"/>
                <a:cs typeface="Arial" panose="020B0604020202020204" pitchFamily="34" charset="0"/>
              </a:rPr>
              <a:t>Innocent party must be willing and able to perform obligations at time of termination</a:t>
            </a:r>
            <a:r>
              <a:rPr lang="en-AU" sz="1700" i="1" dirty="0">
                <a:ea typeface="PMingLiU" panose="020B0604030504040204" pitchFamily="18" charset="-120"/>
                <a:cs typeface="Arial" panose="020B0604020202020204" pitchFamily="34" charset="0"/>
              </a:rPr>
              <a:t>: DTR Nominees </a:t>
            </a:r>
            <a:r>
              <a:rPr lang="en-AU" sz="1700" dirty="0">
                <a:ea typeface="PMingLiU" panose="020B0604030504040204" pitchFamily="18" charset="-120"/>
                <a:cs typeface="Arial" panose="020B0604020202020204" pitchFamily="34" charset="0"/>
              </a:rPr>
              <a:t>at 433.</a:t>
            </a:r>
          </a:p>
          <a:p>
            <a:r>
              <a:rPr lang="en-AU" sz="1700" dirty="0">
                <a:ea typeface="PMingLiU" panose="020B0604030504040204" pitchFamily="18" charset="-120"/>
                <a:cs typeface="Arial" panose="020B0604020202020204" pitchFamily="34" charset="0"/>
              </a:rPr>
              <a:t>Potential benefit of common law termination – may be able to justify termination on grounds not relied on at time: </a:t>
            </a:r>
            <a:r>
              <a:rPr lang="en-AU" sz="1700" i="1" dirty="0">
                <a:ea typeface="PMingLiU" panose="020B0604030504040204" pitchFamily="18" charset="-120"/>
                <a:cs typeface="Arial" panose="020B0604020202020204" pitchFamily="34" charset="0"/>
              </a:rPr>
              <a:t>Shepherd v Felt &amp; Textiles of Australia Ltd </a:t>
            </a:r>
            <a:r>
              <a:rPr lang="en-AU" sz="1700" dirty="0">
                <a:ea typeface="PMingLiU" panose="020B0604030504040204" pitchFamily="18" charset="-120"/>
                <a:cs typeface="Arial" panose="020B0604020202020204" pitchFamily="34" charset="0"/>
              </a:rPr>
              <a:t>(1931) 45 CLR 359 at 377-378.</a:t>
            </a:r>
          </a:p>
          <a:p>
            <a:r>
              <a:rPr lang="en-AU" sz="1700" b="1" dirty="0"/>
              <a:t>Species of Termination: under Statute: </a:t>
            </a:r>
            <a:r>
              <a:rPr lang="en-AU" sz="1700" dirty="0"/>
              <a:t>e.g. </a:t>
            </a:r>
            <a:r>
              <a:rPr lang="en-AU" sz="1700" i="1" dirty="0"/>
              <a:t>Domestic Building Contracts Act </a:t>
            </a:r>
            <a:r>
              <a:rPr lang="en-AU" sz="1700" dirty="0"/>
              <a:t>s 41.  See </a:t>
            </a:r>
            <a:r>
              <a:rPr lang="en-AU" sz="1700" i="1" dirty="0"/>
              <a:t>Mikhail v Soliman </a:t>
            </a:r>
            <a:r>
              <a:rPr lang="en-AU" sz="1700" dirty="0"/>
              <a:t>[2024] VCAT 616 at [76] – [81].</a:t>
            </a:r>
            <a:endParaRPr lang="en-AU" sz="1700" b="1" dirty="0"/>
          </a:p>
        </p:txBody>
      </p:sp>
    </p:spTree>
    <p:extLst>
      <p:ext uri="{BB962C8B-B14F-4D97-AF65-F5344CB8AC3E}">
        <p14:creationId xmlns:p14="http://schemas.microsoft.com/office/powerpoint/2010/main" val="116187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80DB-9D9D-0F26-6E97-F85A7CF3CC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F39D136-9472-284C-BD80-62E39B0EB37C}"/>
              </a:ext>
            </a:extLst>
          </p:cNvPr>
          <p:cNvSpPr>
            <a:spLocks noGrp="1"/>
          </p:cNvSpPr>
          <p:nvPr>
            <p:ph type="title"/>
          </p:nvPr>
        </p:nvSpPr>
        <p:spPr>
          <a:xfrm>
            <a:off x="1261872" y="294198"/>
            <a:ext cx="9937994" cy="1397124"/>
          </a:xfrm>
        </p:spPr>
        <p:txBody>
          <a:bodyPr/>
          <a:lstStyle/>
          <a:p>
            <a:r>
              <a:rPr lang="en-AU" dirty="0"/>
              <a:t>The Termination Checklist</a:t>
            </a:r>
          </a:p>
        </p:txBody>
      </p:sp>
      <p:sp>
        <p:nvSpPr>
          <p:cNvPr id="5" name="Content Placeholder 2">
            <a:extLst>
              <a:ext uri="{FF2B5EF4-FFF2-40B4-BE49-F238E27FC236}">
                <a16:creationId xmlns:a16="http://schemas.microsoft.com/office/drawing/2014/main" id="{2DA9BB33-B7BC-DEDD-443B-5CB579ED5FC1}"/>
              </a:ext>
            </a:extLst>
          </p:cNvPr>
          <p:cNvSpPr>
            <a:spLocks noGrp="1"/>
          </p:cNvSpPr>
          <p:nvPr>
            <p:ph idx="1"/>
          </p:nvPr>
        </p:nvSpPr>
        <p:spPr>
          <a:xfrm>
            <a:off x="1261871" y="1828800"/>
            <a:ext cx="9697481" cy="4351337"/>
          </a:xfrm>
        </p:spPr>
        <p:txBody>
          <a:bodyPr>
            <a:normAutofit fontScale="92500" lnSpcReduction="10000"/>
          </a:bodyPr>
          <a:lstStyle/>
          <a:p>
            <a:pPr>
              <a:buFont typeface="Wingdings" panose="05000000000000000000" pitchFamily="2" charset="2"/>
              <a:buChar char="q"/>
            </a:pPr>
            <a:r>
              <a:rPr lang="en-AU" sz="1800" dirty="0">
                <a:effectLst/>
                <a:latin typeface="Aptos" panose="020B0004020202020204" pitchFamily="34" charset="0"/>
                <a:ea typeface="PMingLiU" panose="02020500000000000000" pitchFamily="18" charset="-120"/>
                <a:cs typeface="Arial" panose="020B0604020202020204" pitchFamily="34" charset="0"/>
              </a:rPr>
              <a:t>When you get instructions about the breach and the contract, listen out for answers to:</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Is the term an essential term?</a:t>
            </a:r>
            <a:endParaRPr lang="en-AU" dirty="0">
              <a:latin typeface="Aptos" panose="020B0004020202020204" pitchFamily="34" charset="0"/>
              <a:ea typeface="PMingLiU" panose="02020500000000000000" pitchFamily="18" charset="-120"/>
              <a:cs typeface="Arial" panose="020B0604020202020204" pitchFamily="34" charset="0"/>
            </a:endParaRP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How serious are the consequences if the breached term could be a non-essential term?</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Could there be repudiation from the other party?</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What are the accrued entitlements and the progress of the performance for all parties?</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What is the commerciality of termination?</a:t>
            </a:r>
            <a:endParaRPr lang="en-AU" dirty="0">
              <a:latin typeface="Aptos" panose="020B0004020202020204" pitchFamily="34" charset="0"/>
              <a:ea typeface="PMingLiU" panose="02020500000000000000" pitchFamily="18" charset="-120"/>
              <a:cs typeface="Arial" panose="020B0604020202020204" pitchFamily="34" charset="0"/>
            </a:endParaRP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What options would or should the client consider other than termination?</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Is there a contractual or implied duty of good faith?</a:t>
            </a:r>
          </a:p>
          <a:p>
            <a:pPr>
              <a:buFont typeface="Wingdings" panose="05000000000000000000" pitchFamily="2" charset="2"/>
              <a:buChar char="q"/>
            </a:pPr>
            <a:r>
              <a:rPr lang="en-AU" sz="1800" dirty="0">
                <a:effectLst/>
                <a:latin typeface="Aptos" panose="020B0004020202020204" pitchFamily="34" charset="0"/>
                <a:ea typeface="PMingLiU" panose="02020500000000000000" pitchFamily="18" charset="-120"/>
                <a:cs typeface="Arial" panose="020B0604020202020204" pitchFamily="34" charset="0"/>
              </a:rPr>
              <a:t>Read the contract: </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Identify any explicit termination clauses.</a:t>
            </a:r>
          </a:p>
          <a:p>
            <a:pPr lvl="1">
              <a:buFont typeface="Wingdings" panose="05000000000000000000" pitchFamily="2" charset="2"/>
              <a:buChar char="q"/>
            </a:pPr>
            <a:r>
              <a:rPr lang="en-AU" dirty="0">
                <a:effectLst/>
                <a:latin typeface="Aptos" panose="020B0004020202020204" pitchFamily="34" charset="0"/>
                <a:ea typeface="PMingLiU" panose="02020500000000000000" pitchFamily="18" charset="-120"/>
                <a:cs typeface="Arial" panose="020B0604020202020204" pitchFamily="34" charset="0"/>
              </a:rPr>
              <a:t>Identify the essential terms in the contract.</a:t>
            </a:r>
            <a:r>
              <a:rPr lang="en-AU" dirty="0">
                <a:latin typeface="Aptos" panose="020B0004020202020204" pitchFamily="34" charset="0"/>
                <a:ea typeface="PMingLiU" panose="02020500000000000000" pitchFamily="18" charset="-120"/>
                <a:cs typeface="Arial" panose="020B0604020202020204" pitchFamily="34" charset="0"/>
              </a:rPr>
              <a:t> </a:t>
            </a:r>
            <a:r>
              <a:rPr lang="en-AU" dirty="0">
                <a:effectLst/>
                <a:latin typeface="Aptos" panose="020B0004020202020204" pitchFamily="34" charset="0"/>
                <a:ea typeface="PMingLiU" panose="02020500000000000000" pitchFamily="18" charset="-120"/>
                <a:cs typeface="Arial" panose="020B0604020202020204" pitchFamily="34" charset="0"/>
              </a:rPr>
              <a:t>Consider whether the instructions make out a breach. Consider how difficult (in evidence, time, and legal fees) the breach would be to prove.</a:t>
            </a:r>
          </a:p>
          <a:p>
            <a:pPr>
              <a:buFont typeface="Wingdings" panose="05000000000000000000" pitchFamily="2" charset="2"/>
              <a:buChar char="q"/>
            </a:pPr>
            <a:r>
              <a:rPr lang="en-AU" sz="1800" dirty="0">
                <a:effectLst/>
                <a:latin typeface="Aptos" panose="020B0004020202020204" pitchFamily="34" charset="0"/>
                <a:ea typeface="PMingLiU" panose="02020500000000000000" pitchFamily="18" charset="-120"/>
                <a:cs typeface="Arial" panose="020B0604020202020204" pitchFamily="34" charset="0"/>
              </a:rPr>
              <a:t>Do I have instructions in writing?</a:t>
            </a:r>
          </a:p>
          <a:p>
            <a:pPr>
              <a:buFont typeface="Wingdings" panose="05000000000000000000" pitchFamily="2" charset="2"/>
              <a:buChar char="q"/>
            </a:pPr>
            <a:r>
              <a:rPr lang="en-AU" sz="1800" dirty="0">
                <a:effectLst/>
                <a:latin typeface="Aptos" panose="020B0004020202020204" pitchFamily="34" charset="0"/>
                <a:ea typeface="PMingLiU" panose="02020500000000000000" pitchFamily="18" charset="-120"/>
                <a:cs typeface="Arial" panose="020B0604020202020204" pitchFamily="34" charset="0"/>
              </a:rPr>
              <a:t>Set up your strategy early.</a:t>
            </a:r>
            <a:endParaRPr lang="en-AU" dirty="0">
              <a:latin typeface="Aptos" panose="020B00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1079625028"/>
      </p:ext>
    </p:extLst>
  </p:cSld>
  <p:clrMapOvr>
    <a:masterClrMapping/>
  </p:clrMapOvr>
</p:sld>
</file>

<file path=ppt/theme/theme1.xml><?xml version="1.0" encoding="utf-8"?>
<a:theme xmlns:a="http://schemas.openxmlformats.org/drawingml/2006/main" name="View">
  <a:themeElements>
    <a:clrScheme name="Custom 9">
      <a:dk1>
        <a:sysClr val="windowText" lastClr="000000"/>
      </a:dk1>
      <a:lt1>
        <a:sysClr val="window" lastClr="FFFFFF"/>
      </a:lt1>
      <a:dk2>
        <a:srgbClr val="213130"/>
      </a:dk2>
      <a:lt2>
        <a:srgbClr val="EBEBEB"/>
      </a:lt2>
      <a:accent1>
        <a:srgbClr val="7DB942"/>
      </a:accent1>
      <a:accent2>
        <a:srgbClr val="B0D68C"/>
      </a:accent2>
      <a:accent3>
        <a:srgbClr val="9FC76F"/>
      </a:accent3>
      <a:accent4>
        <a:srgbClr val="969FA7"/>
      </a:accent4>
      <a:accent5>
        <a:srgbClr val="3E5C20"/>
      </a:accent5>
      <a:accent6>
        <a:srgbClr val="40619D"/>
      </a:accent6>
      <a:hlink>
        <a:srgbClr val="7DB942"/>
      </a:hlink>
      <a:folHlink>
        <a:srgbClr val="B0B0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8D37A5A2B09E45B03CD478C2E2B6FD" ma:contentTypeVersion="24" ma:contentTypeDescription="Create a new document." ma:contentTypeScope="" ma:versionID="f66236f11488995912a29b681973a4cb">
  <xsd:schema xmlns:xsd="http://www.w3.org/2001/XMLSchema" xmlns:xs="http://www.w3.org/2001/XMLSchema" xmlns:p="http://schemas.microsoft.com/office/2006/metadata/properties" xmlns:ns2="8e8eb48a-4275-41e3-a8c0-4e9dc81fc792" xmlns:ns3="dc8bce6c-b711-49b5-9ea0-721a73f6c1ad" targetNamespace="http://schemas.microsoft.com/office/2006/metadata/properties" ma:root="true" ma:fieldsID="90975e15b3584f0449399621fb4eb50c" ns2:_="" ns3:_="">
    <xsd:import namespace="8e8eb48a-4275-41e3-a8c0-4e9dc81fc792"/>
    <xsd:import namespace="dc8bce6c-b711-49b5-9ea0-721a73f6c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Topic" minOccurs="0"/>
                <xsd:element ref="ns2:PracticeArea" minOccurs="0"/>
                <xsd:element ref="ns2:RecordingDat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b48a-4275-41e3-a8c0-4e9dc81fc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default="Scheduled" ma:format="Dropdown" ma:internalName="Status">
      <xsd:simpleType>
        <xsd:restriction base="dms:Choice">
          <xsd:enumeration value="Scheduled"/>
          <xsd:enumeration value="Recorded"/>
          <xsd:enumeration value="Published"/>
        </xsd:restriction>
      </xsd:simpleType>
    </xsd:element>
    <xsd:element name="Topic" ma:index="13" nillable="true" ma:displayName="Topic " ma:format="Dropdown" ma:internalName="Topic">
      <xsd:simpleType>
        <xsd:restriction base="dms:Text">
          <xsd:maxLength value="255"/>
        </xsd:restriction>
      </xsd:simpleType>
    </xsd:element>
    <xsd:element name="PracticeArea" ma:index="14" nillable="true" ma:displayName="Practice Area" ma:format="Dropdown" ma:internalName="PracticeArea">
      <xsd:simpleType>
        <xsd:union memberTypes="dms:Text">
          <xsd:simpleType>
            <xsd:restriction base="dms:Choice">
              <xsd:enumeration value="Commercial"/>
              <xsd:enumeration value="Family"/>
              <xsd:enumeration value="Common"/>
              <xsd:enumeration value="Crime"/>
            </xsd:restriction>
          </xsd:simpleType>
        </xsd:union>
      </xsd:simpleType>
    </xsd:element>
    <xsd:element name="RecordingDate" ma:index="15" nillable="true" ma:displayName="Recording Date" ma:format="DateOnly" ma:internalName="RecordingDate">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fded05-66a9-480e-a1f4-c1a96cf65c7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8bce6c-b711-49b5-9ea0-721a73f6c1a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9770b54-0f60-45d9-843f-db6bf442a6ef}" ma:internalName="TaxCatchAll" ma:showField="CatchAllData" ma:web="dc8bce6c-b711-49b5-9ea0-721a73f6c1ad">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8eb48a-4275-41e3-a8c0-4e9dc81fc792">
      <Terms xmlns="http://schemas.microsoft.com/office/infopath/2007/PartnerControls"/>
    </lcf76f155ced4ddcb4097134ff3c332f>
    <TaxCatchAll xmlns="dc8bce6c-b711-49b5-9ea0-721a73f6c1ad" xsi:nil="true"/>
    <PracticeArea xmlns="8e8eb48a-4275-41e3-a8c0-4e9dc81fc792" xsi:nil="true"/>
    <RecordingDate xmlns="8e8eb48a-4275-41e3-a8c0-4e9dc81fc792" xsi:nil="true"/>
    <Status xmlns="8e8eb48a-4275-41e3-a8c0-4e9dc81fc792">Scheduled</Status>
    <Topic xmlns="8e8eb48a-4275-41e3-a8c0-4e9dc81fc7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43E9E3-303E-4BEC-9B9D-D2A67967DD4A}"/>
</file>

<file path=customXml/itemProps2.xml><?xml version="1.0" encoding="utf-8"?>
<ds:datastoreItem xmlns:ds="http://schemas.openxmlformats.org/officeDocument/2006/customXml" ds:itemID="{6A4C3BED-454A-46B6-8221-1DB0C44A8733}">
  <ds:schemaRefs>
    <ds:schemaRef ds:uri="http://schemas.microsoft.com/office/infopath/2007/PartnerControls"/>
    <ds:schemaRef ds:uri="http://purl.org/dc/dcmitype/"/>
    <ds:schemaRef ds:uri="http://www.w3.org/XML/1998/namespace"/>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dc8bce6c-b711-49b5-9ea0-721a73f6c1ad"/>
    <ds:schemaRef ds:uri="8e8eb48a-4275-41e3-a8c0-4e9dc81fc792"/>
  </ds:schemaRefs>
</ds:datastoreItem>
</file>

<file path=customXml/itemProps3.xml><?xml version="1.0" encoding="utf-8"?>
<ds:datastoreItem xmlns:ds="http://schemas.openxmlformats.org/officeDocument/2006/customXml" ds:itemID="{D30738D1-AF96-4D8F-829B-D8E5931356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253</TotalTime>
  <Words>1432</Words>
  <Application>Microsoft Office PowerPoint</Application>
  <PresentationFormat>Widescreen</PresentationFormat>
  <Paragraphs>57</Paragraphs>
  <Slides>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PMingLiU</vt:lpstr>
      <vt:lpstr>Aptos</vt:lpstr>
      <vt:lpstr>Aptos Display</vt:lpstr>
      <vt:lpstr>Arial</vt:lpstr>
      <vt:lpstr>Calibri</vt:lpstr>
      <vt:lpstr>Montserrat</vt:lpstr>
      <vt:lpstr>Wingdings</vt:lpstr>
      <vt:lpstr>Wingdings 2</vt:lpstr>
      <vt:lpstr>View</vt:lpstr>
      <vt:lpstr>Catch that Fox! Renard Constructions  and other Contract Terminations</vt:lpstr>
      <vt:lpstr>Introduction</vt:lpstr>
      <vt:lpstr>Should I Terminate?</vt:lpstr>
      <vt:lpstr>Species of Termination: Contract</vt:lpstr>
      <vt:lpstr>Species of Termination: Common Law (1)</vt:lpstr>
      <vt:lpstr>Species of Termination: Common Law (2)</vt:lpstr>
      <vt:lpstr>The Termination Checklist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Zhou</dc:creator>
  <cp:lastModifiedBy>Daye Gang</cp:lastModifiedBy>
  <cp:revision>42</cp:revision>
  <dcterms:created xsi:type="dcterms:W3CDTF">2025-02-05T23:03:35Z</dcterms:created>
  <dcterms:modified xsi:type="dcterms:W3CDTF">2025-03-12T02:44:22Z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0x010100508D37A5A2B09E45B03CD478C2E2B6FD</vt:lpwstr>
  </property>
  <property fmtid="{D5CDD505-2E9C-101B-9397-08002B2CF9AE}" pid="3" name="MediaServiceImageTags">
    <vt:lpwstr/>
  </property>
</Properties>
</file>