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4"/>
  </p:sldMasterIdLst>
  <p:sldIdLst>
    <p:sldId id="287" r:id="rId5"/>
    <p:sldId id="261" r:id="rId6"/>
    <p:sldId id="267" r:id="rId7"/>
    <p:sldId id="284" r:id="rId8"/>
    <p:sldId id="270" r:id="rId9"/>
    <p:sldId id="285" r:id="rId10"/>
    <p:sldId id="286" r:id="rId11"/>
    <p:sldId id="282" r:id="rId12"/>
    <p:sldId id="283" r:id="rId13"/>
    <p:sldId id="271" r:id="rId14"/>
    <p:sldId id="265" r:id="rId15"/>
    <p:sldId id="277" r:id="rId16"/>
    <p:sldId id="290" r:id="rId17"/>
    <p:sldId id="278" r:id="rId18"/>
    <p:sldId id="279" r:id="rId19"/>
    <p:sldId id="280" r:id="rId20"/>
    <p:sldId id="289" r:id="rId21"/>
    <p:sldId id="288" r:id="rId22"/>
    <p:sldId id="281" r:id="rId23"/>
    <p:sldId id="292" r:id="rId24"/>
    <p:sldId id="293" r:id="rId25"/>
    <p:sldId id="294" r:id="rId26"/>
    <p:sldId id="295" r:id="rId27"/>
    <p:sldId id="272" r:id="rId28"/>
    <p:sldId id="273" r:id="rId29"/>
    <p:sldId id="274" r:id="rId30"/>
    <p:sldId id="275" r:id="rId31"/>
    <p:sldId id="276"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291"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59" d="100"/>
          <a:sy n="59" d="100"/>
        </p:scale>
        <p:origin x="10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763CA-8B25-475E-BCC7-DA202A166D0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EECBF31-690F-410E-8134-2FB998F82FAA}">
      <dgm:prSet/>
      <dgm:spPr/>
      <dgm:t>
        <a:bodyPr/>
        <a:lstStyle/>
        <a:p>
          <a:pPr>
            <a:lnSpc>
              <a:spcPct val="100000"/>
            </a:lnSpc>
          </a:pPr>
          <a:r>
            <a:rPr lang="en-AU"/>
            <a:t>Review of two cases:</a:t>
          </a:r>
          <a:endParaRPr lang="en-US"/>
        </a:p>
      </dgm:t>
    </dgm:pt>
    <dgm:pt modelId="{2F0059AA-A535-4D8D-9662-D04FB7CC6865}" type="parTrans" cxnId="{5F45F155-0FE7-44BB-B2D7-34D04E51310E}">
      <dgm:prSet/>
      <dgm:spPr/>
      <dgm:t>
        <a:bodyPr/>
        <a:lstStyle/>
        <a:p>
          <a:endParaRPr lang="en-US"/>
        </a:p>
      </dgm:t>
    </dgm:pt>
    <dgm:pt modelId="{24D501AE-0439-40AC-AE1E-396A41625DA7}" type="sibTrans" cxnId="{5F45F155-0FE7-44BB-B2D7-34D04E51310E}">
      <dgm:prSet/>
      <dgm:spPr/>
      <dgm:t>
        <a:bodyPr/>
        <a:lstStyle/>
        <a:p>
          <a:endParaRPr lang="en-US"/>
        </a:p>
      </dgm:t>
    </dgm:pt>
    <dgm:pt modelId="{31849196-C03D-4952-B249-47B618DA06CC}">
      <dgm:prSet/>
      <dgm:spPr/>
      <dgm:t>
        <a:bodyPr/>
        <a:lstStyle/>
        <a:p>
          <a:pPr>
            <a:lnSpc>
              <a:spcPct val="100000"/>
            </a:lnSpc>
          </a:pPr>
          <a:r>
            <a:rPr lang="en-AU" i="1" dirty="0"/>
            <a:t>Curwen v </a:t>
          </a:r>
          <a:r>
            <a:rPr lang="en-AU" i="1" dirty="0" err="1"/>
            <a:t>Vanbreck</a:t>
          </a:r>
          <a:r>
            <a:rPr lang="en-AU" i="1" dirty="0"/>
            <a:t> </a:t>
          </a:r>
          <a:r>
            <a:rPr lang="en-AU" dirty="0"/>
            <a:t>(2009) 26 VR 335</a:t>
          </a:r>
          <a:endParaRPr lang="en-US" dirty="0"/>
        </a:p>
      </dgm:t>
    </dgm:pt>
    <dgm:pt modelId="{1DE3961D-3675-426A-9081-3874FFF8A6E5}" type="parTrans" cxnId="{D9EB7816-5EB3-44FB-835B-1DAE3289176E}">
      <dgm:prSet/>
      <dgm:spPr/>
      <dgm:t>
        <a:bodyPr/>
        <a:lstStyle/>
        <a:p>
          <a:endParaRPr lang="en-US"/>
        </a:p>
      </dgm:t>
    </dgm:pt>
    <dgm:pt modelId="{6CEC56EF-554B-4ACF-8CA2-4112B76C1E62}" type="sibTrans" cxnId="{D9EB7816-5EB3-44FB-835B-1DAE3289176E}">
      <dgm:prSet/>
      <dgm:spPr/>
      <dgm:t>
        <a:bodyPr/>
        <a:lstStyle/>
        <a:p>
          <a:endParaRPr lang="en-US"/>
        </a:p>
      </dgm:t>
    </dgm:pt>
    <dgm:pt modelId="{6D4A6C7C-0434-48D2-89A0-EAB235C8BAFC}">
      <dgm:prSet/>
      <dgm:spPr/>
      <dgm:t>
        <a:bodyPr/>
        <a:lstStyle/>
        <a:p>
          <a:pPr>
            <a:lnSpc>
              <a:spcPct val="100000"/>
            </a:lnSpc>
          </a:pPr>
          <a:r>
            <a:rPr lang="en-AU" i="1" dirty="0"/>
            <a:t>Mandie v </a:t>
          </a:r>
          <a:r>
            <a:rPr lang="en-AU" i="1" dirty="0" err="1"/>
            <a:t>Memart</a:t>
          </a:r>
          <a:r>
            <a:rPr lang="en-AU" i="1" dirty="0"/>
            <a:t> Nominees Pty Ltd </a:t>
          </a:r>
          <a:r>
            <a:rPr lang="en-AU" i="0" dirty="0"/>
            <a:t>(2020) </a:t>
          </a:r>
          <a:r>
            <a:rPr lang="en-AU" dirty="0"/>
            <a:t>62 VR 528</a:t>
          </a:r>
          <a:endParaRPr lang="en-US" dirty="0"/>
        </a:p>
      </dgm:t>
    </dgm:pt>
    <dgm:pt modelId="{A7A510C5-665C-4307-AF30-7144ACCB18E2}" type="parTrans" cxnId="{EC764803-4315-4F69-A9C4-2355769946C4}">
      <dgm:prSet/>
      <dgm:spPr/>
      <dgm:t>
        <a:bodyPr/>
        <a:lstStyle/>
        <a:p>
          <a:endParaRPr lang="en-US"/>
        </a:p>
      </dgm:t>
    </dgm:pt>
    <dgm:pt modelId="{31A499F5-3A9A-4CFC-8A69-FEF1189D353C}" type="sibTrans" cxnId="{EC764803-4315-4F69-A9C4-2355769946C4}">
      <dgm:prSet/>
      <dgm:spPr/>
      <dgm:t>
        <a:bodyPr/>
        <a:lstStyle/>
        <a:p>
          <a:endParaRPr lang="en-US"/>
        </a:p>
      </dgm:t>
    </dgm:pt>
    <dgm:pt modelId="{0D69E9FC-96E5-416C-B36F-4973E2EDD37F}">
      <dgm:prSet/>
      <dgm:spPr/>
      <dgm:t>
        <a:bodyPr/>
        <a:lstStyle/>
        <a:p>
          <a:pPr>
            <a:lnSpc>
              <a:spcPct val="100000"/>
            </a:lnSpc>
          </a:pPr>
          <a:r>
            <a:rPr lang="en-AU"/>
            <a:t>Consideration of potential capital gains tax and duties implications of excluding beneficiaries from family trusts. </a:t>
          </a:r>
          <a:endParaRPr lang="en-US"/>
        </a:p>
      </dgm:t>
    </dgm:pt>
    <dgm:pt modelId="{B94EC64D-8670-473F-B239-705E717A2976}" type="parTrans" cxnId="{D5FC8B49-174A-46AE-8774-97C98D9F0C90}">
      <dgm:prSet/>
      <dgm:spPr/>
      <dgm:t>
        <a:bodyPr/>
        <a:lstStyle/>
        <a:p>
          <a:endParaRPr lang="en-US"/>
        </a:p>
      </dgm:t>
    </dgm:pt>
    <dgm:pt modelId="{2C33AF69-B0BE-47AA-88E3-CC995B3534E2}" type="sibTrans" cxnId="{D5FC8B49-174A-46AE-8774-97C98D9F0C90}">
      <dgm:prSet/>
      <dgm:spPr/>
      <dgm:t>
        <a:bodyPr/>
        <a:lstStyle/>
        <a:p>
          <a:endParaRPr lang="en-US"/>
        </a:p>
      </dgm:t>
    </dgm:pt>
    <dgm:pt modelId="{56B9AF8F-77CF-4C72-9C1C-34479A0B980A}" type="pres">
      <dgm:prSet presAssocID="{C2D763CA-8B25-475E-BCC7-DA202A166D0F}" presName="root" presStyleCnt="0">
        <dgm:presLayoutVars>
          <dgm:dir/>
          <dgm:resizeHandles val="exact"/>
        </dgm:presLayoutVars>
      </dgm:prSet>
      <dgm:spPr/>
    </dgm:pt>
    <dgm:pt modelId="{A7E2A0EB-650C-45D6-A3ED-B8962079827E}" type="pres">
      <dgm:prSet presAssocID="{EEECBF31-690F-410E-8134-2FB998F82FAA}" presName="compNode" presStyleCnt="0"/>
      <dgm:spPr/>
    </dgm:pt>
    <dgm:pt modelId="{58C101B1-F722-4A50-A756-1E868D1339FF}" type="pres">
      <dgm:prSet presAssocID="{EEECBF31-690F-410E-8134-2FB998F82FAA}" presName="bgRect" presStyleLbl="bgShp" presStyleIdx="0" presStyleCnt="2"/>
      <dgm:spPr/>
    </dgm:pt>
    <dgm:pt modelId="{E50BD8A8-18AB-438E-B281-5C1A3C923D07}" type="pres">
      <dgm:prSet presAssocID="{EEECBF31-690F-410E-8134-2FB998F82FA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D6E04167-1119-4694-BDE2-520344FE1A68}" type="pres">
      <dgm:prSet presAssocID="{EEECBF31-690F-410E-8134-2FB998F82FAA}" presName="spaceRect" presStyleCnt="0"/>
      <dgm:spPr/>
    </dgm:pt>
    <dgm:pt modelId="{F4301E06-D8DF-420F-8542-37C8C7DFCEEC}" type="pres">
      <dgm:prSet presAssocID="{EEECBF31-690F-410E-8134-2FB998F82FAA}" presName="parTx" presStyleLbl="revTx" presStyleIdx="0" presStyleCnt="3">
        <dgm:presLayoutVars>
          <dgm:chMax val="0"/>
          <dgm:chPref val="0"/>
        </dgm:presLayoutVars>
      </dgm:prSet>
      <dgm:spPr/>
    </dgm:pt>
    <dgm:pt modelId="{224C8121-F7F0-4BF4-BEC5-6DA41497A432}" type="pres">
      <dgm:prSet presAssocID="{EEECBF31-690F-410E-8134-2FB998F82FAA}" presName="desTx" presStyleLbl="revTx" presStyleIdx="1" presStyleCnt="3">
        <dgm:presLayoutVars/>
      </dgm:prSet>
      <dgm:spPr/>
    </dgm:pt>
    <dgm:pt modelId="{9C295532-F72B-4DDA-A1F8-09640C09AD36}" type="pres">
      <dgm:prSet presAssocID="{24D501AE-0439-40AC-AE1E-396A41625DA7}" presName="sibTrans" presStyleCnt="0"/>
      <dgm:spPr/>
    </dgm:pt>
    <dgm:pt modelId="{93ADE1A6-C449-4FB8-9401-0A0EC8D311F8}" type="pres">
      <dgm:prSet presAssocID="{0D69E9FC-96E5-416C-B36F-4973E2EDD37F}" presName="compNode" presStyleCnt="0"/>
      <dgm:spPr/>
    </dgm:pt>
    <dgm:pt modelId="{C1C02219-D7BC-4503-A9F9-77A5154B5B90}" type="pres">
      <dgm:prSet presAssocID="{0D69E9FC-96E5-416C-B36F-4973E2EDD37F}" presName="bgRect" presStyleLbl="bgShp" presStyleIdx="1" presStyleCnt="2"/>
      <dgm:spPr/>
    </dgm:pt>
    <dgm:pt modelId="{320BEB9B-EDAB-41A0-8AB6-428B9DE11D5F}" type="pres">
      <dgm:prSet presAssocID="{0D69E9FC-96E5-416C-B36F-4973E2EDD3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148EF14C-39F1-48BB-B3DA-81C384826B74}" type="pres">
      <dgm:prSet presAssocID="{0D69E9FC-96E5-416C-B36F-4973E2EDD37F}" presName="spaceRect" presStyleCnt="0"/>
      <dgm:spPr/>
    </dgm:pt>
    <dgm:pt modelId="{5C4E06C9-7CE7-4E94-A985-F94B5706AF58}" type="pres">
      <dgm:prSet presAssocID="{0D69E9FC-96E5-416C-B36F-4973E2EDD37F}" presName="parTx" presStyleLbl="revTx" presStyleIdx="2" presStyleCnt="3">
        <dgm:presLayoutVars>
          <dgm:chMax val="0"/>
          <dgm:chPref val="0"/>
        </dgm:presLayoutVars>
      </dgm:prSet>
      <dgm:spPr/>
    </dgm:pt>
  </dgm:ptLst>
  <dgm:cxnLst>
    <dgm:cxn modelId="{EC764803-4315-4F69-A9C4-2355769946C4}" srcId="{EEECBF31-690F-410E-8134-2FB998F82FAA}" destId="{6D4A6C7C-0434-48D2-89A0-EAB235C8BAFC}" srcOrd="1" destOrd="0" parTransId="{A7A510C5-665C-4307-AF30-7144ACCB18E2}" sibTransId="{31A499F5-3A9A-4CFC-8A69-FEF1189D353C}"/>
    <dgm:cxn modelId="{D9EB7816-5EB3-44FB-835B-1DAE3289176E}" srcId="{EEECBF31-690F-410E-8134-2FB998F82FAA}" destId="{31849196-C03D-4952-B249-47B618DA06CC}" srcOrd="0" destOrd="0" parTransId="{1DE3961D-3675-426A-9081-3874FFF8A6E5}" sibTransId="{6CEC56EF-554B-4ACF-8CA2-4112B76C1E62}"/>
    <dgm:cxn modelId="{77AFA833-D55A-4359-8EF7-DC6E7D28DAED}" type="presOf" srcId="{0D69E9FC-96E5-416C-B36F-4973E2EDD37F}" destId="{5C4E06C9-7CE7-4E94-A985-F94B5706AF58}" srcOrd="0" destOrd="0" presId="urn:microsoft.com/office/officeart/2018/2/layout/IconVerticalSolidList"/>
    <dgm:cxn modelId="{D5FC8B49-174A-46AE-8774-97C98D9F0C90}" srcId="{C2D763CA-8B25-475E-BCC7-DA202A166D0F}" destId="{0D69E9FC-96E5-416C-B36F-4973E2EDD37F}" srcOrd="1" destOrd="0" parTransId="{B94EC64D-8670-473F-B239-705E717A2976}" sibTransId="{2C33AF69-B0BE-47AA-88E3-CC995B3534E2}"/>
    <dgm:cxn modelId="{5F45F155-0FE7-44BB-B2D7-34D04E51310E}" srcId="{C2D763CA-8B25-475E-BCC7-DA202A166D0F}" destId="{EEECBF31-690F-410E-8134-2FB998F82FAA}" srcOrd="0" destOrd="0" parTransId="{2F0059AA-A535-4D8D-9662-D04FB7CC6865}" sibTransId="{24D501AE-0439-40AC-AE1E-396A41625DA7}"/>
    <dgm:cxn modelId="{AC7B4287-512D-4FA9-9A1B-8AB753CF56A5}" type="presOf" srcId="{31849196-C03D-4952-B249-47B618DA06CC}" destId="{224C8121-F7F0-4BF4-BEC5-6DA41497A432}" srcOrd="0" destOrd="0" presId="urn:microsoft.com/office/officeart/2018/2/layout/IconVerticalSolidList"/>
    <dgm:cxn modelId="{B255569B-E241-48DA-AE62-99A3C0CC64F3}" type="presOf" srcId="{C2D763CA-8B25-475E-BCC7-DA202A166D0F}" destId="{56B9AF8F-77CF-4C72-9C1C-34479A0B980A}" srcOrd="0" destOrd="0" presId="urn:microsoft.com/office/officeart/2018/2/layout/IconVerticalSolidList"/>
    <dgm:cxn modelId="{2105F7AB-2CAB-414B-B939-DDA30EF9D248}" type="presOf" srcId="{EEECBF31-690F-410E-8134-2FB998F82FAA}" destId="{F4301E06-D8DF-420F-8542-37C8C7DFCEEC}" srcOrd="0" destOrd="0" presId="urn:microsoft.com/office/officeart/2018/2/layout/IconVerticalSolidList"/>
    <dgm:cxn modelId="{0BC06AB4-FC5E-40D0-9EB3-FCE5FA048CBB}" type="presOf" srcId="{6D4A6C7C-0434-48D2-89A0-EAB235C8BAFC}" destId="{224C8121-F7F0-4BF4-BEC5-6DA41497A432}" srcOrd="0" destOrd="1" presId="urn:microsoft.com/office/officeart/2018/2/layout/IconVerticalSolidList"/>
    <dgm:cxn modelId="{8FAD51AC-E919-4424-93E8-195020C95166}" type="presParOf" srcId="{56B9AF8F-77CF-4C72-9C1C-34479A0B980A}" destId="{A7E2A0EB-650C-45D6-A3ED-B8962079827E}" srcOrd="0" destOrd="0" presId="urn:microsoft.com/office/officeart/2018/2/layout/IconVerticalSolidList"/>
    <dgm:cxn modelId="{87010294-31EC-4532-A927-4402B5CE4F7B}" type="presParOf" srcId="{A7E2A0EB-650C-45D6-A3ED-B8962079827E}" destId="{58C101B1-F722-4A50-A756-1E868D1339FF}" srcOrd="0" destOrd="0" presId="urn:microsoft.com/office/officeart/2018/2/layout/IconVerticalSolidList"/>
    <dgm:cxn modelId="{94222398-99A0-4C0D-B56D-D752CEEA76C5}" type="presParOf" srcId="{A7E2A0EB-650C-45D6-A3ED-B8962079827E}" destId="{E50BD8A8-18AB-438E-B281-5C1A3C923D07}" srcOrd="1" destOrd="0" presId="urn:microsoft.com/office/officeart/2018/2/layout/IconVerticalSolidList"/>
    <dgm:cxn modelId="{8F2E9721-C5C2-4A7A-BCCC-3F5835120115}" type="presParOf" srcId="{A7E2A0EB-650C-45D6-A3ED-B8962079827E}" destId="{D6E04167-1119-4694-BDE2-520344FE1A68}" srcOrd="2" destOrd="0" presId="urn:microsoft.com/office/officeart/2018/2/layout/IconVerticalSolidList"/>
    <dgm:cxn modelId="{45FA11BB-0424-44D2-9D1C-0E1E96DE832C}" type="presParOf" srcId="{A7E2A0EB-650C-45D6-A3ED-B8962079827E}" destId="{F4301E06-D8DF-420F-8542-37C8C7DFCEEC}" srcOrd="3" destOrd="0" presId="urn:microsoft.com/office/officeart/2018/2/layout/IconVerticalSolidList"/>
    <dgm:cxn modelId="{E836C60D-84CD-4354-A712-77962FCFE2A5}" type="presParOf" srcId="{A7E2A0EB-650C-45D6-A3ED-B8962079827E}" destId="{224C8121-F7F0-4BF4-BEC5-6DA41497A432}" srcOrd="4" destOrd="0" presId="urn:microsoft.com/office/officeart/2018/2/layout/IconVerticalSolidList"/>
    <dgm:cxn modelId="{F13015A3-E1B1-43E5-B502-069C9393E506}" type="presParOf" srcId="{56B9AF8F-77CF-4C72-9C1C-34479A0B980A}" destId="{9C295532-F72B-4DDA-A1F8-09640C09AD36}" srcOrd="1" destOrd="0" presId="urn:microsoft.com/office/officeart/2018/2/layout/IconVerticalSolidList"/>
    <dgm:cxn modelId="{D9AC3889-A187-4AA5-B6A2-934B7B71A47B}" type="presParOf" srcId="{56B9AF8F-77CF-4C72-9C1C-34479A0B980A}" destId="{93ADE1A6-C449-4FB8-9401-0A0EC8D311F8}" srcOrd="2" destOrd="0" presId="urn:microsoft.com/office/officeart/2018/2/layout/IconVerticalSolidList"/>
    <dgm:cxn modelId="{FC042C08-5FE1-47D7-AE74-8EA813DD0420}" type="presParOf" srcId="{93ADE1A6-C449-4FB8-9401-0A0EC8D311F8}" destId="{C1C02219-D7BC-4503-A9F9-77A5154B5B90}" srcOrd="0" destOrd="0" presId="urn:microsoft.com/office/officeart/2018/2/layout/IconVerticalSolidList"/>
    <dgm:cxn modelId="{7A01B96E-C690-4C72-AA06-E6C8A9D56391}" type="presParOf" srcId="{93ADE1A6-C449-4FB8-9401-0A0EC8D311F8}" destId="{320BEB9B-EDAB-41A0-8AB6-428B9DE11D5F}" srcOrd="1" destOrd="0" presId="urn:microsoft.com/office/officeart/2018/2/layout/IconVerticalSolidList"/>
    <dgm:cxn modelId="{A9919FD2-C577-4617-AC99-805A2502E8D2}" type="presParOf" srcId="{93ADE1A6-C449-4FB8-9401-0A0EC8D311F8}" destId="{148EF14C-39F1-48BB-B3DA-81C384826B74}" srcOrd="2" destOrd="0" presId="urn:microsoft.com/office/officeart/2018/2/layout/IconVerticalSolidList"/>
    <dgm:cxn modelId="{C924FC8A-AE0A-493A-8767-3F1F37AF5829}" type="presParOf" srcId="{93ADE1A6-C449-4FB8-9401-0A0EC8D311F8}" destId="{5C4E06C9-7CE7-4E94-A985-F94B5706AF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EC5A5-8E0E-460F-9659-09E5A36435AD}"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939F977D-2FBB-4806-81E9-72AAF6A9CD3C}">
      <dgm:prSet/>
      <dgm:spPr/>
      <dgm:t>
        <a:bodyPr/>
        <a:lstStyle/>
        <a:p>
          <a:r>
            <a:rPr lang="en-US"/>
            <a:t>1981</a:t>
          </a:r>
        </a:p>
      </dgm:t>
    </dgm:pt>
    <dgm:pt modelId="{5DFA0CB4-74FA-4AFE-B6C1-35220AD4CFF6}" type="parTrans" cxnId="{7AA33BBD-C82B-435F-AB92-A35F14184425}">
      <dgm:prSet/>
      <dgm:spPr/>
      <dgm:t>
        <a:bodyPr/>
        <a:lstStyle/>
        <a:p>
          <a:endParaRPr lang="en-US"/>
        </a:p>
      </dgm:t>
    </dgm:pt>
    <dgm:pt modelId="{A58A5844-1700-4534-B470-6D3B7253B094}" type="sibTrans" cxnId="{7AA33BBD-C82B-435F-AB92-A35F14184425}">
      <dgm:prSet/>
      <dgm:spPr/>
      <dgm:t>
        <a:bodyPr/>
        <a:lstStyle/>
        <a:p>
          <a:endParaRPr lang="en-US"/>
        </a:p>
      </dgm:t>
    </dgm:pt>
    <dgm:pt modelId="{972ADD67-17B8-473A-B7C5-787FC8523D4C}">
      <dgm:prSet/>
      <dgm:spPr/>
      <dgm:t>
        <a:bodyPr/>
        <a:lstStyle/>
        <a:p>
          <a:r>
            <a:rPr lang="en-US" dirty="0"/>
            <a:t>Family trust established with Nancy and William directors of trustee</a:t>
          </a:r>
        </a:p>
      </dgm:t>
    </dgm:pt>
    <dgm:pt modelId="{C44AED75-D39E-4478-9AF8-096214D7D3ED}" type="parTrans" cxnId="{C72551B0-C164-40DE-BF47-EFD8E1F1318B}">
      <dgm:prSet/>
      <dgm:spPr/>
      <dgm:t>
        <a:bodyPr/>
        <a:lstStyle/>
        <a:p>
          <a:endParaRPr lang="en-US"/>
        </a:p>
      </dgm:t>
    </dgm:pt>
    <dgm:pt modelId="{9CA41C8B-9566-4491-AE40-F2AD43DB13B7}" type="sibTrans" cxnId="{C72551B0-C164-40DE-BF47-EFD8E1F1318B}">
      <dgm:prSet/>
      <dgm:spPr/>
      <dgm:t>
        <a:bodyPr/>
        <a:lstStyle/>
        <a:p>
          <a:endParaRPr lang="en-US"/>
        </a:p>
      </dgm:t>
    </dgm:pt>
    <dgm:pt modelId="{9E86AC6F-E88C-4328-BE4E-11574FCBBBE8}">
      <dgm:prSet/>
      <dgm:spPr/>
      <dgm:t>
        <a:bodyPr/>
        <a:lstStyle/>
        <a:p>
          <a:r>
            <a:rPr lang="en-US"/>
            <a:t>1987</a:t>
          </a:r>
        </a:p>
      </dgm:t>
    </dgm:pt>
    <dgm:pt modelId="{5204E343-E1AB-4D0A-B028-E86052767A8D}" type="parTrans" cxnId="{129FD8CB-534D-441A-BD05-79A9CACFA9DC}">
      <dgm:prSet/>
      <dgm:spPr/>
      <dgm:t>
        <a:bodyPr/>
        <a:lstStyle/>
        <a:p>
          <a:endParaRPr lang="en-US"/>
        </a:p>
      </dgm:t>
    </dgm:pt>
    <dgm:pt modelId="{D93448EE-3D09-41F9-9317-991D013780F3}" type="sibTrans" cxnId="{129FD8CB-534D-441A-BD05-79A9CACFA9DC}">
      <dgm:prSet/>
      <dgm:spPr/>
      <dgm:t>
        <a:bodyPr/>
        <a:lstStyle/>
        <a:p>
          <a:endParaRPr lang="en-US"/>
        </a:p>
      </dgm:t>
    </dgm:pt>
    <dgm:pt modelId="{F1F19D28-F5D0-44FB-82A9-4B79FA4F3576}">
      <dgm:prSet/>
      <dgm:spPr/>
      <dgm:t>
        <a:bodyPr/>
        <a:lstStyle/>
        <a:p>
          <a:r>
            <a:rPr lang="en-US"/>
            <a:t>Sandra brought proceedings against her parents and sister and family companies</a:t>
          </a:r>
        </a:p>
      </dgm:t>
    </dgm:pt>
    <dgm:pt modelId="{6292D02C-B438-4EE8-BED6-0D8E35AF014C}" type="parTrans" cxnId="{1E038D67-C37C-49A4-95B5-ED4AD5B616F1}">
      <dgm:prSet/>
      <dgm:spPr/>
      <dgm:t>
        <a:bodyPr/>
        <a:lstStyle/>
        <a:p>
          <a:endParaRPr lang="en-US"/>
        </a:p>
      </dgm:t>
    </dgm:pt>
    <dgm:pt modelId="{427C6064-AFD9-4E30-B9B5-70F447DD02FF}" type="sibTrans" cxnId="{1E038D67-C37C-49A4-95B5-ED4AD5B616F1}">
      <dgm:prSet/>
      <dgm:spPr/>
      <dgm:t>
        <a:bodyPr/>
        <a:lstStyle/>
        <a:p>
          <a:endParaRPr lang="en-US"/>
        </a:p>
      </dgm:t>
    </dgm:pt>
    <dgm:pt modelId="{165075A7-292C-4EA1-A594-BAF1548F82F4}">
      <dgm:prSet/>
      <dgm:spPr/>
      <dgm:t>
        <a:bodyPr/>
        <a:lstStyle/>
        <a:p>
          <a:r>
            <a:rPr lang="en-US"/>
            <a:t>5 Mar. 1990</a:t>
          </a:r>
        </a:p>
      </dgm:t>
    </dgm:pt>
    <dgm:pt modelId="{D6ED096D-6333-4F7B-82CD-67FE2D924898}" type="parTrans" cxnId="{240A4C0E-3D87-4761-83E5-FEE752498432}">
      <dgm:prSet/>
      <dgm:spPr/>
      <dgm:t>
        <a:bodyPr/>
        <a:lstStyle/>
        <a:p>
          <a:endParaRPr lang="en-US"/>
        </a:p>
      </dgm:t>
    </dgm:pt>
    <dgm:pt modelId="{4D371364-E0E4-47DC-9975-7F7E3D22BEE2}" type="sibTrans" cxnId="{240A4C0E-3D87-4761-83E5-FEE752498432}">
      <dgm:prSet/>
      <dgm:spPr/>
      <dgm:t>
        <a:bodyPr/>
        <a:lstStyle/>
        <a:p>
          <a:endParaRPr lang="en-US"/>
        </a:p>
      </dgm:t>
    </dgm:pt>
    <dgm:pt modelId="{97FD14CF-A71D-49F6-B2F6-C0062289826E}">
      <dgm:prSet/>
      <dgm:spPr/>
      <dgm:t>
        <a:bodyPr/>
        <a:lstStyle/>
        <a:p>
          <a:r>
            <a:rPr lang="en-US" dirty="0"/>
            <a:t>Settlement deed under which Sandra received property and money and disclaimed any interest in the family trust</a:t>
          </a:r>
        </a:p>
      </dgm:t>
    </dgm:pt>
    <dgm:pt modelId="{346AE026-83EC-4400-AC75-298688E449F2}" type="parTrans" cxnId="{A8C5410B-EAFF-4490-81FB-55EBC40A13D6}">
      <dgm:prSet/>
      <dgm:spPr/>
      <dgm:t>
        <a:bodyPr/>
        <a:lstStyle/>
        <a:p>
          <a:endParaRPr lang="en-US"/>
        </a:p>
      </dgm:t>
    </dgm:pt>
    <dgm:pt modelId="{7493D67A-BEFB-42F0-8245-D6C90FE1C0AE}" type="sibTrans" cxnId="{A8C5410B-EAFF-4490-81FB-55EBC40A13D6}">
      <dgm:prSet/>
      <dgm:spPr/>
      <dgm:t>
        <a:bodyPr/>
        <a:lstStyle/>
        <a:p>
          <a:endParaRPr lang="en-US"/>
        </a:p>
      </dgm:t>
    </dgm:pt>
    <dgm:pt modelId="{51EDA65B-99B5-4001-A221-1A77EB531E7D}">
      <dgm:prSet/>
      <dgm:spPr/>
      <dgm:t>
        <a:bodyPr/>
        <a:lstStyle/>
        <a:p>
          <a:r>
            <a:rPr lang="en-US"/>
            <a:t>1990</a:t>
          </a:r>
        </a:p>
      </dgm:t>
    </dgm:pt>
    <dgm:pt modelId="{DB1C50DD-DF5E-45FE-9BB9-51B915BFB4A4}" type="parTrans" cxnId="{590B44AB-0CD1-4E6D-95A8-B9400687F4C6}">
      <dgm:prSet/>
      <dgm:spPr/>
      <dgm:t>
        <a:bodyPr/>
        <a:lstStyle/>
        <a:p>
          <a:endParaRPr lang="en-US"/>
        </a:p>
      </dgm:t>
    </dgm:pt>
    <dgm:pt modelId="{544B4869-D16C-411F-9B11-D2A09485DE5A}" type="sibTrans" cxnId="{590B44AB-0CD1-4E6D-95A8-B9400687F4C6}">
      <dgm:prSet/>
      <dgm:spPr/>
      <dgm:t>
        <a:bodyPr/>
        <a:lstStyle/>
        <a:p>
          <a:endParaRPr lang="en-US"/>
        </a:p>
      </dgm:t>
    </dgm:pt>
    <dgm:pt modelId="{9D2DAED9-702A-4868-9EEF-B90DBBA821D4}">
      <dgm:prSet/>
      <dgm:spPr/>
      <dgm:t>
        <a:bodyPr/>
        <a:lstStyle/>
        <a:p>
          <a:r>
            <a:rPr lang="en-US"/>
            <a:t>Trustee executes deed excluding Sandra and her husband Charles as beneficiaries of the trust</a:t>
          </a:r>
        </a:p>
      </dgm:t>
    </dgm:pt>
    <dgm:pt modelId="{CE134FFA-D088-49BC-A873-E87565F4A1BD}" type="parTrans" cxnId="{7725E5C4-089C-4E64-BA7E-BA0E9E87AC88}">
      <dgm:prSet/>
      <dgm:spPr/>
      <dgm:t>
        <a:bodyPr/>
        <a:lstStyle/>
        <a:p>
          <a:endParaRPr lang="en-US"/>
        </a:p>
      </dgm:t>
    </dgm:pt>
    <dgm:pt modelId="{0F39BDAC-0B57-4FB3-8A5D-553078F79456}" type="sibTrans" cxnId="{7725E5C4-089C-4E64-BA7E-BA0E9E87AC88}">
      <dgm:prSet/>
      <dgm:spPr/>
      <dgm:t>
        <a:bodyPr/>
        <a:lstStyle/>
        <a:p>
          <a:endParaRPr lang="en-US"/>
        </a:p>
      </dgm:t>
    </dgm:pt>
    <dgm:pt modelId="{7D1B3DDC-BFD2-4787-8656-1075E32E1A4F}">
      <dgm:prSet/>
      <dgm:spPr/>
      <dgm:t>
        <a:bodyPr/>
        <a:lstStyle/>
        <a:p>
          <a:r>
            <a:rPr lang="en-US"/>
            <a:t>5 June 1990</a:t>
          </a:r>
        </a:p>
      </dgm:t>
    </dgm:pt>
    <dgm:pt modelId="{90EB3E41-FC68-432E-B832-F93F6DBEB040}" type="parTrans" cxnId="{C366F638-564B-48EE-9C6A-D60D9EDE51AE}">
      <dgm:prSet/>
      <dgm:spPr/>
      <dgm:t>
        <a:bodyPr/>
        <a:lstStyle/>
        <a:p>
          <a:endParaRPr lang="en-US"/>
        </a:p>
      </dgm:t>
    </dgm:pt>
    <dgm:pt modelId="{0EEA6905-E75F-4157-9209-E7B6EC747258}" type="sibTrans" cxnId="{C366F638-564B-48EE-9C6A-D60D9EDE51AE}">
      <dgm:prSet/>
      <dgm:spPr/>
      <dgm:t>
        <a:bodyPr/>
        <a:lstStyle/>
        <a:p>
          <a:endParaRPr lang="en-US"/>
        </a:p>
      </dgm:t>
    </dgm:pt>
    <dgm:pt modelId="{51110A39-E662-4947-9CC7-224D76B7701D}">
      <dgm:prSet/>
      <dgm:spPr/>
      <dgm:t>
        <a:bodyPr/>
        <a:lstStyle/>
        <a:p>
          <a:r>
            <a:rPr lang="en-US"/>
            <a:t>Prudence appointed director of trustee</a:t>
          </a:r>
        </a:p>
      </dgm:t>
    </dgm:pt>
    <dgm:pt modelId="{246B4B7A-DB80-49A5-91DE-A3A28496979B}" type="parTrans" cxnId="{29265D44-AA28-449D-8A46-1EA445505B61}">
      <dgm:prSet/>
      <dgm:spPr/>
      <dgm:t>
        <a:bodyPr/>
        <a:lstStyle/>
        <a:p>
          <a:endParaRPr lang="en-US"/>
        </a:p>
      </dgm:t>
    </dgm:pt>
    <dgm:pt modelId="{77E8FF7C-CB27-4C89-B379-481B37E6F377}" type="sibTrans" cxnId="{29265D44-AA28-449D-8A46-1EA445505B61}">
      <dgm:prSet/>
      <dgm:spPr/>
      <dgm:t>
        <a:bodyPr/>
        <a:lstStyle/>
        <a:p>
          <a:endParaRPr lang="en-US"/>
        </a:p>
      </dgm:t>
    </dgm:pt>
    <dgm:pt modelId="{BBFCD22D-70A3-4429-B919-272E5221EF3E}">
      <dgm:prSet/>
      <dgm:spPr/>
      <dgm:t>
        <a:bodyPr/>
        <a:lstStyle/>
        <a:p>
          <a:r>
            <a:rPr lang="en-US"/>
            <a:t>6 Oct. 2006</a:t>
          </a:r>
        </a:p>
      </dgm:t>
    </dgm:pt>
    <dgm:pt modelId="{3C88A4F2-D493-49DA-B1E7-1D9A3FF44BF2}" type="parTrans" cxnId="{E5C8F286-0F1B-47C7-BC49-AADE9CA14ECC}">
      <dgm:prSet/>
      <dgm:spPr/>
      <dgm:t>
        <a:bodyPr/>
        <a:lstStyle/>
        <a:p>
          <a:endParaRPr lang="en-US"/>
        </a:p>
      </dgm:t>
    </dgm:pt>
    <dgm:pt modelId="{52C65D45-1653-426F-913F-AA78FB6672E6}" type="sibTrans" cxnId="{E5C8F286-0F1B-47C7-BC49-AADE9CA14ECC}">
      <dgm:prSet/>
      <dgm:spPr/>
      <dgm:t>
        <a:bodyPr/>
        <a:lstStyle/>
        <a:p>
          <a:endParaRPr lang="en-US"/>
        </a:p>
      </dgm:t>
    </dgm:pt>
    <dgm:pt modelId="{C22D9665-2A0F-484C-9929-46E4247EAF85}">
      <dgm:prSet/>
      <dgm:spPr/>
      <dgm:t>
        <a:bodyPr/>
        <a:lstStyle/>
        <a:p>
          <a:r>
            <a:rPr lang="en-US"/>
            <a:t>Sandra seeks access to trust documents</a:t>
          </a:r>
        </a:p>
      </dgm:t>
    </dgm:pt>
    <dgm:pt modelId="{52C792FA-B6CB-4A10-A6DE-9F07380439BE}" type="parTrans" cxnId="{CA5CDB5E-6631-4EE2-91A8-25BD21663BF6}">
      <dgm:prSet/>
      <dgm:spPr/>
      <dgm:t>
        <a:bodyPr/>
        <a:lstStyle/>
        <a:p>
          <a:endParaRPr lang="en-US"/>
        </a:p>
      </dgm:t>
    </dgm:pt>
    <dgm:pt modelId="{511164E7-388B-4D17-8464-E3BD91BFBF79}" type="sibTrans" cxnId="{CA5CDB5E-6631-4EE2-91A8-25BD21663BF6}">
      <dgm:prSet/>
      <dgm:spPr/>
      <dgm:t>
        <a:bodyPr/>
        <a:lstStyle/>
        <a:p>
          <a:endParaRPr lang="en-US"/>
        </a:p>
      </dgm:t>
    </dgm:pt>
    <dgm:pt modelId="{943777B7-0B78-4AD8-B819-0C57003FBC6D}">
      <dgm:prSet/>
      <dgm:spPr/>
      <dgm:t>
        <a:bodyPr/>
        <a:lstStyle/>
        <a:p>
          <a:r>
            <a:rPr lang="en-US"/>
            <a:t>Nov. 2006</a:t>
          </a:r>
        </a:p>
      </dgm:t>
    </dgm:pt>
    <dgm:pt modelId="{FEDEB5D2-1B07-4EBF-8BBF-2425D335A787}" type="parTrans" cxnId="{3E356E93-23B5-41DB-A290-B550FD4366D8}">
      <dgm:prSet/>
      <dgm:spPr/>
      <dgm:t>
        <a:bodyPr/>
        <a:lstStyle/>
        <a:p>
          <a:endParaRPr lang="en-US"/>
        </a:p>
      </dgm:t>
    </dgm:pt>
    <dgm:pt modelId="{2AF93A6B-5FEB-4596-A0DD-823D66ECABB7}" type="sibTrans" cxnId="{3E356E93-23B5-41DB-A290-B550FD4366D8}">
      <dgm:prSet/>
      <dgm:spPr/>
      <dgm:t>
        <a:bodyPr/>
        <a:lstStyle/>
        <a:p>
          <a:endParaRPr lang="en-US"/>
        </a:p>
      </dgm:t>
    </dgm:pt>
    <dgm:pt modelId="{F5A4A33A-D1A0-49DA-8B23-771D7B16B2D2}">
      <dgm:prSet/>
      <dgm:spPr/>
      <dgm:t>
        <a:bodyPr/>
        <a:lstStyle/>
        <a:p>
          <a:r>
            <a:rPr lang="en-US"/>
            <a:t>Sandra’s husband and children seek access to trust documents</a:t>
          </a:r>
        </a:p>
      </dgm:t>
    </dgm:pt>
    <dgm:pt modelId="{190252B7-41B4-4907-8680-0CFECA78C793}" type="parTrans" cxnId="{D66FCBD2-D095-4FC8-91ED-757376F6078E}">
      <dgm:prSet/>
      <dgm:spPr/>
      <dgm:t>
        <a:bodyPr/>
        <a:lstStyle/>
        <a:p>
          <a:endParaRPr lang="en-US"/>
        </a:p>
      </dgm:t>
    </dgm:pt>
    <dgm:pt modelId="{01A46D5B-281B-4058-89CC-07FCC8984F2A}" type="sibTrans" cxnId="{D66FCBD2-D095-4FC8-91ED-757376F6078E}">
      <dgm:prSet/>
      <dgm:spPr/>
      <dgm:t>
        <a:bodyPr/>
        <a:lstStyle/>
        <a:p>
          <a:endParaRPr lang="en-US"/>
        </a:p>
      </dgm:t>
    </dgm:pt>
    <dgm:pt modelId="{96A705D4-8513-40FB-9F54-CD65C92CF9F5}">
      <dgm:prSet/>
      <dgm:spPr/>
      <dgm:t>
        <a:bodyPr/>
        <a:lstStyle/>
        <a:p>
          <a:r>
            <a:rPr lang="en-US"/>
            <a:t>1 Dec. 2006</a:t>
          </a:r>
        </a:p>
      </dgm:t>
    </dgm:pt>
    <dgm:pt modelId="{47D2FA7E-04AA-40C5-8A40-A0E9BDF3FACE}" type="parTrans" cxnId="{97444400-EE32-42BD-90CA-1C7926FFF00F}">
      <dgm:prSet/>
      <dgm:spPr/>
      <dgm:t>
        <a:bodyPr/>
        <a:lstStyle/>
        <a:p>
          <a:endParaRPr lang="en-US"/>
        </a:p>
      </dgm:t>
    </dgm:pt>
    <dgm:pt modelId="{05383A61-76EC-4124-AFE8-7D3B60A23AD9}" type="sibTrans" cxnId="{97444400-EE32-42BD-90CA-1C7926FFF00F}">
      <dgm:prSet/>
      <dgm:spPr/>
      <dgm:t>
        <a:bodyPr/>
        <a:lstStyle/>
        <a:p>
          <a:endParaRPr lang="en-US"/>
        </a:p>
      </dgm:t>
    </dgm:pt>
    <dgm:pt modelId="{E18AC91A-04F7-4CAD-BFDF-229E9218B2C3}">
      <dgm:prSet/>
      <dgm:spPr/>
      <dgm:t>
        <a:bodyPr/>
        <a:lstStyle/>
        <a:p>
          <a:r>
            <a:rPr lang="en-US" dirty="0"/>
            <a:t>Prudence becomes sole director and secretary of trustee</a:t>
          </a:r>
        </a:p>
      </dgm:t>
    </dgm:pt>
    <dgm:pt modelId="{89BFDD90-A22E-453E-A424-C6C5E656641A}" type="parTrans" cxnId="{8AC49607-37D1-4E03-BE11-221929E59A28}">
      <dgm:prSet/>
      <dgm:spPr/>
      <dgm:t>
        <a:bodyPr/>
        <a:lstStyle/>
        <a:p>
          <a:endParaRPr lang="en-US"/>
        </a:p>
      </dgm:t>
    </dgm:pt>
    <dgm:pt modelId="{C9C98AEB-75BC-496C-9A9D-38451817D97E}" type="sibTrans" cxnId="{8AC49607-37D1-4E03-BE11-221929E59A28}">
      <dgm:prSet/>
      <dgm:spPr/>
      <dgm:t>
        <a:bodyPr/>
        <a:lstStyle/>
        <a:p>
          <a:endParaRPr lang="en-US"/>
        </a:p>
      </dgm:t>
    </dgm:pt>
    <dgm:pt modelId="{F0AFC757-87DA-4924-9798-10951C0C76C5}" type="pres">
      <dgm:prSet presAssocID="{074EC5A5-8E0E-460F-9659-09E5A36435AD}" presName="Name0" presStyleCnt="0">
        <dgm:presLayoutVars>
          <dgm:chMax/>
          <dgm:chPref/>
          <dgm:animLvl val="lvl"/>
        </dgm:presLayoutVars>
      </dgm:prSet>
      <dgm:spPr/>
    </dgm:pt>
    <dgm:pt modelId="{4E283F29-217D-4A1F-B4FA-20DCDB70FE42}" type="pres">
      <dgm:prSet presAssocID="{939F977D-2FBB-4806-81E9-72AAF6A9CD3C}" presName="composite" presStyleCnt="0"/>
      <dgm:spPr/>
    </dgm:pt>
    <dgm:pt modelId="{4FADFC73-969E-4F96-AE5C-C0ACC80F4092}" type="pres">
      <dgm:prSet presAssocID="{939F977D-2FBB-4806-81E9-72AAF6A9CD3C}" presName="Parent1" presStyleLbl="alignNode1" presStyleIdx="0" presStyleCnt="8">
        <dgm:presLayoutVars>
          <dgm:chMax val="1"/>
          <dgm:chPref val="1"/>
          <dgm:bulletEnabled val="1"/>
        </dgm:presLayoutVars>
      </dgm:prSet>
      <dgm:spPr/>
    </dgm:pt>
    <dgm:pt modelId="{2A695775-1A90-4659-AAE7-A7D1387D7D80}" type="pres">
      <dgm:prSet presAssocID="{939F977D-2FBB-4806-81E9-72AAF6A9CD3C}" presName="Childtext1" presStyleLbl="revTx" presStyleIdx="0" presStyleCnt="8">
        <dgm:presLayoutVars>
          <dgm:chMax val="0"/>
          <dgm:chPref val="0"/>
          <dgm:bulletEnabled/>
        </dgm:presLayoutVars>
      </dgm:prSet>
      <dgm:spPr/>
    </dgm:pt>
    <dgm:pt modelId="{E9CD57AE-DFCF-44AC-99DF-4E40330C0778}" type="pres">
      <dgm:prSet presAssocID="{939F977D-2FBB-4806-81E9-72AAF6A9CD3C}" presName="ConnectLine" presStyleLbl="sibTrans1D1" presStyleIdx="0" presStyleCnt="8"/>
      <dgm:spPr>
        <a:noFill/>
        <a:ln w="12700" cap="flat" cmpd="sng" algn="ctr">
          <a:solidFill>
            <a:schemeClr val="accent1">
              <a:hueOff val="0"/>
              <a:satOff val="0"/>
              <a:lumOff val="0"/>
              <a:alphaOff val="0"/>
            </a:schemeClr>
          </a:solidFill>
          <a:prstDash val="dash"/>
        </a:ln>
        <a:effectLst/>
      </dgm:spPr>
    </dgm:pt>
    <dgm:pt modelId="{5E2D01CC-8AB2-4A8A-BB35-8453AF6329F9}" type="pres">
      <dgm:prSet presAssocID="{939F977D-2FBB-4806-81E9-72AAF6A9CD3C}" presName="ConnectLineEnd" presStyleLbl="node1" presStyleIdx="0" presStyleCnt="8"/>
      <dgm:spPr/>
    </dgm:pt>
    <dgm:pt modelId="{197BE972-4C32-4C3E-B47E-3132CD701358}" type="pres">
      <dgm:prSet presAssocID="{939F977D-2FBB-4806-81E9-72AAF6A9CD3C}" presName="EmptyPane" presStyleCnt="0"/>
      <dgm:spPr/>
    </dgm:pt>
    <dgm:pt modelId="{B62D13AB-064A-49E0-AAC6-93FF396E3EE4}" type="pres">
      <dgm:prSet presAssocID="{A58A5844-1700-4534-B470-6D3B7253B094}" presName="spaceBetweenRectangles" presStyleLbl="fgAcc1" presStyleIdx="0" presStyleCnt="7"/>
      <dgm:spPr/>
    </dgm:pt>
    <dgm:pt modelId="{316D51EB-DD14-4C02-A626-91F15597AA63}" type="pres">
      <dgm:prSet presAssocID="{9E86AC6F-E88C-4328-BE4E-11574FCBBBE8}" presName="composite" presStyleCnt="0"/>
      <dgm:spPr/>
    </dgm:pt>
    <dgm:pt modelId="{ED683A19-7067-4244-9586-E06CE19702C1}" type="pres">
      <dgm:prSet presAssocID="{9E86AC6F-E88C-4328-BE4E-11574FCBBBE8}" presName="Parent1" presStyleLbl="alignNode1" presStyleIdx="1" presStyleCnt="8">
        <dgm:presLayoutVars>
          <dgm:chMax val="1"/>
          <dgm:chPref val="1"/>
          <dgm:bulletEnabled val="1"/>
        </dgm:presLayoutVars>
      </dgm:prSet>
      <dgm:spPr/>
    </dgm:pt>
    <dgm:pt modelId="{330EE007-A203-4700-BA1E-0B69FE48E39E}" type="pres">
      <dgm:prSet presAssocID="{9E86AC6F-E88C-4328-BE4E-11574FCBBBE8}" presName="Childtext1" presStyleLbl="revTx" presStyleIdx="1" presStyleCnt="8">
        <dgm:presLayoutVars>
          <dgm:chMax val="0"/>
          <dgm:chPref val="0"/>
          <dgm:bulletEnabled/>
        </dgm:presLayoutVars>
      </dgm:prSet>
      <dgm:spPr/>
    </dgm:pt>
    <dgm:pt modelId="{F3E080EF-0FA3-4A54-9C89-78506600898B}" type="pres">
      <dgm:prSet presAssocID="{9E86AC6F-E88C-4328-BE4E-11574FCBBBE8}" presName="ConnectLine" presStyleLbl="sibTrans1D1" presStyleIdx="1" presStyleCnt="8"/>
      <dgm:spPr>
        <a:noFill/>
        <a:ln w="12700" cap="flat" cmpd="sng" algn="ctr">
          <a:solidFill>
            <a:schemeClr val="accent1">
              <a:hueOff val="0"/>
              <a:satOff val="0"/>
              <a:lumOff val="0"/>
              <a:alphaOff val="0"/>
            </a:schemeClr>
          </a:solidFill>
          <a:prstDash val="dash"/>
        </a:ln>
        <a:effectLst/>
      </dgm:spPr>
    </dgm:pt>
    <dgm:pt modelId="{2B33F635-2892-4965-8C9F-E7F9DF085908}" type="pres">
      <dgm:prSet presAssocID="{9E86AC6F-E88C-4328-BE4E-11574FCBBBE8}" presName="ConnectLineEnd" presStyleLbl="node1" presStyleIdx="1" presStyleCnt="8"/>
      <dgm:spPr/>
    </dgm:pt>
    <dgm:pt modelId="{2D79982D-1FE0-4BF6-A2AB-06A20CC4CB3B}" type="pres">
      <dgm:prSet presAssocID="{9E86AC6F-E88C-4328-BE4E-11574FCBBBE8}" presName="EmptyPane" presStyleCnt="0"/>
      <dgm:spPr/>
    </dgm:pt>
    <dgm:pt modelId="{8A6E014B-D04F-4F98-810F-89FB4CEDC1D8}" type="pres">
      <dgm:prSet presAssocID="{D93448EE-3D09-41F9-9317-991D013780F3}" presName="spaceBetweenRectangles" presStyleLbl="fgAcc1" presStyleIdx="1" presStyleCnt="7"/>
      <dgm:spPr/>
    </dgm:pt>
    <dgm:pt modelId="{91534602-B8C7-4FC2-954A-CBE34FB08152}" type="pres">
      <dgm:prSet presAssocID="{165075A7-292C-4EA1-A594-BAF1548F82F4}" presName="composite" presStyleCnt="0"/>
      <dgm:spPr/>
    </dgm:pt>
    <dgm:pt modelId="{E1AC2AF5-6D89-4DF1-98FA-0AE5A7EA585B}" type="pres">
      <dgm:prSet presAssocID="{165075A7-292C-4EA1-A594-BAF1548F82F4}" presName="Parent1" presStyleLbl="alignNode1" presStyleIdx="2" presStyleCnt="8">
        <dgm:presLayoutVars>
          <dgm:chMax val="1"/>
          <dgm:chPref val="1"/>
          <dgm:bulletEnabled val="1"/>
        </dgm:presLayoutVars>
      </dgm:prSet>
      <dgm:spPr/>
    </dgm:pt>
    <dgm:pt modelId="{599BD743-DFC6-464E-A105-5722E5D5FDBE}" type="pres">
      <dgm:prSet presAssocID="{165075A7-292C-4EA1-A594-BAF1548F82F4}" presName="Childtext1" presStyleLbl="revTx" presStyleIdx="2" presStyleCnt="8">
        <dgm:presLayoutVars>
          <dgm:chMax val="0"/>
          <dgm:chPref val="0"/>
          <dgm:bulletEnabled/>
        </dgm:presLayoutVars>
      </dgm:prSet>
      <dgm:spPr/>
    </dgm:pt>
    <dgm:pt modelId="{0A91E1C3-27FF-4F54-B943-28472E37675F}" type="pres">
      <dgm:prSet presAssocID="{165075A7-292C-4EA1-A594-BAF1548F82F4}" presName="ConnectLine" presStyleLbl="sibTrans1D1" presStyleIdx="2" presStyleCnt="8"/>
      <dgm:spPr>
        <a:noFill/>
        <a:ln w="12700" cap="flat" cmpd="sng" algn="ctr">
          <a:solidFill>
            <a:schemeClr val="accent1">
              <a:hueOff val="0"/>
              <a:satOff val="0"/>
              <a:lumOff val="0"/>
              <a:alphaOff val="0"/>
            </a:schemeClr>
          </a:solidFill>
          <a:prstDash val="dash"/>
        </a:ln>
        <a:effectLst/>
      </dgm:spPr>
    </dgm:pt>
    <dgm:pt modelId="{6D92DD3E-5381-4B41-993D-2195983BC2B3}" type="pres">
      <dgm:prSet presAssocID="{165075A7-292C-4EA1-A594-BAF1548F82F4}" presName="ConnectLineEnd" presStyleLbl="node1" presStyleIdx="2" presStyleCnt="8"/>
      <dgm:spPr/>
    </dgm:pt>
    <dgm:pt modelId="{D95A1021-63C5-4AC3-A97D-0C98F05C2F03}" type="pres">
      <dgm:prSet presAssocID="{165075A7-292C-4EA1-A594-BAF1548F82F4}" presName="EmptyPane" presStyleCnt="0"/>
      <dgm:spPr/>
    </dgm:pt>
    <dgm:pt modelId="{A141F7C6-6D42-4D1E-A3E2-940BC526D7AC}" type="pres">
      <dgm:prSet presAssocID="{4D371364-E0E4-47DC-9975-7F7E3D22BEE2}" presName="spaceBetweenRectangles" presStyleLbl="fgAcc1" presStyleIdx="2" presStyleCnt="7"/>
      <dgm:spPr/>
    </dgm:pt>
    <dgm:pt modelId="{6AE93D59-1E0C-41F5-AFEA-B70EF75481E5}" type="pres">
      <dgm:prSet presAssocID="{51EDA65B-99B5-4001-A221-1A77EB531E7D}" presName="composite" presStyleCnt="0"/>
      <dgm:spPr/>
    </dgm:pt>
    <dgm:pt modelId="{FD882D42-FAD1-4FB7-BD9A-C169497CB54C}" type="pres">
      <dgm:prSet presAssocID="{51EDA65B-99B5-4001-A221-1A77EB531E7D}" presName="Parent1" presStyleLbl="alignNode1" presStyleIdx="3" presStyleCnt="8">
        <dgm:presLayoutVars>
          <dgm:chMax val="1"/>
          <dgm:chPref val="1"/>
          <dgm:bulletEnabled val="1"/>
        </dgm:presLayoutVars>
      </dgm:prSet>
      <dgm:spPr/>
    </dgm:pt>
    <dgm:pt modelId="{112FAC64-5565-423C-95BC-969ABB4EEF06}" type="pres">
      <dgm:prSet presAssocID="{51EDA65B-99B5-4001-A221-1A77EB531E7D}" presName="Childtext1" presStyleLbl="revTx" presStyleIdx="3" presStyleCnt="8">
        <dgm:presLayoutVars>
          <dgm:chMax val="0"/>
          <dgm:chPref val="0"/>
          <dgm:bulletEnabled/>
        </dgm:presLayoutVars>
      </dgm:prSet>
      <dgm:spPr/>
    </dgm:pt>
    <dgm:pt modelId="{BCF0E3F5-35D1-4D3F-9BA0-125E55028263}" type="pres">
      <dgm:prSet presAssocID="{51EDA65B-99B5-4001-A221-1A77EB531E7D}" presName="ConnectLine" presStyleLbl="sibTrans1D1" presStyleIdx="3" presStyleCnt="8"/>
      <dgm:spPr>
        <a:noFill/>
        <a:ln w="12700" cap="flat" cmpd="sng" algn="ctr">
          <a:solidFill>
            <a:schemeClr val="accent1">
              <a:hueOff val="0"/>
              <a:satOff val="0"/>
              <a:lumOff val="0"/>
              <a:alphaOff val="0"/>
            </a:schemeClr>
          </a:solidFill>
          <a:prstDash val="dash"/>
        </a:ln>
        <a:effectLst/>
      </dgm:spPr>
    </dgm:pt>
    <dgm:pt modelId="{C12FDEE2-BD83-4E93-A780-46A8D52783BA}" type="pres">
      <dgm:prSet presAssocID="{51EDA65B-99B5-4001-A221-1A77EB531E7D}" presName="ConnectLineEnd" presStyleLbl="node1" presStyleIdx="3" presStyleCnt="8"/>
      <dgm:spPr/>
    </dgm:pt>
    <dgm:pt modelId="{DADF54F1-9AB5-458D-801F-42B910C6870C}" type="pres">
      <dgm:prSet presAssocID="{51EDA65B-99B5-4001-A221-1A77EB531E7D}" presName="EmptyPane" presStyleCnt="0"/>
      <dgm:spPr/>
    </dgm:pt>
    <dgm:pt modelId="{3FA6A756-D557-44AC-A183-CC33C8F37680}" type="pres">
      <dgm:prSet presAssocID="{544B4869-D16C-411F-9B11-D2A09485DE5A}" presName="spaceBetweenRectangles" presStyleLbl="fgAcc1" presStyleIdx="3" presStyleCnt="7"/>
      <dgm:spPr/>
    </dgm:pt>
    <dgm:pt modelId="{7D6BAF01-D8D9-4314-9C0B-C406520F413D}" type="pres">
      <dgm:prSet presAssocID="{7D1B3DDC-BFD2-4787-8656-1075E32E1A4F}" presName="composite" presStyleCnt="0"/>
      <dgm:spPr/>
    </dgm:pt>
    <dgm:pt modelId="{349BAA33-CB08-4471-A723-16023CF40423}" type="pres">
      <dgm:prSet presAssocID="{7D1B3DDC-BFD2-4787-8656-1075E32E1A4F}" presName="Parent1" presStyleLbl="alignNode1" presStyleIdx="4" presStyleCnt="8">
        <dgm:presLayoutVars>
          <dgm:chMax val="1"/>
          <dgm:chPref val="1"/>
          <dgm:bulletEnabled val="1"/>
        </dgm:presLayoutVars>
      </dgm:prSet>
      <dgm:spPr/>
    </dgm:pt>
    <dgm:pt modelId="{D32540A4-BE36-497A-9C3B-38F851757B87}" type="pres">
      <dgm:prSet presAssocID="{7D1B3DDC-BFD2-4787-8656-1075E32E1A4F}" presName="Childtext1" presStyleLbl="revTx" presStyleIdx="4" presStyleCnt="8">
        <dgm:presLayoutVars>
          <dgm:chMax val="0"/>
          <dgm:chPref val="0"/>
          <dgm:bulletEnabled/>
        </dgm:presLayoutVars>
      </dgm:prSet>
      <dgm:spPr/>
    </dgm:pt>
    <dgm:pt modelId="{8557B980-E123-4A2F-B3C1-C549BB654DD5}" type="pres">
      <dgm:prSet presAssocID="{7D1B3DDC-BFD2-4787-8656-1075E32E1A4F}" presName="ConnectLine" presStyleLbl="sibTrans1D1" presStyleIdx="4" presStyleCnt="8"/>
      <dgm:spPr>
        <a:noFill/>
        <a:ln w="12700" cap="flat" cmpd="sng" algn="ctr">
          <a:solidFill>
            <a:schemeClr val="accent1">
              <a:hueOff val="0"/>
              <a:satOff val="0"/>
              <a:lumOff val="0"/>
              <a:alphaOff val="0"/>
            </a:schemeClr>
          </a:solidFill>
          <a:prstDash val="dash"/>
        </a:ln>
        <a:effectLst/>
      </dgm:spPr>
    </dgm:pt>
    <dgm:pt modelId="{A5ADE671-1D16-4D1A-90EB-5AF84A6413AE}" type="pres">
      <dgm:prSet presAssocID="{7D1B3DDC-BFD2-4787-8656-1075E32E1A4F}" presName="ConnectLineEnd" presStyleLbl="node1" presStyleIdx="4" presStyleCnt="8"/>
      <dgm:spPr/>
    </dgm:pt>
    <dgm:pt modelId="{E48E1D49-5599-4DD7-A69F-653B8F6D9AC2}" type="pres">
      <dgm:prSet presAssocID="{7D1B3DDC-BFD2-4787-8656-1075E32E1A4F}" presName="EmptyPane" presStyleCnt="0"/>
      <dgm:spPr/>
    </dgm:pt>
    <dgm:pt modelId="{24486852-38A0-4F9E-A77E-E842C0B727C6}" type="pres">
      <dgm:prSet presAssocID="{0EEA6905-E75F-4157-9209-E7B6EC747258}" presName="spaceBetweenRectangles" presStyleLbl="fgAcc1" presStyleIdx="4" presStyleCnt="7"/>
      <dgm:spPr/>
    </dgm:pt>
    <dgm:pt modelId="{BD6D9EB4-E3B6-4880-B1EC-78554E64C9CD}" type="pres">
      <dgm:prSet presAssocID="{BBFCD22D-70A3-4429-B919-272E5221EF3E}" presName="composite" presStyleCnt="0"/>
      <dgm:spPr/>
    </dgm:pt>
    <dgm:pt modelId="{1E481AA3-7429-4249-957E-37132437E58D}" type="pres">
      <dgm:prSet presAssocID="{BBFCD22D-70A3-4429-B919-272E5221EF3E}" presName="Parent1" presStyleLbl="alignNode1" presStyleIdx="5" presStyleCnt="8">
        <dgm:presLayoutVars>
          <dgm:chMax val="1"/>
          <dgm:chPref val="1"/>
          <dgm:bulletEnabled val="1"/>
        </dgm:presLayoutVars>
      </dgm:prSet>
      <dgm:spPr/>
    </dgm:pt>
    <dgm:pt modelId="{1BA70877-B955-47E9-8971-802B3B8E1078}" type="pres">
      <dgm:prSet presAssocID="{BBFCD22D-70A3-4429-B919-272E5221EF3E}" presName="Childtext1" presStyleLbl="revTx" presStyleIdx="5" presStyleCnt="8">
        <dgm:presLayoutVars>
          <dgm:chMax val="0"/>
          <dgm:chPref val="0"/>
          <dgm:bulletEnabled/>
        </dgm:presLayoutVars>
      </dgm:prSet>
      <dgm:spPr/>
    </dgm:pt>
    <dgm:pt modelId="{E7EFD930-F515-45B4-8B9C-9449E36430F7}" type="pres">
      <dgm:prSet presAssocID="{BBFCD22D-70A3-4429-B919-272E5221EF3E}" presName="ConnectLine" presStyleLbl="sibTrans1D1" presStyleIdx="5" presStyleCnt="8"/>
      <dgm:spPr>
        <a:noFill/>
        <a:ln w="12700" cap="flat" cmpd="sng" algn="ctr">
          <a:solidFill>
            <a:schemeClr val="accent1">
              <a:hueOff val="0"/>
              <a:satOff val="0"/>
              <a:lumOff val="0"/>
              <a:alphaOff val="0"/>
            </a:schemeClr>
          </a:solidFill>
          <a:prstDash val="dash"/>
        </a:ln>
        <a:effectLst/>
      </dgm:spPr>
    </dgm:pt>
    <dgm:pt modelId="{B88D26CC-F68E-4221-AB74-26E30BE4C08A}" type="pres">
      <dgm:prSet presAssocID="{BBFCD22D-70A3-4429-B919-272E5221EF3E}" presName="ConnectLineEnd" presStyleLbl="node1" presStyleIdx="5" presStyleCnt="8"/>
      <dgm:spPr/>
    </dgm:pt>
    <dgm:pt modelId="{3F59ABDF-B41B-460B-BFF2-1C9B7D257023}" type="pres">
      <dgm:prSet presAssocID="{BBFCD22D-70A3-4429-B919-272E5221EF3E}" presName="EmptyPane" presStyleCnt="0"/>
      <dgm:spPr/>
    </dgm:pt>
    <dgm:pt modelId="{19CE6902-137D-4740-A3C6-854F048F640C}" type="pres">
      <dgm:prSet presAssocID="{52C65D45-1653-426F-913F-AA78FB6672E6}" presName="spaceBetweenRectangles" presStyleLbl="fgAcc1" presStyleIdx="5" presStyleCnt="7"/>
      <dgm:spPr/>
    </dgm:pt>
    <dgm:pt modelId="{9D43CCE6-BCC1-4449-83F3-1461871E5CFD}" type="pres">
      <dgm:prSet presAssocID="{943777B7-0B78-4AD8-B819-0C57003FBC6D}" presName="composite" presStyleCnt="0"/>
      <dgm:spPr/>
    </dgm:pt>
    <dgm:pt modelId="{6E743EEB-AC44-4EEB-9342-E36A1315B0AB}" type="pres">
      <dgm:prSet presAssocID="{943777B7-0B78-4AD8-B819-0C57003FBC6D}" presName="Parent1" presStyleLbl="alignNode1" presStyleIdx="6" presStyleCnt="8">
        <dgm:presLayoutVars>
          <dgm:chMax val="1"/>
          <dgm:chPref val="1"/>
          <dgm:bulletEnabled val="1"/>
        </dgm:presLayoutVars>
      </dgm:prSet>
      <dgm:spPr/>
    </dgm:pt>
    <dgm:pt modelId="{78A04F4F-71F6-4CDF-B8AA-2EEC0E46E794}" type="pres">
      <dgm:prSet presAssocID="{943777B7-0B78-4AD8-B819-0C57003FBC6D}" presName="Childtext1" presStyleLbl="revTx" presStyleIdx="6" presStyleCnt="8">
        <dgm:presLayoutVars>
          <dgm:chMax val="0"/>
          <dgm:chPref val="0"/>
          <dgm:bulletEnabled/>
        </dgm:presLayoutVars>
      </dgm:prSet>
      <dgm:spPr/>
    </dgm:pt>
    <dgm:pt modelId="{CEC9EEAE-6DB2-4BFE-A290-CB00CD727B52}" type="pres">
      <dgm:prSet presAssocID="{943777B7-0B78-4AD8-B819-0C57003FBC6D}" presName="ConnectLine" presStyleLbl="sibTrans1D1" presStyleIdx="6" presStyleCnt="8"/>
      <dgm:spPr>
        <a:noFill/>
        <a:ln w="12700" cap="flat" cmpd="sng" algn="ctr">
          <a:solidFill>
            <a:schemeClr val="accent1">
              <a:hueOff val="0"/>
              <a:satOff val="0"/>
              <a:lumOff val="0"/>
              <a:alphaOff val="0"/>
            </a:schemeClr>
          </a:solidFill>
          <a:prstDash val="dash"/>
        </a:ln>
        <a:effectLst/>
      </dgm:spPr>
    </dgm:pt>
    <dgm:pt modelId="{B7175B8E-FF1C-4014-9715-64A91E34790E}" type="pres">
      <dgm:prSet presAssocID="{943777B7-0B78-4AD8-B819-0C57003FBC6D}" presName="ConnectLineEnd" presStyleLbl="node1" presStyleIdx="6" presStyleCnt="8"/>
      <dgm:spPr/>
    </dgm:pt>
    <dgm:pt modelId="{67C00D3D-E871-4C96-96AB-93778AAB1D3C}" type="pres">
      <dgm:prSet presAssocID="{943777B7-0B78-4AD8-B819-0C57003FBC6D}" presName="EmptyPane" presStyleCnt="0"/>
      <dgm:spPr/>
    </dgm:pt>
    <dgm:pt modelId="{6FD803E9-22FC-40EC-90C5-869BDF205E3B}" type="pres">
      <dgm:prSet presAssocID="{2AF93A6B-5FEB-4596-A0DD-823D66ECABB7}" presName="spaceBetweenRectangles" presStyleLbl="fgAcc1" presStyleIdx="6" presStyleCnt="7"/>
      <dgm:spPr/>
    </dgm:pt>
    <dgm:pt modelId="{3B25F5F0-5255-478E-92DE-6B8C0535E286}" type="pres">
      <dgm:prSet presAssocID="{96A705D4-8513-40FB-9F54-CD65C92CF9F5}" presName="composite" presStyleCnt="0"/>
      <dgm:spPr/>
    </dgm:pt>
    <dgm:pt modelId="{3F5587BC-D05F-47A8-BFA0-5B2828C4BBA5}" type="pres">
      <dgm:prSet presAssocID="{96A705D4-8513-40FB-9F54-CD65C92CF9F5}" presName="Parent1" presStyleLbl="alignNode1" presStyleIdx="7" presStyleCnt="8">
        <dgm:presLayoutVars>
          <dgm:chMax val="1"/>
          <dgm:chPref val="1"/>
          <dgm:bulletEnabled val="1"/>
        </dgm:presLayoutVars>
      </dgm:prSet>
      <dgm:spPr/>
    </dgm:pt>
    <dgm:pt modelId="{131278A6-B992-488B-A605-5F0162E9E806}" type="pres">
      <dgm:prSet presAssocID="{96A705D4-8513-40FB-9F54-CD65C92CF9F5}" presName="Childtext1" presStyleLbl="revTx" presStyleIdx="7" presStyleCnt="8">
        <dgm:presLayoutVars>
          <dgm:chMax val="0"/>
          <dgm:chPref val="0"/>
          <dgm:bulletEnabled/>
        </dgm:presLayoutVars>
      </dgm:prSet>
      <dgm:spPr/>
    </dgm:pt>
    <dgm:pt modelId="{60810C73-D6CC-41F8-BEE6-217093CACB40}" type="pres">
      <dgm:prSet presAssocID="{96A705D4-8513-40FB-9F54-CD65C92CF9F5}" presName="ConnectLine" presStyleLbl="sibTrans1D1" presStyleIdx="7" presStyleCnt="8"/>
      <dgm:spPr>
        <a:noFill/>
        <a:ln w="12700" cap="flat" cmpd="sng" algn="ctr">
          <a:solidFill>
            <a:schemeClr val="accent1">
              <a:hueOff val="0"/>
              <a:satOff val="0"/>
              <a:lumOff val="0"/>
              <a:alphaOff val="0"/>
            </a:schemeClr>
          </a:solidFill>
          <a:prstDash val="dash"/>
        </a:ln>
        <a:effectLst/>
      </dgm:spPr>
    </dgm:pt>
    <dgm:pt modelId="{844B6342-C2DD-4BE7-86CD-22C77047F4BF}" type="pres">
      <dgm:prSet presAssocID="{96A705D4-8513-40FB-9F54-CD65C92CF9F5}" presName="ConnectLineEnd" presStyleLbl="node1" presStyleIdx="7" presStyleCnt="8"/>
      <dgm:spPr/>
    </dgm:pt>
    <dgm:pt modelId="{E4DEDF45-2AA3-4ED2-8358-510B395C107A}" type="pres">
      <dgm:prSet presAssocID="{96A705D4-8513-40FB-9F54-CD65C92CF9F5}" presName="EmptyPane" presStyleCnt="0"/>
      <dgm:spPr/>
    </dgm:pt>
  </dgm:ptLst>
  <dgm:cxnLst>
    <dgm:cxn modelId="{97444400-EE32-42BD-90CA-1C7926FFF00F}" srcId="{074EC5A5-8E0E-460F-9659-09E5A36435AD}" destId="{96A705D4-8513-40FB-9F54-CD65C92CF9F5}" srcOrd="7" destOrd="0" parTransId="{47D2FA7E-04AA-40C5-8A40-A0E9BDF3FACE}" sibTransId="{05383A61-76EC-4124-AFE8-7D3B60A23AD9}"/>
    <dgm:cxn modelId="{8AC49607-37D1-4E03-BE11-221929E59A28}" srcId="{96A705D4-8513-40FB-9F54-CD65C92CF9F5}" destId="{E18AC91A-04F7-4CAD-BFDF-229E9218B2C3}" srcOrd="0" destOrd="0" parTransId="{89BFDD90-A22E-453E-A424-C6C5E656641A}" sibTransId="{C9C98AEB-75BC-496C-9A9D-38451817D97E}"/>
    <dgm:cxn modelId="{ABCE560A-2DB8-4215-BF52-9DE70C38D2C1}" type="presOf" srcId="{9D2DAED9-702A-4868-9EEF-B90DBBA821D4}" destId="{112FAC64-5565-423C-95BC-969ABB4EEF06}" srcOrd="0" destOrd="0" presId="urn:microsoft.com/office/officeart/2016/7/layout/HexagonTimeline"/>
    <dgm:cxn modelId="{A8C5410B-EAFF-4490-81FB-55EBC40A13D6}" srcId="{165075A7-292C-4EA1-A594-BAF1548F82F4}" destId="{97FD14CF-A71D-49F6-B2F6-C0062289826E}" srcOrd="0" destOrd="0" parTransId="{346AE026-83EC-4400-AC75-298688E449F2}" sibTransId="{7493D67A-BEFB-42F0-8245-D6C90FE1C0AE}"/>
    <dgm:cxn modelId="{240A4C0E-3D87-4761-83E5-FEE752498432}" srcId="{074EC5A5-8E0E-460F-9659-09E5A36435AD}" destId="{165075A7-292C-4EA1-A594-BAF1548F82F4}" srcOrd="2" destOrd="0" parTransId="{D6ED096D-6333-4F7B-82CD-67FE2D924898}" sibTransId="{4D371364-E0E4-47DC-9975-7F7E3D22BEE2}"/>
    <dgm:cxn modelId="{625A0711-E992-4DF6-91D2-30E432C70861}" type="presOf" srcId="{51EDA65B-99B5-4001-A221-1A77EB531E7D}" destId="{FD882D42-FAD1-4FB7-BD9A-C169497CB54C}" srcOrd="0" destOrd="0" presId="urn:microsoft.com/office/officeart/2016/7/layout/HexagonTimeline"/>
    <dgm:cxn modelId="{A200A018-39C7-40A4-94D9-211097645218}" type="presOf" srcId="{074EC5A5-8E0E-460F-9659-09E5A36435AD}" destId="{F0AFC757-87DA-4924-9798-10951C0C76C5}" srcOrd="0" destOrd="0" presId="urn:microsoft.com/office/officeart/2016/7/layout/HexagonTimeline"/>
    <dgm:cxn modelId="{3D659238-C1D9-4A05-AD0A-7C15A5896E91}" type="presOf" srcId="{F5A4A33A-D1A0-49DA-8B23-771D7B16B2D2}" destId="{78A04F4F-71F6-4CDF-B8AA-2EEC0E46E794}" srcOrd="0" destOrd="0" presId="urn:microsoft.com/office/officeart/2016/7/layout/HexagonTimeline"/>
    <dgm:cxn modelId="{C366F638-564B-48EE-9C6A-D60D9EDE51AE}" srcId="{074EC5A5-8E0E-460F-9659-09E5A36435AD}" destId="{7D1B3DDC-BFD2-4787-8656-1075E32E1A4F}" srcOrd="4" destOrd="0" parTransId="{90EB3E41-FC68-432E-B832-F93F6DBEB040}" sibTransId="{0EEA6905-E75F-4157-9209-E7B6EC747258}"/>
    <dgm:cxn modelId="{C5F53E3E-3CDB-49FB-B792-84B560F17ACB}" type="presOf" srcId="{BBFCD22D-70A3-4429-B919-272E5221EF3E}" destId="{1E481AA3-7429-4249-957E-37132437E58D}" srcOrd="0" destOrd="0" presId="urn:microsoft.com/office/officeart/2016/7/layout/HexagonTimeline"/>
    <dgm:cxn modelId="{CA5CDB5E-6631-4EE2-91A8-25BD21663BF6}" srcId="{BBFCD22D-70A3-4429-B919-272E5221EF3E}" destId="{C22D9665-2A0F-484C-9929-46E4247EAF85}" srcOrd="0" destOrd="0" parTransId="{52C792FA-B6CB-4A10-A6DE-9F07380439BE}" sibTransId="{511164E7-388B-4D17-8464-E3BD91BFBF79}"/>
    <dgm:cxn modelId="{29265D44-AA28-449D-8A46-1EA445505B61}" srcId="{7D1B3DDC-BFD2-4787-8656-1075E32E1A4F}" destId="{51110A39-E662-4947-9CC7-224D76B7701D}" srcOrd="0" destOrd="0" parTransId="{246B4B7A-DB80-49A5-91DE-A3A28496979B}" sibTransId="{77E8FF7C-CB27-4C89-B379-481B37E6F377}"/>
    <dgm:cxn modelId="{1E038D67-C37C-49A4-95B5-ED4AD5B616F1}" srcId="{9E86AC6F-E88C-4328-BE4E-11574FCBBBE8}" destId="{F1F19D28-F5D0-44FB-82A9-4B79FA4F3576}" srcOrd="0" destOrd="0" parTransId="{6292D02C-B438-4EE8-BED6-0D8E35AF014C}" sibTransId="{427C6064-AFD9-4E30-B9B5-70F447DD02FF}"/>
    <dgm:cxn modelId="{7161044B-9714-4D37-99CC-C32F1B37B603}" type="presOf" srcId="{943777B7-0B78-4AD8-B819-0C57003FBC6D}" destId="{6E743EEB-AC44-4EEB-9342-E36A1315B0AB}" srcOrd="0" destOrd="0" presId="urn:microsoft.com/office/officeart/2016/7/layout/HexagonTimeline"/>
    <dgm:cxn modelId="{3FA8D56D-8487-4AB9-8C1C-CD8AD8E523CC}" type="presOf" srcId="{96A705D4-8513-40FB-9F54-CD65C92CF9F5}" destId="{3F5587BC-D05F-47A8-BFA0-5B2828C4BBA5}" srcOrd="0" destOrd="0" presId="urn:microsoft.com/office/officeart/2016/7/layout/HexagonTimeline"/>
    <dgm:cxn modelId="{D8290254-6287-4ACA-848D-506F93ABF0D4}" type="presOf" srcId="{E18AC91A-04F7-4CAD-BFDF-229E9218B2C3}" destId="{131278A6-B992-488B-A605-5F0162E9E806}" srcOrd="0" destOrd="0" presId="urn:microsoft.com/office/officeart/2016/7/layout/HexagonTimeline"/>
    <dgm:cxn modelId="{AD4D7D7C-A13F-490F-86C9-1D71AB5691BE}" type="presOf" srcId="{C22D9665-2A0F-484C-9929-46E4247EAF85}" destId="{1BA70877-B955-47E9-8971-802B3B8E1078}" srcOrd="0" destOrd="0" presId="urn:microsoft.com/office/officeart/2016/7/layout/HexagonTimeline"/>
    <dgm:cxn modelId="{3DFC1482-857F-4E8A-8611-1B871FF64DA3}" type="presOf" srcId="{9E86AC6F-E88C-4328-BE4E-11574FCBBBE8}" destId="{ED683A19-7067-4244-9586-E06CE19702C1}" srcOrd="0" destOrd="0" presId="urn:microsoft.com/office/officeart/2016/7/layout/HexagonTimeline"/>
    <dgm:cxn modelId="{089C5684-9ABA-4ACC-82A9-87AB9E08084E}" type="presOf" srcId="{51110A39-E662-4947-9CC7-224D76B7701D}" destId="{D32540A4-BE36-497A-9C3B-38F851757B87}" srcOrd="0" destOrd="0" presId="urn:microsoft.com/office/officeart/2016/7/layout/HexagonTimeline"/>
    <dgm:cxn modelId="{E5C8F286-0F1B-47C7-BC49-AADE9CA14ECC}" srcId="{074EC5A5-8E0E-460F-9659-09E5A36435AD}" destId="{BBFCD22D-70A3-4429-B919-272E5221EF3E}" srcOrd="5" destOrd="0" parTransId="{3C88A4F2-D493-49DA-B1E7-1D9A3FF44BF2}" sibTransId="{52C65D45-1653-426F-913F-AA78FB6672E6}"/>
    <dgm:cxn modelId="{8FD7928B-46E4-4107-9E59-4902321AD34B}" type="presOf" srcId="{972ADD67-17B8-473A-B7C5-787FC8523D4C}" destId="{2A695775-1A90-4659-AAE7-A7D1387D7D80}" srcOrd="0" destOrd="0" presId="urn:microsoft.com/office/officeart/2016/7/layout/HexagonTimeline"/>
    <dgm:cxn modelId="{3E356E93-23B5-41DB-A290-B550FD4366D8}" srcId="{074EC5A5-8E0E-460F-9659-09E5A36435AD}" destId="{943777B7-0B78-4AD8-B819-0C57003FBC6D}" srcOrd="6" destOrd="0" parTransId="{FEDEB5D2-1B07-4EBF-8BBF-2425D335A787}" sibTransId="{2AF93A6B-5FEB-4596-A0DD-823D66ECABB7}"/>
    <dgm:cxn modelId="{590B44AB-0CD1-4E6D-95A8-B9400687F4C6}" srcId="{074EC5A5-8E0E-460F-9659-09E5A36435AD}" destId="{51EDA65B-99B5-4001-A221-1A77EB531E7D}" srcOrd="3" destOrd="0" parTransId="{DB1C50DD-DF5E-45FE-9BB9-51B915BFB4A4}" sibTransId="{544B4869-D16C-411F-9B11-D2A09485DE5A}"/>
    <dgm:cxn modelId="{39A25AAF-5AC7-4708-B4F7-31D97BE80976}" type="presOf" srcId="{939F977D-2FBB-4806-81E9-72AAF6A9CD3C}" destId="{4FADFC73-969E-4F96-AE5C-C0ACC80F4092}" srcOrd="0" destOrd="0" presId="urn:microsoft.com/office/officeart/2016/7/layout/HexagonTimeline"/>
    <dgm:cxn modelId="{C72551B0-C164-40DE-BF47-EFD8E1F1318B}" srcId="{939F977D-2FBB-4806-81E9-72AAF6A9CD3C}" destId="{972ADD67-17B8-473A-B7C5-787FC8523D4C}" srcOrd="0" destOrd="0" parTransId="{C44AED75-D39E-4478-9AF8-096214D7D3ED}" sibTransId="{9CA41C8B-9566-4491-AE40-F2AD43DB13B7}"/>
    <dgm:cxn modelId="{925043B1-1DB2-4FAA-90FC-BDCACD84D10E}" type="presOf" srcId="{7D1B3DDC-BFD2-4787-8656-1075E32E1A4F}" destId="{349BAA33-CB08-4471-A723-16023CF40423}" srcOrd="0" destOrd="0" presId="urn:microsoft.com/office/officeart/2016/7/layout/HexagonTimeline"/>
    <dgm:cxn modelId="{EDC3C6B5-2F30-46D9-870D-09705A383708}" type="presOf" srcId="{F1F19D28-F5D0-44FB-82A9-4B79FA4F3576}" destId="{330EE007-A203-4700-BA1E-0B69FE48E39E}" srcOrd="0" destOrd="0" presId="urn:microsoft.com/office/officeart/2016/7/layout/HexagonTimeline"/>
    <dgm:cxn modelId="{7AA33BBD-C82B-435F-AB92-A35F14184425}" srcId="{074EC5A5-8E0E-460F-9659-09E5A36435AD}" destId="{939F977D-2FBB-4806-81E9-72AAF6A9CD3C}" srcOrd="0" destOrd="0" parTransId="{5DFA0CB4-74FA-4AFE-B6C1-35220AD4CFF6}" sibTransId="{A58A5844-1700-4534-B470-6D3B7253B094}"/>
    <dgm:cxn modelId="{7725E5C4-089C-4E64-BA7E-BA0E9E87AC88}" srcId="{51EDA65B-99B5-4001-A221-1A77EB531E7D}" destId="{9D2DAED9-702A-4868-9EEF-B90DBBA821D4}" srcOrd="0" destOrd="0" parTransId="{CE134FFA-D088-49BC-A873-E87565F4A1BD}" sibTransId="{0F39BDAC-0B57-4FB3-8A5D-553078F79456}"/>
    <dgm:cxn modelId="{129FD8CB-534D-441A-BD05-79A9CACFA9DC}" srcId="{074EC5A5-8E0E-460F-9659-09E5A36435AD}" destId="{9E86AC6F-E88C-4328-BE4E-11574FCBBBE8}" srcOrd="1" destOrd="0" parTransId="{5204E343-E1AB-4D0A-B028-E86052767A8D}" sibTransId="{D93448EE-3D09-41F9-9317-991D013780F3}"/>
    <dgm:cxn modelId="{D66FCBD2-D095-4FC8-91ED-757376F6078E}" srcId="{943777B7-0B78-4AD8-B819-0C57003FBC6D}" destId="{F5A4A33A-D1A0-49DA-8B23-771D7B16B2D2}" srcOrd="0" destOrd="0" parTransId="{190252B7-41B4-4907-8680-0CFECA78C793}" sibTransId="{01A46D5B-281B-4058-89CC-07FCC8984F2A}"/>
    <dgm:cxn modelId="{0867A8EF-7DCD-45EC-9B9C-5CFF3C8A18FF}" type="presOf" srcId="{165075A7-292C-4EA1-A594-BAF1548F82F4}" destId="{E1AC2AF5-6D89-4DF1-98FA-0AE5A7EA585B}" srcOrd="0" destOrd="0" presId="urn:microsoft.com/office/officeart/2016/7/layout/HexagonTimeline"/>
    <dgm:cxn modelId="{B12C00F9-9910-4348-85E6-DD6FAE6866C1}" type="presOf" srcId="{97FD14CF-A71D-49F6-B2F6-C0062289826E}" destId="{599BD743-DFC6-464E-A105-5722E5D5FDBE}" srcOrd="0" destOrd="0" presId="urn:microsoft.com/office/officeart/2016/7/layout/HexagonTimeline"/>
    <dgm:cxn modelId="{1BD679F4-A1E9-4F5C-9445-2CA7769959A2}" type="presParOf" srcId="{F0AFC757-87DA-4924-9798-10951C0C76C5}" destId="{4E283F29-217D-4A1F-B4FA-20DCDB70FE42}" srcOrd="0" destOrd="0" presId="urn:microsoft.com/office/officeart/2016/7/layout/HexagonTimeline"/>
    <dgm:cxn modelId="{F9997711-CCD5-42E9-B352-7789757C9E8D}" type="presParOf" srcId="{4E283F29-217D-4A1F-B4FA-20DCDB70FE42}" destId="{4FADFC73-969E-4F96-AE5C-C0ACC80F4092}" srcOrd="0" destOrd="0" presId="urn:microsoft.com/office/officeart/2016/7/layout/HexagonTimeline"/>
    <dgm:cxn modelId="{129EEA0D-08C8-4923-805B-D95660850016}" type="presParOf" srcId="{4E283F29-217D-4A1F-B4FA-20DCDB70FE42}" destId="{2A695775-1A90-4659-AAE7-A7D1387D7D80}" srcOrd="1" destOrd="0" presId="urn:microsoft.com/office/officeart/2016/7/layout/HexagonTimeline"/>
    <dgm:cxn modelId="{01DEE026-7CEF-4BD3-B28D-56075EDC0425}" type="presParOf" srcId="{4E283F29-217D-4A1F-B4FA-20DCDB70FE42}" destId="{E9CD57AE-DFCF-44AC-99DF-4E40330C0778}" srcOrd="2" destOrd="0" presId="urn:microsoft.com/office/officeart/2016/7/layout/HexagonTimeline"/>
    <dgm:cxn modelId="{C4E82124-A07D-4EEF-ACEC-7C1826BCDB92}" type="presParOf" srcId="{4E283F29-217D-4A1F-B4FA-20DCDB70FE42}" destId="{5E2D01CC-8AB2-4A8A-BB35-8453AF6329F9}" srcOrd="3" destOrd="0" presId="urn:microsoft.com/office/officeart/2016/7/layout/HexagonTimeline"/>
    <dgm:cxn modelId="{63A8AD9E-D68A-4A04-AFE4-04BBBC3E8CDD}" type="presParOf" srcId="{4E283F29-217D-4A1F-B4FA-20DCDB70FE42}" destId="{197BE972-4C32-4C3E-B47E-3132CD701358}" srcOrd="4" destOrd="0" presId="urn:microsoft.com/office/officeart/2016/7/layout/HexagonTimeline"/>
    <dgm:cxn modelId="{03DD1342-1A33-456D-B01B-1BE105D0B812}" type="presParOf" srcId="{F0AFC757-87DA-4924-9798-10951C0C76C5}" destId="{B62D13AB-064A-49E0-AAC6-93FF396E3EE4}" srcOrd="1" destOrd="0" presId="urn:microsoft.com/office/officeart/2016/7/layout/HexagonTimeline"/>
    <dgm:cxn modelId="{0513C4D2-C7F8-4E73-95D6-F65652659DB1}" type="presParOf" srcId="{F0AFC757-87DA-4924-9798-10951C0C76C5}" destId="{316D51EB-DD14-4C02-A626-91F15597AA63}" srcOrd="2" destOrd="0" presId="urn:microsoft.com/office/officeart/2016/7/layout/HexagonTimeline"/>
    <dgm:cxn modelId="{5C6EC39E-C28A-49CC-A542-731EF5D14463}" type="presParOf" srcId="{316D51EB-DD14-4C02-A626-91F15597AA63}" destId="{ED683A19-7067-4244-9586-E06CE19702C1}" srcOrd="0" destOrd="0" presId="urn:microsoft.com/office/officeart/2016/7/layout/HexagonTimeline"/>
    <dgm:cxn modelId="{E889F1ED-D6F8-4625-828A-D6B5DDE2A337}" type="presParOf" srcId="{316D51EB-DD14-4C02-A626-91F15597AA63}" destId="{330EE007-A203-4700-BA1E-0B69FE48E39E}" srcOrd="1" destOrd="0" presId="urn:microsoft.com/office/officeart/2016/7/layout/HexagonTimeline"/>
    <dgm:cxn modelId="{2797FBC7-64B8-413A-AE33-F3B89555462E}" type="presParOf" srcId="{316D51EB-DD14-4C02-A626-91F15597AA63}" destId="{F3E080EF-0FA3-4A54-9C89-78506600898B}" srcOrd="2" destOrd="0" presId="urn:microsoft.com/office/officeart/2016/7/layout/HexagonTimeline"/>
    <dgm:cxn modelId="{2612CFC4-9C89-4990-A2CE-C140D95BBFE2}" type="presParOf" srcId="{316D51EB-DD14-4C02-A626-91F15597AA63}" destId="{2B33F635-2892-4965-8C9F-E7F9DF085908}" srcOrd="3" destOrd="0" presId="urn:microsoft.com/office/officeart/2016/7/layout/HexagonTimeline"/>
    <dgm:cxn modelId="{E1844CF5-1375-4505-AE18-03FC18440A1E}" type="presParOf" srcId="{316D51EB-DD14-4C02-A626-91F15597AA63}" destId="{2D79982D-1FE0-4BF6-A2AB-06A20CC4CB3B}" srcOrd="4" destOrd="0" presId="urn:microsoft.com/office/officeart/2016/7/layout/HexagonTimeline"/>
    <dgm:cxn modelId="{A9F3693E-AD95-4595-8E5E-29568EFE9C62}" type="presParOf" srcId="{F0AFC757-87DA-4924-9798-10951C0C76C5}" destId="{8A6E014B-D04F-4F98-810F-89FB4CEDC1D8}" srcOrd="3" destOrd="0" presId="urn:microsoft.com/office/officeart/2016/7/layout/HexagonTimeline"/>
    <dgm:cxn modelId="{D6481608-05E5-4968-BD7A-45287976C43D}" type="presParOf" srcId="{F0AFC757-87DA-4924-9798-10951C0C76C5}" destId="{91534602-B8C7-4FC2-954A-CBE34FB08152}" srcOrd="4" destOrd="0" presId="urn:microsoft.com/office/officeart/2016/7/layout/HexagonTimeline"/>
    <dgm:cxn modelId="{F69D3CF2-BDC5-42F1-AB03-DF387EB5CD7B}" type="presParOf" srcId="{91534602-B8C7-4FC2-954A-CBE34FB08152}" destId="{E1AC2AF5-6D89-4DF1-98FA-0AE5A7EA585B}" srcOrd="0" destOrd="0" presId="urn:microsoft.com/office/officeart/2016/7/layout/HexagonTimeline"/>
    <dgm:cxn modelId="{857EDF5C-D9EB-488D-AC5C-9859D863DFA4}" type="presParOf" srcId="{91534602-B8C7-4FC2-954A-CBE34FB08152}" destId="{599BD743-DFC6-464E-A105-5722E5D5FDBE}" srcOrd="1" destOrd="0" presId="urn:microsoft.com/office/officeart/2016/7/layout/HexagonTimeline"/>
    <dgm:cxn modelId="{03A42EE1-8551-4E63-A58E-9D5636C183FF}" type="presParOf" srcId="{91534602-B8C7-4FC2-954A-CBE34FB08152}" destId="{0A91E1C3-27FF-4F54-B943-28472E37675F}" srcOrd="2" destOrd="0" presId="urn:microsoft.com/office/officeart/2016/7/layout/HexagonTimeline"/>
    <dgm:cxn modelId="{E6AE2C52-8C89-4207-A13D-A8C670BF6186}" type="presParOf" srcId="{91534602-B8C7-4FC2-954A-CBE34FB08152}" destId="{6D92DD3E-5381-4B41-993D-2195983BC2B3}" srcOrd="3" destOrd="0" presId="urn:microsoft.com/office/officeart/2016/7/layout/HexagonTimeline"/>
    <dgm:cxn modelId="{60676080-01CF-4C65-B436-BA46F8CD5F25}" type="presParOf" srcId="{91534602-B8C7-4FC2-954A-CBE34FB08152}" destId="{D95A1021-63C5-4AC3-A97D-0C98F05C2F03}" srcOrd="4" destOrd="0" presId="urn:microsoft.com/office/officeart/2016/7/layout/HexagonTimeline"/>
    <dgm:cxn modelId="{1BEF38D3-F8A4-4D64-933A-F20120397F45}" type="presParOf" srcId="{F0AFC757-87DA-4924-9798-10951C0C76C5}" destId="{A141F7C6-6D42-4D1E-A3E2-940BC526D7AC}" srcOrd="5" destOrd="0" presId="urn:microsoft.com/office/officeart/2016/7/layout/HexagonTimeline"/>
    <dgm:cxn modelId="{7F419F80-AF5F-4D61-A074-91192E4C3A04}" type="presParOf" srcId="{F0AFC757-87DA-4924-9798-10951C0C76C5}" destId="{6AE93D59-1E0C-41F5-AFEA-B70EF75481E5}" srcOrd="6" destOrd="0" presId="urn:microsoft.com/office/officeart/2016/7/layout/HexagonTimeline"/>
    <dgm:cxn modelId="{E249F4A8-069A-4CFF-9514-698C433E6C0E}" type="presParOf" srcId="{6AE93D59-1E0C-41F5-AFEA-B70EF75481E5}" destId="{FD882D42-FAD1-4FB7-BD9A-C169497CB54C}" srcOrd="0" destOrd="0" presId="urn:microsoft.com/office/officeart/2016/7/layout/HexagonTimeline"/>
    <dgm:cxn modelId="{7F667D4E-7AEC-43FC-BFA2-17409EFA4386}" type="presParOf" srcId="{6AE93D59-1E0C-41F5-AFEA-B70EF75481E5}" destId="{112FAC64-5565-423C-95BC-969ABB4EEF06}" srcOrd="1" destOrd="0" presId="urn:microsoft.com/office/officeart/2016/7/layout/HexagonTimeline"/>
    <dgm:cxn modelId="{6FDB09CF-D3B3-4E89-8F6A-B0DE24CDD848}" type="presParOf" srcId="{6AE93D59-1E0C-41F5-AFEA-B70EF75481E5}" destId="{BCF0E3F5-35D1-4D3F-9BA0-125E55028263}" srcOrd="2" destOrd="0" presId="urn:microsoft.com/office/officeart/2016/7/layout/HexagonTimeline"/>
    <dgm:cxn modelId="{3DA0E922-85A2-4B5C-BB41-DA3356BC795A}" type="presParOf" srcId="{6AE93D59-1E0C-41F5-AFEA-B70EF75481E5}" destId="{C12FDEE2-BD83-4E93-A780-46A8D52783BA}" srcOrd="3" destOrd="0" presId="urn:microsoft.com/office/officeart/2016/7/layout/HexagonTimeline"/>
    <dgm:cxn modelId="{A28955FB-C506-483C-9956-BBBD69E25CA6}" type="presParOf" srcId="{6AE93D59-1E0C-41F5-AFEA-B70EF75481E5}" destId="{DADF54F1-9AB5-458D-801F-42B910C6870C}" srcOrd="4" destOrd="0" presId="urn:microsoft.com/office/officeart/2016/7/layout/HexagonTimeline"/>
    <dgm:cxn modelId="{A39FA0E9-1484-4C06-B7EA-54630124471A}" type="presParOf" srcId="{F0AFC757-87DA-4924-9798-10951C0C76C5}" destId="{3FA6A756-D557-44AC-A183-CC33C8F37680}" srcOrd="7" destOrd="0" presId="urn:microsoft.com/office/officeart/2016/7/layout/HexagonTimeline"/>
    <dgm:cxn modelId="{846181BF-F00B-42CD-AD75-928EBC140988}" type="presParOf" srcId="{F0AFC757-87DA-4924-9798-10951C0C76C5}" destId="{7D6BAF01-D8D9-4314-9C0B-C406520F413D}" srcOrd="8" destOrd="0" presId="urn:microsoft.com/office/officeart/2016/7/layout/HexagonTimeline"/>
    <dgm:cxn modelId="{50DD21CC-5E90-47F6-BBCE-741A93A812EB}" type="presParOf" srcId="{7D6BAF01-D8D9-4314-9C0B-C406520F413D}" destId="{349BAA33-CB08-4471-A723-16023CF40423}" srcOrd="0" destOrd="0" presId="urn:microsoft.com/office/officeart/2016/7/layout/HexagonTimeline"/>
    <dgm:cxn modelId="{BDBF533B-4980-4A01-8654-3EED9BF5DC5C}" type="presParOf" srcId="{7D6BAF01-D8D9-4314-9C0B-C406520F413D}" destId="{D32540A4-BE36-497A-9C3B-38F851757B87}" srcOrd="1" destOrd="0" presId="urn:microsoft.com/office/officeart/2016/7/layout/HexagonTimeline"/>
    <dgm:cxn modelId="{6D9138A3-A24A-4DE6-B4D7-D8C713DF6025}" type="presParOf" srcId="{7D6BAF01-D8D9-4314-9C0B-C406520F413D}" destId="{8557B980-E123-4A2F-B3C1-C549BB654DD5}" srcOrd="2" destOrd="0" presId="urn:microsoft.com/office/officeart/2016/7/layout/HexagonTimeline"/>
    <dgm:cxn modelId="{9265112C-7028-42DA-A5EB-1772A2470454}" type="presParOf" srcId="{7D6BAF01-D8D9-4314-9C0B-C406520F413D}" destId="{A5ADE671-1D16-4D1A-90EB-5AF84A6413AE}" srcOrd="3" destOrd="0" presId="urn:microsoft.com/office/officeart/2016/7/layout/HexagonTimeline"/>
    <dgm:cxn modelId="{BF0FAB11-8C79-47DF-9261-B37AA8C71483}" type="presParOf" srcId="{7D6BAF01-D8D9-4314-9C0B-C406520F413D}" destId="{E48E1D49-5599-4DD7-A69F-653B8F6D9AC2}" srcOrd="4" destOrd="0" presId="urn:microsoft.com/office/officeart/2016/7/layout/HexagonTimeline"/>
    <dgm:cxn modelId="{757747A2-B46B-4B85-B683-A9B56A96595A}" type="presParOf" srcId="{F0AFC757-87DA-4924-9798-10951C0C76C5}" destId="{24486852-38A0-4F9E-A77E-E842C0B727C6}" srcOrd="9" destOrd="0" presId="urn:microsoft.com/office/officeart/2016/7/layout/HexagonTimeline"/>
    <dgm:cxn modelId="{5C9A4CBA-9492-4B1C-8ECC-D3EB178EA2AB}" type="presParOf" srcId="{F0AFC757-87DA-4924-9798-10951C0C76C5}" destId="{BD6D9EB4-E3B6-4880-B1EC-78554E64C9CD}" srcOrd="10" destOrd="0" presId="urn:microsoft.com/office/officeart/2016/7/layout/HexagonTimeline"/>
    <dgm:cxn modelId="{1695D6BC-B974-4F39-89DD-0CBC1F531820}" type="presParOf" srcId="{BD6D9EB4-E3B6-4880-B1EC-78554E64C9CD}" destId="{1E481AA3-7429-4249-957E-37132437E58D}" srcOrd="0" destOrd="0" presId="urn:microsoft.com/office/officeart/2016/7/layout/HexagonTimeline"/>
    <dgm:cxn modelId="{3FDB2C3C-FE26-49C0-BB6C-8516D1011C48}" type="presParOf" srcId="{BD6D9EB4-E3B6-4880-B1EC-78554E64C9CD}" destId="{1BA70877-B955-47E9-8971-802B3B8E1078}" srcOrd="1" destOrd="0" presId="urn:microsoft.com/office/officeart/2016/7/layout/HexagonTimeline"/>
    <dgm:cxn modelId="{194BADD2-B23C-4E2F-8927-AA5429BA0C5A}" type="presParOf" srcId="{BD6D9EB4-E3B6-4880-B1EC-78554E64C9CD}" destId="{E7EFD930-F515-45B4-8B9C-9449E36430F7}" srcOrd="2" destOrd="0" presId="urn:microsoft.com/office/officeart/2016/7/layout/HexagonTimeline"/>
    <dgm:cxn modelId="{E15688B2-39B4-4344-97B0-8DF8104F12EF}" type="presParOf" srcId="{BD6D9EB4-E3B6-4880-B1EC-78554E64C9CD}" destId="{B88D26CC-F68E-4221-AB74-26E30BE4C08A}" srcOrd="3" destOrd="0" presId="urn:microsoft.com/office/officeart/2016/7/layout/HexagonTimeline"/>
    <dgm:cxn modelId="{543447CD-B0B4-48E3-AA23-BA95D170C32E}" type="presParOf" srcId="{BD6D9EB4-E3B6-4880-B1EC-78554E64C9CD}" destId="{3F59ABDF-B41B-460B-BFF2-1C9B7D257023}" srcOrd="4" destOrd="0" presId="urn:microsoft.com/office/officeart/2016/7/layout/HexagonTimeline"/>
    <dgm:cxn modelId="{EDB1A712-F676-449A-9C88-5629DA5FFF54}" type="presParOf" srcId="{F0AFC757-87DA-4924-9798-10951C0C76C5}" destId="{19CE6902-137D-4740-A3C6-854F048F640C}" srcOrd="11" destOrd="0" presId="urn:microsoft.com/office/officeart/2016/7/layout/HexagonTimeline"/>
    <dgm:cxn modelId="{DF2DE9CA-32DE-4313-B42F-A148BD7F238B}" type="presParOf" srcId="{F0AFC757-87DA-4924-9798-10951C0C76C5}" destId="{9D43CCE6-BCC1-4449-83F3-1461871E5CFD}" srcOrd="12" destOrd="0" presId="urn:microsoft.com/office/officeart/2016/7/layout/HexagonTimeline"/>
    <dgm:cxn modelId="{E29CD888-A335-44F8-A3A0-6FF0834DD8F7}" type="presParOf" srcId="{9D43CCE6-BCC1-4449-83F3-1461871E5CFD}" destId="{6E743EEB-AC44-4EEB-9342-E36A1315B0AB}" srcOrd="0" destOrd="0" presId="urn:microsoft.com/office/officeart/2016/7/layout/HexagonTimeline"/>
    <dgm:cxn modelId="{963BFB02-2ED5-4578-BFE4-A7B6B22C10FF}" type="presParOf" srcId="{9D43CCE6-BCC1-4449-83F3-1461871E5CFD}" destId="{78A04F4F-71F6-4CDF-B8AA-2EEC0E46E794}" srcOrd="1" destOrd="0" presId="urn:microsoft.com/office/officeart/2016/7/layout/HexagonTimeline"/>
    <dgm:cxn modelId="{12B08791-D1A2-4229-87AB-B216F4841715}" type="presParOf" srcId="{9D43CCE6-BCC1-4449-83F3-1461871E5CFD}" destId="{CEC9EEAE-6DB2-4BFE-A290-CB00CD727B52}" srcOrd="2" destOrd="0" presId="urn:microsoft.com/office/officeart/2016/7/layout/HexagonTimeline"/>
    <dgm:cxn modelId="{B493DCF4-DA2A-4DB4-8831-E21BE5853909}" type="presParOf" srcId="{9D43CCE6-BCC1-4449-83F3-1461871E5CFD}" destId="{B7175B8E-FF1C-4014-9715-64A91E34790E}" srcOrd="3" destOrd="0" presId="urn:microsoft.com/office/officeart/2016/7/layout/HexagonTimeline"/>
    <dgm:cxn modelId="{AF57366A-30A0-4C51-99AF-FDFF27D42328}" type="presParOf" srcId="{9D43CCE6-BCC1-4449-83F3-1461871E5CFD}" destId="{67C00D3D-E871-4C96-96AB-93778AAB1D3C}" srcOrd="4" destOrd="0" presId="urn:microsoft.com/office/officeart/2016/7/layout/HexagonTimeline"/>
    <dgm:cxn modelId="{CC532341-A625-4E02-BC7D-402C0A0E02F5}" type="presParOf" srcId="{F0AFC757-87DA-4924-9798-10951C0C76C5}" destId="{6FD803E9-22FC-40EC-90C5-869BDF205E3B}" srcOrd="13" destOrd="0" presId="urn:microsoft.com/office/officeart/2016/7/layout/HexagonTimeline"/>
    <dgm:cxn modelId="{E9482730-36FA-4D5F-BD39-57AD95E9B65A}" type="presParOf" srcId="{F0AFC757-87DA-4924-9798-10951C0C76C5}" destId="{3B25F5F0-5255-478E-92DE-6B8C0535E286}" srcOrd="14" destOrd="0" presId="urn:microsoft.com/office/officeart/2016/7/layout/HexagonTimeline"/>
    <dgm:cxn modelId="{5AE28D34-E1A0-4306-9BA5-CE6D8FEBDF9F}" type="presParOf" srcId="{3B25F5F0-5255-478E-92DE-6B8C0535E286}" destId="{3F5587BC-D05F-47A8-BFA0-5B2828C4BBA5}" srcOrd="0" destOrd="0" presId="urn:microsoft.com/office/officeart/2016/7/layout/HexagonTimeline"/>
    <dgm:cxn modelId="{1B6B08C4-AFD5-4763-9286-D541DBC2EEB2}" type="presParOf" srcId="{3B25F5F0-5255-478E-92DE-6B8C0535E286}" destId="{131278A6-B992-488B-A605-5F0162E9E806}" srcOrd="1" destOrd="0" presId="urn:microsoft.com/office/officeart/2016/7/layout/HexagonTimeline"/>
    <dgm:cxn modelId="{808B7E92-5E65-4300-9D2B-2AC8CBDA2B80}" type="presParOf" srcId="{3B25F5F0-5255-478E-92DE-6B8C0535E286}" destId="{60810C73-D6CC-41F8-BEE6-217093CACB40}" srcOrd="2" destOrd="0" presId="urn:microsoft.com/office/officeart/2016/7/layout/HexagonTimeline"/>
    <dgm:cxn modelId="{05BFFED4-62E6-4F16-BCE0-BB208FD508BB}" type="presParOf" srcId="{3B25F5F0-5255-478E-92DE-6B8C0535E286}" destId="{844B6342-C2DD-4BE7-86CD-22C77047F4BF}" srcOrd="3" destOrd="0" presId="urn:microsoft.com/office/officeart/2016/7/layout/HexagonTimeline"/>
    <dgm:cxn modelId="{FB5721CC-13CD-4CEC-B1AB-29602B3FD093}" type="presParOf" srcId="{3B25F5F0-5255-478E-92DE-6B8C0535E286}" destId="{E4DEDF45-2AA3-4ED2-8358-510B395C107A}"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02C7A-9297-4740-8DBE-F5C9DA3BA3DD}"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7F4B5432-F82B-44E1-AAD7-47B844BC0057}">
      <dgm:prSet/>
      <dgm:spPr/>
      <dgm:t>
        <a:bodyPr/>
        <a:lstStyle/>
        <a:p>
          <a:pPr>
            <a:defRPr b="1"/>
          </a:pPr>
          <a:r>
            <a:rPr lang="en-US"/>
            <a:t>4 Dec. 2006</a:t>
          </a:r>
        </a:p>
      </dgm:t>
    </dgm:pt>
    <dgm:pt modelId="{69EF220C-D20E-44DC-939B-ABB469A30488}" type="parTrans" cxnId="{ACC0DF15-8FA8-458F-8E74-4790C8F7644A}">
      <dgm:prSet/>
      <dgm:spPr/>
      <dgm:t>
        <a:bodyPr/>
        <a:lstStyle/>
        <a:p>
          <a:endParaRPr lang="en-US"/>
        </a:p>
      </dgm:t>
    </dgm:pt>
    <dgm:pt modelId="{EFB98178-F210-4115-A734-46A1AB76C37B}" type="sibTrans" cxnId="{ACC0DF15-8FA8-458F-8E74-4790C8F7644A}">
      <dgm:prSet/>
      <dgm:spPr/>
      <dgm:t>
        <a:bodyPr/>
        <a:lstStyle/>
        <a:p>
          <a:endParaRPr lang="en-US"/>
        </a:p>
      </dgm:t>
    </dgm:pt>
    <dgm:pt modelId="{5B2B5C6F-C796-40E0-AE43-6078D29CD1A1}">
      <dgm:prSet custT="1"/>
      <dgm:spPr/>
      <dgm:t>
        <a:bodyPr/>
        <a:lstStyle/>
        <a:p>
          <a:r>
            <a:rPr lang="en-US" sz="1400" dirty="0"/>
            <a:t>Prudence seeks legal advice and on 6 December 2006 a draft deed excluding Hamish and Nigel as beneficiaries is emailed to her</a:t>
          </a:r>
        </a:p>
      </dgm:t>
    </dgm:pt>
    <dgm:pt modelId="{6750BFA7-6685-4205-89B0-68C9D1584DF0}" type="parTrans" cxnId="{594DA9D7-BECB-428C-85EC-A9342E0AB915}">
      <dgm:prSet/>
      <dgm:spPr/>
      <dgm:t>
        <a:bodyPr/>
        <a:lstStyle/>
        <a:p>
          <a:endParaRPr lang="en-US"/>
        </a:p>
      </dgm:t>
    </dgm:pt>
    <dgm:pt modelId="{F7F3FAF3-93DD-4182-A15A-0F39B9348E48}" type="sibTrans" cxnId="{594DA9D7-BECB-428C-85EC-A9342E0AB915}">
      <dgm:prSet/>
      <dgm:spPr/>
      <dgm:t>
        <a:bodyPr/>
        <a:lstStyle/>
        <a:p>
          <a:endParaRPr lang="en-US"/>
        </a:p>
      </dgm:t>
    </dgm:pt>
    <dgm:pt modelId="{77825FD9-5E45-4F8B-B9E9-22E456EAE5AC}">
      <dgm:prSet/>
      <dgm:spPr/>
      <dgm:t>
        <a:bodyPr/>
        <a:lstStyle/>
        <a:p>
          <a:pPr>
            <a:defRPr b="1"/>
          </a:pPr>
          <a:r>
            <a:rPr lang="en-US"/>
            <a:t>15 Dec. 2006</a:t>
          </a:r>
        </a:p>
      </dgm:t>
    </dgm:pt>
    <dgm:pt modelId="{C60718D3-0EF9-4B3C-8A36-BAE19CBD1631}" type="parTrans" cxnId="{769E6606-0B75-426F-8F95-2FEA6928A9D9}">
      <dgm:prSet/>
      <dgm:spPr/>
      <dgm:t>
        <a:bodyPr/>
        <a:lstStyle/>
        <a:p>
          <a:endParaRPr lang="en-US"/>
        </a:p>
      </dgm:t>
    </dgm:pt>
    <dgm:pt modelId="{8FACB936-D38A-49A4-A8A8-55EF89E80205}" type="sibTrans" cxnId="{769E6606-0B75-426F-8F95-2FEA6928A9D9}">
      <dgm:prSet/>
      <dgm:spPr/>
      <dgm:t>
        <a:bodyPr/>
        <a:lstStyle/>
        <a:p>
          <a:endParaRPr lang="en-US"/>
        </a:p>
      </dgm:t>
    </dgm:pt>
    <dgm:pt modelId="{E64A7A65-54F7-4DC7-B2F2-EC5222D68F1E}">
      <dgm:prSet custT="1"/>
      <dgm:spPr/>
      <dgm:t>
        <a:bodyPr/>
        <a:lstStyle/>
        <a:p>
          <a:r>
            <a:rPr lang="en-US" sz="1400" dirty="0"/>
            <a:t>Notice was sent by Prudence to the guardians (William and Nancy) of the intention to exclude Nigel and Hamish</a:t>
          </a:r>
        </a:p>
      </dgm:t>
    </dgm:pt>
    <dgm:pt modelId="{DB7F322E-53E1-4B34-B4CE-D160CBED2998}" type="parTrans" cxnId="{DBF41D1C-DC6B-49AB-9E41-427DA3FEEFC5}">
      <dgm:prSet/>
      <dgm:spPr/>
      <dgm:t>
        <a:bodyPr/>
        <a:lstStyle/>
        <a:p>
          <a:endParaRPr lang="en-US"/>
        </a:p>
      </dgm:t>
    </dgm:pt>
    <dgm:pt modelId="{244A3AC2-5D64-44CB-A4F7-D9F8EB7C42CC}" type="sibTrans" cxnId="{DBF41D1C-DC6B-49AB-9E41-427DA3FEEFC5}">
      <dgm:prSet/>
      <dgm:spPr/>
      <dgm:t>
        <a:bodyPr/>
        <a:lstStyle/>
        <a:p>
          <a:endParaRPr lang="en-US"/>
        </a:p>
      </dgm:t>
    </dgm:pt>
    <dgm:pt modelId="{074CE294-BD35-4656-80DF-9460ABF792EE}">
      <dgm:prSet/>
      <dgm:spPr/>
      <dgm:t>
        <a:bodyPr/>
        <a:lstStyle/>
        <a:p>
          <a:pPr>
            <a:defRPr b="1"/>
          </a:pPr>
          <a:r>
            <a:rPr lang="en-US"/>
            <a:t>20 Dec. 2006</a:t>
          </a:r>
        </a:p>
      </dgm:t>
    </dgm:pt>
    <dgm:pt modelId="{948472A1-0D1F-4C45-8758-32C39D8F6828}" type="parTrans" cxnId="{363D5B17-AC40-49C7-88DD-A5043F44B97E}">
      <dgm:prSet/>
      <dgm:spPr/>
      <dgm:t>
        <a:bodyPr/>
        <a:lstStyle/>
        <a:p>
          <a:endParaRPr lang="en-US"/>
        </a:p>
      </dgm:t>
    </dgm:pt>
    <dgm:pt modelId="{3381C57F-BB7F-4E4D-B133-624EE98E5F5F}" type="sibTrans" cxnId="{363D5B17-AC40-49C7-88DD-A5043F44B97E}">
      <dgm:prSet/>
      <dgm:spPr/>
      <dgm:t>
        <a:bodyPr/>
        <a:lstStyle/>
        <a:p>
          <a:endParaRPr lang="en-US"/>
        </a:p>
      </dgm:t>
    </dgm:pt>
    <dgm:pt modelId="{8E79484F-951C-4361-9A50-453381C398F7}">
      <dgm:prSet custT="1"/>
      <dgm:spPr/>
      <dgm:t>
        <a:bodyPr/>
        <a:lstStyle/>
        <a:p>
          <a:r>
            <a:rPr lang="en-US" sz="1400" dirty="0"/>
            <a:t>Deed of exclusion executed, and Nigel and Hamish informed that they could not access trust documents as they are not beneficiaries</a:t>
          </a:r>
        </a:p>
      </dgm:t>
    </dgm:pt>
    <dgm:pt modelId="{550092F9-7538-4C39-8587-BC3C69888231}" type="parTrans" cxnId="{33479509-9ADB-46AC-9FAF-47926CC7BC0F}">
      <dgm:prSet/>
      <dgm:spPr/>
      <dgm:t>
        <a:bodyPr/>
        <a:lstStyle/>
        <a:p>
          <a:endParaRPr lang="en-US"/>
        </a:p>
      </dgm:t>
    </dgm:pt>
    <dgm:pt modelId="{44B1710C-F760-4BAA-97BC-57DF6BEAC410}" type="sibTrans" cxnId="{33479509-9ADB-46AC-9FAF-47926CC7BC0F}">
      <dgm:prSet/>
      <dgm:spPr/>
      <dgm:t>
        <a:bodyPr/>
        <a:lstStyle/>
        <a:p>
          <a:endParaRPr lang="en-US"/>
        </a:p>
      </dgm:t>
    </dgm:pt>
    <dgm:pt modelId="{4B1E05AD-DB37-4B40-A833-15B3A67022D0}" type="pres">
      <dgm:prSet presAssocID="{60502C7A-9297-4740-8DBE-F5C9DA3BA3DD}" presName="root" presStyleCnt="0">
        <dgm:presLayoutVars>
          <dgm:chMax/>
          <dgm:chPref/>
          <dgm:animLvl val="lvl"/>
        </dgm:presLayoutVars>
      </dgm:prSet>
      <dgm:spPr/>
    </dgm:pt>
    <dgm:pt modelId="{2E7C075E-27F7-498E-AE3A-C2D9801FF311}" type="pres">
      <dgm:prSet presAssocID="{60502C7A-9297-4740-8DBE-F5C9DA3BA3DD}" presName="divider" presStyleLbl="fgAccFollowNode1" presStyleIdx="0" presStyleCnt="1"/>
      <dgm:spPr>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tailEnd type="triangle" w="lg" len="lg"/>
        </a:ln>
        <a:effectLst/>
      </dgm:spPr>
    </dgm:pt>
    <dgm:pt modelId="{9562E52B-99B4-42B7-90F3-D5883B5AE417}" type="pres">
      <dgm:prSet presAssocID="{60502C7A-9297-4740-8DBE-F5C9DA3BA3DD}" presName="nodes" presStyleCnt="0">
        <dgm:presLayoutVars>
          <dgm:chMax/>
          <dgm:chPref/>
          <dgm:animLvl val="lvl"/>
        </dgm:presLayoutVars>
      </dgm:prSet>
      <dgm:spPr/>
    </dgm:pt>
    <dgm:pt modelId="{6EF0F7D6-950B-4A48-B1DB-AD0A7E36CB98}" type="pres">
      <dgm:prSet presAssocID="{7F4B5432-F82B-44E1-AAD7-47B844BC0057}" presName="composite" presStyleCnt="0"/>
      <dgm:spPr/>
    </dgm:pt>
    <dgm:pt modelId="{3DA962B7-E636-497E-86E0-B2B94BDEA1AD}" type="pres">
      <dgm:prSet presAssocID="{7F4B5432-F82B-44E1-AAD7-47B844BC0057}" presName="L1TextContainer" presStyleLbl="revTx" presStyleIdx="0" presStyleCnt="3">
        <dgm:presLayoutVars>
          <dgm:chMax val="1"/>
          <dgm:chPref val="1"/>
          <dgm:bulletEnabled val="1"/>
        </dgm:presLayoutVars>
      </dgm:prSet>
      <dgm:spPr/>
    </dgm:pt>
    <dgm:pt modelId="{5F8007EE-53B5-427E-8936-40E60A34F87D}" type="pres">
      <dgm:prSet presAssocID="{7F4B5432-F82B-44E1-AAD7-47B844BC0057}" presName="L2TextContainerWrapper" presStyleCnt="0">
        <dgm:presLayoutVars>
          <dgm:chMax val="0"/>
          <dgm:chPref val="0"/>
          <dgm:bulletEnabled val="1"/>
        </dgm:presLayoutVars>
      </dgm:prSet>
      <dgm:spPr/>
    </dgm:pt>
    <dgm:pt modelId="{5A0AA595-9088-450F-8046-EFB312021BAB}" type="pres">
      <dgm:prSet presAssocID="{7F4B5432-F82B-44E1-AAD7-47B844BC0057}" presName="L2TextContainer" presStyleLbl="bgAcc1" presStyleIdx="0" presStyleCnt="3"/>
      <dgm:spPr/>
    </dgm:pt>
    <dgm:pt modelId="{37DFD8D4-3B77-447A-8100-155F5979AAAF}" type="pres">
      <dgm:prSet presAssocID="{7F4B5432-F82B-44E1-AAD7-47B844BC0057}" presName="FlexibleEmptyPlaceHolder" presStyleCnt="0"/>
      <dgm:spPr/>
    </dgm:pt>
    <dgm:pt modelId="{2CC52AF2-F15F-48E9-8BB5-2AA92B5B767F}" type="pres">
      <dgm:prSet presAssocID="{7F4B5432-F82B-44E1-AAD7-47B844BC0057}" presName="ConnectLine" presStyleLbl="sibTrans1D1" presStyleIdx="0" presStyleCnt="3"/>
      <dgm:spPr>
        <a:noFill/>
        <a:ln w="9525" cap="flat" cmpd="sng" algn="ctr">
          <a:solidFill>
            <a:schemeClr val="accent1">
              <a:hueOff val="0"/>
              <a:satOff val="0"/>
              <a:lumOff val="0"/>
              <a:alphaOff val="0"/>
            </a:schemeClr>
          </a:solidFill>
          <a:prstDash val="dash"/>
        </a:ln>
        <a:effectLst/>
      </dgm:spPr>
    </dgm:pt>
    <dgm:pt modelId="{809976A9-04EB-48E7-BAD3-825C7098E250}" type="pres">
      <dgm:prSet presAssocID="{7F4B5432-F82B-44E1-AAD7-47B844BC0057}" presName="ConnectorPoint" presStyleLbl="alignNode1" presStyleIdx="0" presStyleCnt="3"/>
      <dgm:spPr/>
    </dgm:pt>
    <dgm:pt modelId="{7DD25455-3DA8-446F-8B85-3B674A53E988}" type="pres">
      <dgm:prSet presAssocID="{7F4B5432-F82B-44E1-AAD7-47B844BC0057}" presName="EmptyPlaceHolder" presStyleCnt="0"/>
      <dgm:spPr/>
    </dgm:pt>
    <dgm:pt modelId="{BFD6CE4E-A069-4126-9F3E-A3AE6D7562CA}" type="pres">
      <dgm:prSet presAssocID="{EFB98178-F210-4115-A734-46A1AB76C37B}" presName="spaceBetweenRectangles" presStyleCnt="0"/>
      <dgm:spPr/>
    </dgm:pt>
    <dgm:pt modelId="{3D111947-ACA0-407E-96A6-2B60042B7126}" type="pres">
      <dgm:prSet presAssocID="{77825FD9-5E45-4F8B-B9E9-22E456EAE5AC}" presName="composite" presStyleCnt="0"/>
      <dgm:spPr/>
    </dgm:pt>
    <dgm:pt modelId="{92ABF575-1C81-4966-964B-251F7649998F}" type="pres">
      <dgm:prSet presAssocID="{77825FD9-5E45-4F8B-B9E9-22E456EAE5AC}" presName="L1TextContainer" presStyleLbl="revTx" presStyleIdx="1" presStyleCnt="3">
        <dgm:presLayoutVars>
          <dgm:chMax val="1"/>
          <dgm:chPref val="1"/>
          <dgm:bulletEnabled val="1"/>
        </dgm:presLayoutVars>
      </dgm:prSet>
      <dgm:spPr/>
    </dgm:pt>
    <dgm:pt modelId="{5B5BB441-689A-4394-8A7D-A0E70463171C}" type="pres">
      <dgm:prSet presAssocID="{77825FD9-5E45-4F8B-B9E9-22E456EAE5AC}" presName="L2TextContainerWrapper" presStyleCnt="0">
        <dgm:presLayoutVars>
          <dgm:chMax val="0"/>
          <dgm:chPref val="0"/>
          <dgm:bulletEnabled val="1"/>
        </dgm:presLayoutVars>
      </dgm:prSet>
      <dgm:spPr/>
    </dgm:pt>
    <dgm:pt modelId="{581F2711-5137-45A4-9FD3-15CD78C0C82B}" type="pres">
      <dgm:prSet presAssocID="{77825FD9-5E45-4F8B-B9E9-22E456EAE5AC}" presName="L2TextContainer" presStyleLbl="bgAcc1" presStyleIdx="1" presStyleCnt="3"/>
      <dgm:spPr/>
    </dgm:pt>
    <dgm:pt modelId="{DE013E15-6769-40E1-9B89-82812D844DFE}" type="pres">
      <dgm:prSet presAssocID="{77825FD9-5E45-4F8B-B9E9-22E456EAE5AC}" presName="FlexibleEmptyPlaceHolder" presStyleCnt="0"/>
      <dgm:spPr/>
    </dgm:pt>
    <dgm:pt modelId="{D56914D2-9EB5-4230-87AB-9201A05972A3}" type="pres">
      <dgm:prSet presAssocID="{77825FD9-5E45-4F8B-B9E9-22E456EAE5AC}" presName="ConnectLine" presStyleLbl="sibTrans1D1" presStyleIdx="1" presStyleCnt="3"/>
      <dgm:spPr>
        <a:noFill/>
        <a:ln w="9525" cap="flat" cmpd="sng" algn="ctr">
          <a:solidFill>
            <a:schemeClr val="accent1">
              <a:hueOff val="0"/>
              <a:satOff val="0"/>
              <a:lumOff val="0"/>
              <a:alphaOff val="0"/>
            </a:schemeClr>
          </a:solidFill>
          <a:prstDash val="dash"/>
        </a:ln>
        <a:effectLst/>
      </dgm:spPr>
    </dgm:pt>
    <dgm:pt modelId="{E507D320-0C0D-48C6-8814-8DEE4D0DA8B4}" type="pres">
      <dgm:prSet presAssocID="{77825FD9-5E45-4F8B-B9E9-22E456EAE5AC}" presName="ConnectorPoint" presStyleLbl="alignNode1" presStyleIdx="1" presStyleCnt="3"/>
      <dgm:spPr/>
    </dgm:pt>
    <dgm:pt modelId="{61D33A95-3533-41AE-ABCD-267AC5A1FC81}" type="pres">
      <dgm:prSet presAssocID="{77825FD9-5E45-4F8B-B9E9-22E456EAE5AC}" presName="EmptyPlaceHolder" presStyleCnt="0"/>
      <dgm:spPr/>
    </dgm:pt>
    <dgm:pt modelId="{BE23A7B0-3590-41FD-B3E9-459061C15A5B}" type="pres">
      <dgm:prSet presAssocID="{8FACB936-D38A-49A4-A8A8-55EF89E80205}" presName="spaceBetweenRectangles" presStyleCnt="0"/>
      <dgm:spPr/>
    </dgm:pt>
    <dgm:pt modelId="{54BBEB62-A435-405E-AE20-D93107859918}" type="pres">
      <dgm:prSet presAssocID="{074CE294-BD35-4656-80DF-9460ABF792EE}" presName="composite" presStyleCnt="0"/>
      <dgm:spPr/>
    </dgm:pt>
    <dgm:pt modelId="{4A66DD7C-CECE-4D8A-910C-5EAB87D46896}" type="pres">
      <dgm:prSet presAssocID="{074CE294-BD35-4656-80DF-9460ABF792EE}" presName="L1TextContainer" presStyleLbl="revTx" presStyleIdx="2" presStyleCnt="3">
        <dgm:presLayoutVars>
          <dgm:chMax val="1"/>
          <dgm:chPref val="1"/>
          <dgm:bulletEnabled val="1"/>
        </dgm:presLayoutVars>
      </dgm:prSet>
      <dgm:spPr/>
    </dgm:pt>
    <dgm:pt modelId="{F0101A7E-09FA-474E-AE2A-01C86707A5B8}" type="pres">
      <dgm:prSet presAssocID="{074CE294-BD35-4656-80DF-9460ABF792EE}" presName="L2TextContainerWrapper" presStyleCnt="0">
        <dgm:presLayoutVars>
          <dgm:chMax val="0"/>
          <dgm:chPref val="0"/>
          <dgm:bulletEnabled val="1"/>
        </dgm:presLayoutVars>
      </dgm:prSet>
      <dgm:spPr/>
    </dgm:pt>
    <dgm:pt modelId="{DA6BD553-5D50-4023-93BE-6BF37979874E}" type="pres">
      <dgm:prSet presAssocID="{074CE294-BD35-4656-80DF-9460ABF792EE}" presName="L2TextContainer" presStyleLbl="bgAcc1" presStyleIdx="2" presStyleCnt="3"/>
      <dgm:spPr/>
    </dgm:pt>
    <dgm:pt modelId="{8931A4BE-D2DF-422D-8D95-43A18AFE9960}" type="pres">
      <dgm:prSet presAssocID="{074CE294-BD35-4656-80DF-9460ABF792EE}" presName="FlexibleEmptyPlaceHolder" presStyleCnt="0"/>
      <dgm:spPr/>
    </dgm:pt>
    <dgm:pt modelId="{991AECB2-E17B-4879-8349-4C3CF8693708}" type="pres">
      <dgm:prSet presAssocID="{074CE294-BD35-4656-80DF-9460ABF792EE}" presName="ConnectLine" presStyleLbl="sibTrans1D1" presStyleIdx="2" presStyleCnt="3"/>
      <dgm:spPr>
        <a:noFill/>
        <a:ln w="9525" cap="flat" cmpd="sng" algn="ctr">
          <a:solidFill>
            <a:schemeClr val="accent1">
              <a:hueOff val="0"/>
              <a:satOff val="0"/>
              <a:lumOff val="0"/>
              <a:alphaOff val="0"/>
            </a:schemeClr>
          </a:solidFill>
          <a:prstDash val="dash"/>
        </a:ln>
        <a:effectLst/>
      </dgm:spPr>
    </dgm:pt>
    <dgm:pt modelId="{B742B0EE-72E1-4193-8414-9FEB8AA4C12F}" type="pres">
      <dgm:prSet presAssocID="{074CE294-BD35-4656-80DF-9460ABF792EE}" presName="ConnectorPoint" presStyleLbl="alignNode1" presStyleIdx="2" presStyleCnt="3"/>
      <dgm:spPr/>
    </dgm:pt>
    <dgm:pt modelId="{A13B1FE4-0ABE-4FAB-A14A-82F105EFFE26}" type="pres">
      <dgm:prSet presAssocID="{074CE294-BD35-4656-80DF-9460ABF792EE}" presName="EmptyPlaceHolder" presStyleCnt="0"/>
      <dgm:spPr/>
    </dgm:pt>
  </dgm:ptLst>
  <dgm:cxnLst>
    <dgm:cxn modelId="{769E6606-0B75-426F-8F95-2FEA6928A9D9}" srcId="{60502C7A-9297-4740-8DBE-F5C9DA3BA3DD}" destId="{77825FD9-5E45-4F8B-B9E9-22E456EAE5AC}" srcOrd="1" destOrd="0" parTransId="{C60718D3-0EF9-4B3C-8A36-BAE19CBD1631}" sibTransId="{8FACB936-D38A-49A4-A8A8-55EF89E80205}"/>
    <dgm:cxn modelId="{33479509-9ADB-46AC-9FAF-47926CC7BC0F}" srcId="{074CE294-BD35-4656-80DF-9460ABF792EE}" destId="{8E79484F-951C-4361-9A50-453381C398F7}" srcOrd="0" destOrd="0" parTransId="{550092F9-7538-4C39-8587-BC3C69888231}" sibTransId="{44B1710C-F760-4BAA-97BC-57DF6BEAC410}"/>
    <dgm:cxn modelId="{0940E80D-7D00-458B-8E32-1F38C166720F}" type="presOf" srcId="{60502C7A-9297-4740-8DBE-F5C9DA3BA3DD}" destId="{4B1E05AD-DB37-4B40-A833-15B3A67022D0}" srcOrd="0" destOrd="0" presId="urn:microsoft.com/office/officeart/2016/7/layout/BasicTimeline"/>
    <dgm:cxn modelId="{C88D8C12-B199-401E-B087-3068F199D448}" type="presOf" srcId="{5B2B5C6F-C796-40E0-AE43-6078D29CD1A1}" destId="{5A0AA595-9088-450F-8046-EFB312021BAB}" srcOrd="0" destOrd="0" presId="urn:microsoft.com/office/officeart/2016/7/layout/BasicTimeline"/>
    <dgm:cxn modelId="{4700DE14-A4C6-45E0-B02C-E72FDD9FAC93}" type="presOf" srcId="{E64A7A65-54F7-4DC7-B2F2-EC5222D68F1E}" destId="{581F2711-5137-45A4-9FD3-15CD78C0C82B}" srcOrd="0" destOrd="0" presId="urn:microsoft.com/office/officeart/2016/7/layout/BasicTimeline"/>
    <dgm:cxn modelId="{ACC0DF15-8FA8-458F-8E74-4790C8F7644A}" srcId="{60502C7A-9297-4740-8DBE-F5C9DA3BA3DD}" destId="{7F4B5432-F82B-44E1-AAD7-47B844BC0057}" srcOrd="0" destOrd="0" parTransId="{69EF220C-D20E-44DC-939B-ABB469A30488}" sibTransId="{EFB98178-F210-4115-A734-46A1AB76C37B}"/>
    <dgm:cxn modelId="{363D5B17-AC40-49C7-88DD-A5043F44B97E}" srcId="{60502C7A-9297-4740-8DBE-F5C9DA3BA3DD}" destId="{074CE294-BD35-4656-80DF-9460ABF792EE}" srcOrd="2" destOrd="0" parTransId="{948472A1-0D1F-4C45-8758-32C39D8F6828}" sibTransId="{3381C57F-BB7F-4E4D-B133-624EE98E5F5F}"/>
    <dgm:cxn modelId="{DBF41D1C-DC6B-49AB-9E41-427DA3FEEFC5}" srcId="{77825FD9-5E45-4F8B-B9E9-22E456EAE5AC}" destId="{E64A7A65-54F7-4DC7-B2F2-EC5222D68F1E}" srcOrd="0" destOrd="0" parTransId="{DB7F322E-53E1-4B34-B4CE-D160CBED2998}" sibTransId="{244A3AC2-5D64-44CB-A4F7-D9F8EB7C42CC}"/>
    <dgm:cxn modelId="{DCA13D99-784A-4EFE-8FD0-E9F89954B902}" type="presOf" srcId="{77825FD9-5E45-4F8B-B9E9-22E456EAE5AC}" destId="{92ABF575-1C81-4966-964B-251F7649998F}" srcOrd="0" destOrd="0" presId="urn:microsoft.com/office/officeart/2016/7/layout/BasicTimeline"/>
    <dgm:cxn modelId="{3E0BC5AB-9650-45FF-99AE-A8641E01FD1A}" type="presOf" srcId="{074CE294-BD35-4656-80DF-9460ABF792EE}" destId="{4A66DD7C-CECE-4D8A-910C-5EAB87D46896}" srcOrd="0" destOrd="0" presId="urn:microsoft.com/office/officeart/2016/7/layout/BasicTimeline"/>
    <dgm:cxn modelId="{594DA9D7-BECB-428C-85EC-A9342E0AB915}" srcId="{7F4B5432-F82B-44E1-AAD7-47B844BC0057}" destId="{5B2B5C6F-C796-40E0-AE43-6078D29CD1A1}" srcOrd="0" destOrd="0" parTransId="{6750BFA7-6685-4205-89B0-68C9D1584DF0}" sibTransId="{F7F3FAF3-93DD-4182-A15A-0F39B9348E48}"/>
    <dgm:cxn modelId="{8EA98CEB-AE8C-4CDA-B7C6-45A882B15C5A}" type="presOf" srcId="{8E79484F-951C-4361-9A50-453381C398F7}" destId="{DA6BD553-5D50-4023-93BE-6BF37979874E}" srcOrd="0" destOrd="0" presId="urn:microsoft.com/office/officeart/2016/7/layout/BasicTimeline"/>
    <dgm:cxn modelId="{57FFB6F4-3002-4AAB-BF8D-4EFEAEDFE600}" type="presOf" srcId="{7F4B5432-F82B-44E1-AAD7-47B844BC0057}" destId="{3DA962B7-E636-497E-86E0-B2B94BDEA1AD}" srcOrd="0" destOrd="0" presId="urn:microsoft.com/office/officeart/2016/7/layout/BasicTimeline"/>
    <dgm:cxn modelId="{66984E00-7810-4530-8807-EA4B3C3E6AB5}" type="presParOf" srcId="{4B1E05AD-DB37-4B40-A833-15B3A67022D0}" destId="{2E7C075E-27F7-498E-AE3A-C2D9801FF311}" srcOrd="0" destOrd="0" presId="urn:microsoft.com/office/officeart/2016/7/layout/BasicTimeline"/>
    <dgm:cxn modelId="{4789927D-1C30-447A-9245-4773DD8B912D}" type="presParOf" srcId="{4B1E05AD-DB37-4B40-A833-15B3A67022D0}" destId="{9562E52B-99B4-42B7-90F3-D5883B5AE417}" srcOrd="1" destOrd="0" presId="urn:microsoft.com/office/officeart/2016/7/layout/BasicTimeline"/>
    <dgm:cxn modelId="{6D9B4245-443E-4F65-9E8C-CEFBD5902854}" type="presParOf" srcId="{9562E52B-99B4-42B7-90F3-D5883B5AE417}" destId="{6EF0F7D6-950B-4A48-B1DB-AD0A7E36CB98}" srcOrd="0" destOrd="0" presId="urn:microsoft.com/office/officeart/2016/7/layout/BasicTimeline"/>
    <dgm:cxn modelId="{E6BFC6FD-015B-406E-9DD7-9A6BDF822068}" type="presParOf" srcId="{6EF0F7D6-950B-4A48-B1DB-AD0A7E36CB98}" destId="{3DA962B7-E636-497E-86E0-B2B94BDEA1AD}" srcOrd="0" destOrd="0" presId="urn:microsoft.com/office/officeart/2016/7/layout/BasicTimeline"/>
    <dgm:cxn modelId="{F04FFAD3-6D5A-4AF7-A2EF-67D19733139E}" type="presParOf" srcId="{6EF0F7D6-950B-4A48-B1DB-AD0A7E36CB98}" destId="{5F8007EE-53B5-427E-8936-40E60A34F87D}" srcOrd="1" destOrd="0" presId="urn:microsoft.com/office/officeart/2016/7/layout/BasicTimeline"/>
    <dgm:cxn modelId="{9DEF090D-A119-48F0-88A7-126DB380AE11}" type="presParOf" srcId="{5F8007EE-53B5-427E-8936-40E60A34F87D}" destId="{5A0AA595-9088-450F-8046-EFB312021BAB}" srcOrd="0" destOrd="0" presId="urn:microsoft.com/office/officeart/2016/7/layout/BasicTimeline"/>
    <dgm:cxn modelId="{1510CC63-79B2-4864-96B9-F14D0D71D2A6}" type="presParOf" srcId="{5F8007EE-53B5-427E-8936-40E60A34F87D}" destId="{37DFD8D4-3B77-447A-8100-155F5979AAAF}" srcOrd="1" destOrd="0" presId="urn:microsoft.com/office/officeart/2016/7/layout/BasicTimeline"/>
    <dgm:cxn modelId="{E3DA7B35-5739-4E83-8246-C542CE191FBA}" type="presParOf" srcId="{6EF0F7D6-950B-4A48-B1DB-AD0A7E36CB98}" destId="{2CC52AF2-F15F-48E9-8BB5-2AA92B5B767F}" srcOrd="2" destOrd="0" presId="urn:microsoft.com/office/officeart/2016/7/layout/BasicTimeline"/>
    <dgm:cxn modelId="{E0DB66BC-3E57-40B3-9DA1-0DCC0B5954BD}" type="presParOf" srcId="{6EF0F7D6-950B-4A48-B1DB-AD0A7E36CB98}" destId="{809976A9-04EB-48E7-BAD3-825C7098E250}" srcOrd="3" destOrd="0" presId="urn:microsoft.com/office/officeart/2016/7/layout/BasicTimeline"/>
    <dgm:cxn modelId="{85466CFB-0292-4FE2-8CEF-A65C5A3BD9B7}" type="presParOf" srcId="{6EF0F7D6-950B-4A48-B1DB-AD0A7E36CB98}" destId="{7DD25455-3DA8-446F-8B85-3B674A53E988}" srcOrd="4" destOrd="0" presId="urn:microsoft.com/office/officeart/2016/7/layout/BasicTimeline"/>
    <dgm:cxn modelId="{BD8DE52F-281E-4FDC-83A4-86355114DF44}" type="presParOf" srcId="{9562E52B-99B4-42B7-90F3-D5883B5AE417}" destId="{BFD6CE4E-A069-4126-9F3E-A3AE6D7562CA}" srcOrd="1" destOrd="0" presId="urn:microsoft.com/office/officeart/2016/7/layout/BasicTimeline"/>
    <dgm:cxn modelId="{0FA73632-99B5-44B7-A976-B5F53FF14471}" type="presParOf" srcId="{9562E52B-99B4-42B7-90F3-D5883B5AE417}" destId="{3D111947-ACA0-407E-96A6-2B60042B7126}" srcOrd="2" destOrd="0" presId="urn:microsoft.com/office/officeart/2016/7/layout/BasicTimeline"/>
    <dgm:cxn modelId="{BDFB21F2-01D6-4CC1-BA8D-9D64CDBD13B8}" type="presParOf" srcId="{3D111947-ACA0-407E-96A6-2B60042B7126}" destId="{92ABF575-1C81-4966-964B-251F7649998F}" srcOrd="0" destOrd="0" presId="urn:microsoft.com/office/officeart/2016/7/layout/BasicTimeline"/>
    <dgm:cxn modelId="{7F1F0117-0FFE-4414-A2E2-4752AF1307B2}" type="presParOf" srcId="{3D111947-ACA0-407E-96A6-2B60042B7126}" destId="{5B5BB441-689A-4394-8A7D-A0E70463171C}" srcOrd="1" destOrd="0" presId="urn:microsoft.com/office/officeart/2016/7/layout/BasicTimeline"/>
    <dgm:cxn modelId="{4990CA39-CE76-4AD4-B9DA-7A97712F305A}" type="presParOf" srcId="{5B5BB441-689A-4394-8A7D-A0E70463171C}" destId="{581F2711-5137-45A4-9FD3-15CD78C0C82B}" srcOrd="0" destOrd="0" presId="urn:microsoft.com/office/officeart/2016/7/layout/BasicTimeline"/>
    <dgm:cxn modelId="{CF279DFD-7E4E-43CF-851E-016F782DB422}" type="presParOf" srcId="{5B5BB441-689A-4394-8A7D-A0E70463171C}" destId="{DE013E15-6769-40E1-9B89-82812D844DFE}" srcOrd="1" destOrd="0" presId="urn:microsoft.com/office/officeart/2016/7/layout/BasicTimeline"/>
    <dgm:cxn modelId="{EC7B4A1B-17FA-4161-B81A-213DE9A9C3E7}" type="presParOf" srcId="{3D111947-ACA0-407E-96A6-2B60042B7126}" destId="{D56914D2-9EB5-4230-87AB-9201A05972A3}" srcOrd="2" destOrd="0" presId="urn:microsoft.com/office/officeart/2016/7/layout/BasicTimeline"/>
    <dgm:cxn modelId="{8D221DE7-F352-49EE-A62F-09955322CFEE}" type="presParOf" srcId="{3D111947-ACA0-407E-96A6-2B60042B7126}" destId="{E507D320-0C0D-48C6-8814-8DEE4D0DA8B4}" srcOrd="3" destOrd="0" presId="urn:microsoft.com/office/officeart/2016/7/layout/BasicTimeline"/>
    <dgm:cxn modelId="{5C8D7D44-7DA0-49D6-B5D2-3DF320689A3E}" type="presParOf" srcId="{3D111947-ACA0-407E-96A6-2B60042B7126}" destId="{61D33A95-3533-41AE-ABCD-267AC5A1FC81}" srcOrd="4" destOrd="0" presId="urn:microsoft.com/office/officeart/2016/7/layout/BasicTimeline"/>
    <dgm:cxn modelId="{76433E3D-B395-4BA4-953C-CBEEA61F949C}" type="presParOf" srcId="{9562E52B-99B4-42B7-90F3-D5883B5AE417}" destId="{BE23A7B0-3590-41FD-B3E9-459061C15A5B}" srcOrd="3" destOrd="0" presId="urn:microsoft.com/office/officeart/2016/7/layout/BasicTimeline"/>
    <dgm:cxn modelId="{A3F3B55F-B4B1-4A13-A087-1F91A738C481}" type="presParOf" srcId="{9562E52B-99B4-42B7-90F3-D5883B5AE417}" destId="{54BBEB62-A435-405E-AE20-D93107859918}" srcOrd="4" destOrd="0" presId="urn:microsoft.com/office/officeart/2016/7/layout/BasicTimeline"/>
    <dgm:cxn modelId="{4C5CE043-B31C-42E8-BB6D-6ED074C20B0C}" type="presParOf" srcId="{54BBEB62-A435-405E-AE20-D93107859918}" destId="{4A66DD7C-CECE-4D8A-910C-5EAB87D46896}" srcOrd="0" destOrd="0" presId="urn:microsoft.com/office/officeart/2016/7/layout/BasicTimeline"/>
    <dgm:cxn modelId="{9D24247D-A99E-471C-A536-4E52CD330334}" type="presParOf" srcId="{54BBEB62-A435-405E-AE20-D93107859918}" destId="{F0101A7E-09FA-474E-AE2A-01C86707A5B8}" srcOrd="1" destOrd="0" presId="urn:microsoft.com/office/officeart/2016/7/layout/BasicTimeline"/>
    <dgm:cxn modelId="{B813AC11-7A39-447F-B434-47C625BD00C9}" type="presParOf" srcId="{F0101A7E-09FA-474E-AE2A-01C86707A5B8}" destId="{DA6BD553-5D50-4023-93BE-6BF37979874E}" srcOrd="0" destOrd="0" presId="urn:microsoft.com/office/officeart/2016/7/layout/BasicTimeline"/>
    <dgm:cxn modelId="{F0A6B5C6-7C6D-4A0D-BA85-079ADB10CEC5}" type="presParOf" srcId="{F0101A7E-09FA-474E-AE2A-01C86707A5B8}" destId="{8931A4BE-D2DF-422D-8D95-43A18AFE9960}" srcOrd="1" destOrd="0" presId="urn:microsoft.com/office/officeart/2016/7/layout/BasicTimeline"/>
    <dgm:cxn modelId="{2D65D943-8737-45FB-B859-94F071720ED8}" type="presParOf" srcId="{54BBEB62-A435-405E-AE20-D93107859918}" destId="{991AECB2-E17B-4879-8349-4C3CF8693708}" srcOrd="2" destOrd="0" presId="urn:microsoft.com/office/officeart/2016/7/layout/BasicTimeline"/>
    <dgm:cxn modelId="{A2864C98-E5CE-43FD-A7D0-A0C0DCAF877C}" type="presParOf" srcId="{54BBEB62-A435-405E-AE20-D93107859918}" destId="{B742B0EE-72E1-4193-8414-9FEB8AA4C12F}" srcOrd="3" destOrd="0" presId="urn:microsoft.com/office/officeart/2016/7/layout/BasicTimeline"/>
    <dgm:cxn modelId="{1ABC8730-02A7-4226-8271-B69A2405001D}" type="presParOf" srcId="{54BBEB62-A435-405E-AE20-D93107859918}" destId="{A13B1FE4-0ABE-4FAB-A14A-82F105EFFE26}"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183892-5DDC-475A-A09E-1ABC1545E9D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B127037-4F11-4828-BF98-3EDA230B8777}">
      <dgm:prSet/>
      <dgm:spPr/>
      <dgm:t>
        <a:bodyPr/>
        <a:lstStyle/>
        <a:p>
          <a:endParaRPr lang="en-US" dirty="0"/>
        </a:p>
        <a:p>
          <a:r>
            <a:rPr lang="en-US" dirty="0"/>
            <a:t>Held at [49]: </a:t>
          </a:r>
        </a:p>
        <a:p>
          <a:endParaRPr lang="en-US" dirty="0"/>
        </a:p>
      </dgm:t>
    </dgm:pt>
    <dgm:pt modelId="{93F80338-1217-4659-9D9E-9BA995AE7198}" type="parTrans" cxnId="{44E9E622-26A9-4915-BE82-7F3B4BAD488F}">
      <dgm:prSet/>
      <dgm:spPr/>
      <dgm:t>
        <a:bodyPr/>
        <a:lstStyle/>
        <a:p>
          <a:endParaRPr lang="en-US"/>
        </a:p>
      </dgm:t>
    </dgm:pt>
    <dgm:pt modelId="{D63A41ED-FEF7-4BD7-A93D-8C0DD0698D69}" type="sibTrans" cxnId="{44E9E622-26A9-4915-BE82-7F3B4BAD488F}">
      <dgm:prSet/>
      <dgm:spPr/>
      <dgm:t>
        <a:bodyPr/>
        <a:lstStyle/>
        <a:p>
          <a:endParaRPr lang="en-US"/>
        </a:p>
      </dgm:t>
    </dgm:pt>
    <dgm:pt modelId="{2AFD0F7A-4435-4742-A996-C70BD0D20542}">
      <dgm:prSet/>
      <dgm:spPr/>
      <dgm:t>
        <a:bodyPr/>
        <a:lstStyle/>
        <a:p>
          <a:r>
            <a:rPr lang="en-GB" dirty="0"/>
            <a:t>The request for access to the documents was the occasion for the Trustee to consider the exercise of power of exclusion, but nothing more.</a:t>
          </a:r>
          <a:endParaRPr lang="en-US" dirty="0"/>
        </a:p>
      </dgm:t>
    </dgm:pt>
    <dgm:pt modelId="{694EF4C9-1557-4B18-BC80-FBE5080248CF}" type="parTrans" cxnId="{CDFE76AC-2457-4857-ACD7-FC309B36B7D0}">
      <dgm:prSet/>
      <dgm:spPr/>
      <dgm:t>
        <a:bodyPr/>
        <a:lstStyle/>
        <a:p>
          <a:endParaRPr lang="en-US"/>
        </a:p>
      </dgm:t>
    </dgm:pt>
    <dgm:pt modelId="{AA71A248-E9D4-48F6-A036-C63E77F80D65}" type="sibTrans" cxnId="{CDFE76AC-2457-4857-ACD7-FC309B36B7D0}">
      <dgm:prSet/>
      <dgm:spPr/>
      <dgm:t>
        <a:bodyPr/>
        <a:lstStyle/>
        <a:p>
          <a:endParaRPr lang="en-US"/>
        </a:p>
      </dgm:t>
    </dgm:pt>
    <dgm:pt modelId="{5FCFD6A6-8595-4F03-BD68-80CB699BD0D0}">
      <dgm:prSet/>
      <dgm:spPr/>
      <dgm:t>
        <a:bodyPr/>
        <a:lstStyle/>
        <a:p>
          <a:r>
            <a:rPr lang="en-GB" dirty="0"/>
            <a:t>It was not shown that it was a reason for the manner in which the power was exercised.  </a:t>
          </a:r>
          <a:endParaRPr lang="en-US" dirty="0"/>
        </a:p>
      </dgm:t>
    </dgm:pt>
    <dgm:pt modelId="{00DC4BEF-B9A6-438D-8E07-415641D285DF}" type="parTrans" cxnId="{D91D6B6B-CAEE-4FA6-9801-6EDCB9FD4490}">
      <dgm:prSet/>
      <dgm:spPr/>
      <dgm:t>
        <a:bodyPr/>
        <a:lstStyle/>
        <a:p>
          <a:endParaRPr lang="en-US"/>
        </a:p>
      </dgm:t>
    </dgm:pt>
    <dgm:pt modelId="{F6852D23-8FAD-4CF7-B507-589EADA88F99}" type="sibTrans" cxnId="{D91D6B6B-CAEE-4FA6-9801-6EDCB9FD4490}">
      <dgm:prSet/>
      <dgm:spPr/>
      <dgm:t>
        <a:bodyPr/>
        <a:lstStyle/>
        <a:p>
          <a:endParaRPr lang="en-US"/>
        </a:p>
      </dgm:t>
    </dgm:pt>
    <dgm:pt modelId="{39538AEB-674C-4E52-A5EE-411675FF37A3}">
      <dgm:prSet/>
      <dgm:spPr/>
      <dgm:t>
        <a:bodyPr/>
        <a:lstStyle/>
        <a:p>
          <a:r>
            <a:rPr lang="en-GB" dirty="0"/>
            <a:t>The appellants failed to prove that the Trustee was materially influenced by the request for access to trust documents in exercising the power to exclude the third and fourth appellants.</a:t>
          </a:r>
          <a:endParaRPr lang="en-US" dirty="0"/>
        </a:p>
      </dgm:t>
    </dgm:pt>
    <dgm:pt modelId="{6E29B48E-86B9-4C76-B223-E539476A3914}" type="parTrans" cxnId="{EFA555E1-EBDB-4D75-B827-CD92E9AFF209}">
      <dgm:prSet/>
      <dgm:spPr/>
      <dgm:t>
        <a:bodyPr/>
        <a:lstStyle/>
        <a:p>
          <a:endParaRPr lang="en-US"/>
        </a:p>
      </dgm:t>
    </dgm:pt>
    <dgm:pt modelId="{7D48129E-4F9E-447B-B5E3-8D37CE14BE6E}" type="sibTrans" cxnId="{EFA555E1-EBDB-4D75-B827-CD92E9AFF209}">
      <dgm:prSet/>
      <dgm:spPr/>
      <dgm:t>
        <a:bodyPr/>
        <a:lstStyle/>
        <a:p>
          <a:endParaRPr lang="en-US"/>
        </a:p>
      </dgm:t>
    </dgm:pt>
    <dgm:pt modelId="{3FA9686F-E8EC-4E26-8D97-C5C87F521B22}" type="pres">
      <dgm:prSet presAssocID="{79183892-5DDC-475A-A09E-1ABC1545E9DA}" presName="vert0" presStyleCnt="0">
        <dgm:presLayoutVars>
          <dgm:dir/>
          <dgm:animOne val="branch"/>
          <dgm:animLvl val="lvl"/>
        </dgm:presLayoutVars>
      </dgm:prSet>
      <dgm:spPr/>
    </dgm:pt>
    <dgm:pt modelId="{FAB42042-342A-4764-B6D0-D644366C7F4A}" type="pres">
      <dgm:prSet presAssocID="{6B127037-4F11-4828-BF98-3EDA230B8777}" presName="thickLine" presStyleLbl="alignNode1" presStyleIdx="0" presStyleCnt="4"/>
      <dgm:spPr/>
    </dgm:pt>
    <dgm:pt modelId="{85262932-32FA-4CA7-B4D6-3B3113F26028}" type="pres">
      <dgm:prSet presAssocID="{6B127037-4F11-4828-BF98-3EDA230B8777}" presName="horz1" presStyleCnt="0"/>
      <dgm:spPr/>
    </dgm:pt>
    <dgm:pt modelId="{E525EF9C-8FD9-468B-BF6A-35E77B681D08}" type="pres">
      <dgm:prSet presAssocID="{6B127037-4F11-4828-BF98-3EDA230B8777}" presName="tx1" presStyleLbl="revTx" presStyleIdx="0" presStyleCnt="4"/>
      <dgm:spPr/>
    </dgm:pt>
    <dgm:pt modelId="{040E3D22-3BCB-486B-8BCA-0984DA8E2D9B}" type="pres">
      <dgm:prSet presAssocID="{6B127037-4F11-4828-BF98-3EDA230B8777}" presName="vert1" presStyleCnt="0"/>
      <dgm:spPr/>
    </dgm:pt>
    <dgm:pt modelId="{BEDACEBE-E138-4CB7-8E55-2EE6DB4CFE11}" type="pres">
      <dgm:prSet presAssocID="{2AFD0F7A-4435-4742-A996-C70BD0D20542}" presName="thickLine" presStyleLbl="alignNode1" presStyleIdx="1" presStyleCnt="4" custLinFactNeighborY="-22884"/>
      <dgm:spPr/>
    </dgm:pt>
    <dgm:pt modelId="{A9951A5B-5874-48F6-AA22-8B906A7DC286}" type="pres">
      <dgm:prSet presAssocID="{2AFD0F7A-4435-4742-A996-C70BD0D20542}" presName="horz1" presStyleCnt="0"/>
      <dgm:spPr/>
    </dgm:pt>
    <dgm:pt modelId="{795A691A-E17D-45ED-926E-D0C7629BC902}" type="pres">
      <dgm:prSet presAssocID="{2AFD0F7A-4435-4742-A996-C70BD0D20542}" presName="tx1" presStyleLbl="revTx" presStyleIdx="1" presStyleCnt="4" custScaleY="90848" custLinFactNeighborY="-17274"/>
      <dgm:spPr/>
    </dgm:pt>
    <dgm:pt modelId="{85232500-2365-4B84-85F7-85DFB633A94A}" type="pres">
      <dgm:prSet presAssocID="{2AFD0F7A-4435-4742-A996-C70BD0D20542}" presName="vert1" presStyleCnt="0"/>
      <dgm:spPr/>
    </dgm:pt>
    <dgm:pt modelId="{EF6066D8-5EA9-481A-9172-2427B0B99FB8}" type="pres">
      <dgm:prSet presAssocID="{5FCFD6A6-8595-4F03-BD68-80CB699BD0D0}" presName="thickLine" presStyleLbl="alignNode1" presStyleIdx="2" presStyleCnt="4" custLinFactNeighborY="-49802"/>
      <dgm:spPr/>
    </dgm:pt>
    <dgm:pt modelId="{71B99D9B-4628-421A-BD41-BF6E93480346}" type="pres">
      <dgm:prSet presAssocID="{5FCFD6A6-8595-4F03-BD68-80CB699BD0D0}" presName="horz1" presStyleCnt="0"/>
      <dgm:spPr/>
    </dgm:pt>
    <dgm:pt modelId="{29FD88EB-AD57-4B28-B867-AC06C2598A8C}" type="pres">
      <dgm:prSet presAssocID="{5FCFD6A6-8595-4F03-BD68-80CB699BD0D0}" presName="tx1" presStyleLbl="revTx" presStyleIdx="2" presStyleCnt="4" custScaleY="88550" custLinFactNeighborY="-37944"/>
      <dgm:spPr/>
    </dgm:pt>
    <dgm:pt modelId="{2FC66506-4461-441E-AEB0-8EA52F6EA49D}" type="pres">
      <dgm:prSet presAssocID="{5FCFD6A6-8595-4F03-BD68-80CB699BD0D0}" presName="vert1" presStyleCnt="0"/>
      <dgm:spPr/>
    </dgm:pt>
    <dgm:pt modelId="{8EA92295-4384-4C71-B801-99FD55764968}" type="pres">
      <dgm:prSet presAssocID="{39538AEB-674C-4E52-A5EE-411675FF37A3}" presName="thickLine" presStyleLbl="alignNode1" presStyleIdx="3" presStyleCnt="4" custLinFactNeighborY="-42688"/>
      <dgm:spPr/>
    </dgm:pt>
    <dgm:pt modelId="{0B3D6D15-D2E7-4686-B262-751B93655F94}" type="pres">
      <dgm:prSet presAssocID="{39538AEB-674C-4E52-A5EE-411675FF37A3}" presName="horz1" presStyleCnt="0"/>
      <dgm:spPr/>
    </dgm:pt>
    <dgm:pt modelId="{6ACF6989-D8F5-4B28-A051-031DCDF508A7}" type="pres">
      <dgm:prSet presAssocID="{39538AEB-674C-4E52-A5EE-411675FF37A3}" presName="tx1" presStyleLbl="revTx" presStyleIdx="3" presStyleCnt="4" custLinFactNeighborY="-41332"/>
      <dgm:spPr/>
    </dgm:pt>
    <dgm:pt modelId="{484027D8-17D9-4297-8665-7702683216A2}" type="pres">
      <dgm:prSet presAssocID="{39538AEB-674C-4E52-A5EE-411675FF37A3}" presName="vert1" presStyleCnt="0"/>
      <dgm:spPr/>
    </dgm:pt>
  </dgm:ptLst>
  <dgm:cxnLst>
    <dgm:cxn modelId="{AAC7DA08-CBF4-4AE2-B763-7933F057FCDF}" type="presOf" srcId="{79183892-5DDC-475A-A09E-1ABC1545E9DA}" destId="{3FA9686F-E8EC-4E26-8D97-C5C87F521B22}" srcOrd="0" destOrd="0" presId="urn:microsoft.com/office/officeart/2008/layout/LinedList"/>
    <dgm:cxn modelId="{44E9E622-26A9-4915-BE82-7F3B4BAD488F}" srcId="{79183892-5DDC-475A-A09E-1ABC1545E9DA}" destId="{6B127037-4F11-4828-BF98-3EDA230B8777}" srcOrd="0" destOrd="0" parTransId="{93F80338-1217-4659-9D9E-9BA995AE7198}" sibTransId="{D63A41ED-FEF7-4BD7-A93D-8C0DD0698D69}"/>
    <dgm:cxn modelId="{D697A140-FE0B-445A-AD76-AF9B33B3E2A5}" type="presOf" srcId="{6B127037-4F11-4828-BF98-3EDA230B8777}" destId="{E525EF9C-8FD9-468B-BF6A-35E77B681D08}" srcOrd="0" destOrd="0" presId="urn:microsoft.com/office/officeart/2008/layout/LinedList"/>
    <dgm:cxn modelId="{D91D6B6B-CAEE-4FA6-9801-6EDCB9FD4490}" srcId="{79183892-5DDC-475A-A09E-1ABC1545E9DA}" destId="{5FCFD6A6-8595-4F03-BD68-80CB699BD0D0}" srcOrd="2" destOrd="0" parTransId="{00DC4BEF-B9A6-438D-8E07-415641D285DF}" sibTransId="{F6852D23-8FAD-4CF7-B507-589EADA88F99}"/>
    <dgm:cxn modelId="{F74629A2-9E57-427A-8D36-414AD5BC75AD}" type="presOf" srcId="{5FCFD6A6-8595-4F03-BD68-80CB699BD0D0}" destId="{29FD88EB-AD57-4B28-B867-AC06C2598A8C}" srcOrd="0" destOrd="0" presId="urn:microsoft.com/office/officeart/2008/layout/LinedList"/>
    <dgm:cxn modelId="{464A8DA8-A0FD-4F9C-9F6F-C7809C68C84E}" type="presOf" srcId="{39538AEB-674C-4E52-A5EE-411675FF37A3}" destId="{6ACF6989-D8F5-4B28-A051-031DCDF508A7}" srcOrd="0" destOrd="0" presId="urn:microsoft.com/office/officeart/2008/layout/LinedList"/>
    <dgm:cxn modelId="{CDFE76AC-2457-4857-ACD7-FC309B36B7D0}" srcId="{79183892-5DDC-475A-A09E-1ABC1545E9DA}" destId="{2AFD0F7A-4435-4742-A996-C70BD0D20542}" srcOrd="1" destOrd="0" parTransId="{694EF4C9-1557-4B18-BC80-FBE5080248CF}" sibTransId="{AA71A248-E9D4-48F6-A036-C63E77F80D65}"/>
    <dgm:cxn modelId="{EFA555E1-EBDB-4D75-B827-CD92E9AFF209}" srcId="{79183892-5DDC-475A-A09E-1ABC1545E9DA}" destId="{39538AEB-674C-4E52-A5EE-411675FF37A3}" srcOrd="3" destOrd="0" parTransId="{6E29B48E-86B9-4C76-B223-E539476A3914}" sibTransId="{7D48129E-4F9E-447B-B5E3-8D37CE14BE6E}"/>
    <dgm:cxn modelId="{DD7311E4-44B3-49BE-89EB-2511AACBB8B0}" type="presOf" srcId="{2AFD0F7A-4435-4742-A996-C70BD0D20542}" destId="{795A691A-E17D-45ED-926E-D0C7629BC902}" srcOrd="0" destOrd="0" presId="urn:microsoft.com/office/officeart/2008/layout/LinedList"/>
    <dgm:cxn modelId="{00E39872-9A92-4FBF-A49A-2D834F3A2087}" type="presParOf" srcId="{3FA9686F-E8EC-4E26-8D97-C5C87F521B22}" destId="{FAB42042-342A-4764-B6D0-D644366C7F4A}" srcOrd="0" destOrd="0" presId="urn:microsoft.com/office/officeart/2008/layout/LinedList"/>
    <dgm:cxn modelId="{A34DAA1F-803B-4069-AA47-02E984CB51D3}" type="presParOf" srcId="{3FA9686F-E8EC-4E26-8D97-C5C87F521B22}" destId="{85262932-32FA-4CA7-B4D6-3B3113F26028}" srcOrd="1" destOrd="0" presId="urn:microsoft.com/office/officeart/2008/layout/LinedList"/>
    <dgm:cxn modelId="{9AA6DA5B-6E50-47C3-9E3D-148C30A7577E}" type="presParOf" srcId="{85262932-32FA-4CA7-B4D6-3B3113F26028}" destId="{E525EF9C-8FD9-468B-BF6A-35E77B681D08}" srcOrd="0" destOrd="0" presId="urn:microsoft.com/office/officeart/2008/layout/LinedList"/>
    <dgm:cxn modelId="{B25B3254-245B-492B-9CFE-06727E8D8A20}" type="presParOf" srcId="{85262932-32FA-4CA7-B4D6-3B3113F26028}" destId="{040E3D22-3BCB-486B-8BCA-0984DA8E2D9B}" srcOrd="1" destOrd="0" presId="urn:microsoft.com/office/officeart/2008/layout/LinedList"/>
    <dgm:cxn modelId="{99F38F9D-403C-4FB0-8332-643E8DCCEDC8}" type="presParOf" srcId="{3FA9686F-E8EC-4E26-8D97-C5C87F521B22}" destId="{BEDACEBE-E138-4CB7-8E55-2EE6DB4CFE11}" srcOrd="2" destOrd="0" presId="urn:microsoft.com/office/officeart/2008/layout/LinedList"/>
    <dgm:cxn modelId="{A100A9A0-811D-4FCB-BE13-356AD3C733CF}" type="presParOf" srcId="{3FA9686F-E8EC-4E26-8D97-C5C87F521B22}" destId="{A9951A5B-5874-48F6-AA22-8B906A7DC286}" srcOrd="3" destOrd="0" presId="urn:microsoft.com/office/officeart/2008/layout/LinedList"/>
    <dgm:cxn modelId="{8DF9D193-F87C-41B2-8292-9B8AF4EFAE8F}" type="presParOf" srcId="{A9951A5B-5874-48F6-AA22-8B906A7DC286}" destId="{795A691A-E17D-45ED-926E-D0C7629BC902}" srcOrd="0" destOrd="0" presId="urn:microsoft.com/office/officeart/2008/layout/LinedList"/>
    <dgm:cxn modelId="{818F87F5-7BDF-47F1-B8A9-4E21562D84F1}" type="presParOf" srcId="{A9951A5B-5874-48F6-AA22-8B906A7DC286}" destId="{85232500-2365-4B84-85F7-85DFB633A94A}" srcOrd="1" destOrd="0" presId="urn:microsoft.com/office/officeart/2008/layout/LinedList"/>
    <dgm:cxn modelId="{D0B37EE7-62C2-440D-86B1-2244E7010056}" type="presParOf" srcId="{3FA9686F-E8EC-4E26-8D97-C5C87F521B22}" destId="{EF6066D8-5EA9-481A-9172-2427B0B99FB8}" srcOrd="4" destOrd="0" presId="urn:microsoft.com/office/officeart/2008/layout/LinedList"/>
    <dgm:cxn modelId="{9D9A0FB2-AEE4-4FB9-BF28-E2C050ED5321}" type="presParOf" srcId="{3FA9686F-E8EC-4E26-8D97-C5C87F521B22}" destId="{71B99D9B-4628-421A-BD41-BF6E93480346}" srcOrd="5" destOrd="0" presId="urn:microsoft.com/office/officeart/2008/layout/LinedList"/>
    <dgm:cxn modelId="{C839BC21-5D88-458D-8C58-D2AC40B7CABB}" type="presParOf" srcId="{71B99D9B-4628-421A-BD41-BF6E93480346}" destId="{29FD88EB-AD57-4B28-B867-AC06C2598A8C}" srcOrd="0" destOrd="0" presId="urn:microsoft.com/office/officeart/2008/layout/LinedList"/>
    <dgm:cxn modelId="{E0E97115-5036-4948-A286-A89D60C240F4}" type="presParOf" srcId="{71B99D9B-4628-421A-BD41-BF6E93480346}" destId="{2FC66506-4461-441E-AEB0-8EA52F6EA49D}" srcOrd="1" destOrd="0" presId="urn:microsoft.com/office/officeart/2008/layout/LinedList"/>
    <dgm:cxn modelId="{502CFABC-CE4E-44FA-AE5F-6DA5E954244D}" type="presParOf" srcId="{3FA9686F-E8EC-4E26-8D97-C5C87F521B22}" destId="{8EA92295-4384-4C71-B801-99FD55764968}" srcOrd="6" destOrd="0" presId="urn:microsoft.com/office/officeart/2008/layout/LinedList"/>
    <dgm:cxn modelId="{46C9D779-419F-4C3E-9564-9B84A85C6116}" type="presParOf" srcId="{3FA9686F-E8EC-4E26-8D97-C5C87F521B22}" destId="{0B3D6D15-D2E7-4686-B262-751B93655F94}" srcOrd="7" destOrd="0" presId="urn:microsoft.com/office/officeart/2008/layout/LinedList"/>
    <dgm:cxn modelId="{BC334061-21FA-4759-BC0E-C857FA381FD5}" type="presParOf" srcId="{0B3D6D15-D2E7-4686-B262-751B93655F94}" destId="{6ACF6989-D8F5-4B28-A051-031DCDF508A7}" srcOrd="0" destOrd="0" presId="urn:microsoft.com/office/officeart/2008/layout/LinedList"/>
    <dgm:cxn modelId="{4ADCEB59-011D-4780-AFFA-B56608E45D15}" type="presParOf" srcId="{0B3D6D15-D2E7-4686-B262-751B93655F94}" destId="{484027D8-17D9-4297-8665-7702683216A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101B1-F722-4A50-A756-1E868D1339FF}">
      <dsp:nvSpPr>
        <dsp:cNvPr id="0" name=""/>
        <dsp:cNvSpPr/>
      </dsp:nvSpPr>
      <dsp:spPr>
        <a:xfrm>
          <a:off x="0" y="790637"/>
          <a:ext cx="9418320" cy="14596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BD8A8-18AB-438E-B281-5C1A3C923D07}">
      <dsp:nvSpPr>
        <dsp:cNvPr id="0" name=""/>
        <dsp:cNvSpPr/>
      </dsp:nvSpPr>
      <dsp:spPr>
        <a:xfrm>
          <a:off x="441540" y="1119055"/>
          <a:ext cx="802800" cy="802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01E06-D8DF-420F-8542-37C8C7DFCEEC}">
      <dsp:nvSpPr>
        <dsp:cNvPr id="0" name=""/>
        <dsp:cNvSpPr/>
      </dsp:nvSpPr>
      <dsp:spPr>
        <a:xfrm>
          <a:off x="1685881" y="790637"/>
          <a:ext cx="4238244" cy="1459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478" tIns="154478" rIns="154478" bIns="154478" numCol="1" spcCol="1270" anchor="ctr" anchorCtr="0">
          <a:noAutofit/>
        </a:bodyPr>
        <a:lstStyle/>
        <a:p>
          <a:pPr marL="0" lvl="0" indent="0" algn="l" defTabSz="1066800">
            <a:lnSpc>
              <a:spcPct val="100000"/>
            </a:lnSpc>
            <a:spcBef>
              <a:spcPct val="0"/>
            </a:spcBef>
            <a:spcAft>
              <a:spcPct val="35000"/>
            </a:spcAft>
            <a:buNone/>
          </a:pPr>
          <a:r>
            <a:rPr lang="en-AU" sz="2400" kern="1200"/>
            <a:t>Review of two cases:</a:t>
          </a:r>
          <a:endParaRPr lang="en-US" sz="2400" kern="1200"/>
        </a:p>
      </dsp:txBody>
      <dsp:txXfrm>
        <a:off x="1685881" y="790637"/>
        <a:ext cx="4238244" cy="1459637"/>
      </dsp:txXfrm>
    </dsp:sp>
    <dsp:sp modelId="{224C8121-F7F0-4BF4-BEC5-6DA41497A432}">
      <dsp:nvSpPr>
        <dsp:cNvPr id="0" name=""/>
        <dsp:cNvSpPr/>
      </dsp:nvSpPr>
      <dsp:spPr>
        <a:xfrm>
          <a:off x="5924125" y="790637"/>
          <a:ext cx="3494194" cy="1459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478" tIns="154478" rIns="154478" bIns="154478" numCol="1" spcCol="1270" anchor="ctr" anchorCtr="0">
          <a:noAutofit/>
        </a:bodyPr>
        <a:lstStyle/>
        <a:p>
          <a:pPr marL="0" lvl="0" indent="0" algn="l" defTabSz="755650">
            <a:lnSpc>
              <a:spcPct val="100000"/>
            </a:lnSpc>
            <a:spcBef>
              <a:spcPct val="0"/>
            </a:spcBef>
            <a:spcAft>
              <a:spcPct val="35000"/>
            </a:spcAft>
            <a:buNone/>
          </a:pPr>
          <a:r>
            <a:rPr lang="en-AU" sz="1700" i="1" kern="1200" dirty="0"/>
            <a:t>Curwen v </a:t>
          </a:r>
          <a:r>
            <a:rPr lang="en-AU" sz="1700" i="1" kern="1200" dirty="0" err="1"/>
            <a:t>Vanbreck</a:t>
          </a:r>
          <a:r>
            <a:rPr lang="en-AU" sz="1700" i="1" kern="1200" dirty="0"/>
            <a:t> </a:t>
          </a:r>
          <a:r>
            <a:rPr lang="en-AU" sz="1700" kern="1200" dirty="0"/>
            <a:t>(2009) 26 VR 335</a:t>
          </a:r>
          <a:endParaRPr lang="en-US" sz="1700" kern="1200" dirty="0"/>
        </a:p>
        <a:p>
          <a:pPr marL="0" lvl="0" indent="0" algn="l" defTabSz="755650">
            <a:lnSpc>
              <a:spcPct val="100000"/>
            </a:lnSpc>
            <a:spcBef>
              <a:spcPct val="0"/>
            </a:spcBef>
            <a:spcAft>
              <a:spcPct val="35000"/>
            </a:spcAft>
            <a:buNone/>
          </a:pPr>
          <a:r>
            <a:rPr lang="en-AU" sz="1700" i="1" kern="1200" dirty="0"/>
            <a:t>Mandie v </a:t>
          </a:r>
          <a:r>
            <a:rPr lang="en-AU" sz="1700" i="1" kern="1200" dirty="0" err="1"/>
            <a:t>Memart</a:t>
          </a:r>
          <a:r>
            <a:rPr lang="en-AU" sz="1700" i="1" kern="1200" dirty="0"/>
            <a:t> Nominees Pty Ltd </a:t>
          </a:r>
          <a:r>
            <a:rPr lang="en-AU" sz="1700" i="0" kern="1200" dirty="0"/>
            <a:t>(2020) </a:t>
          </a:r>
          <a:r>
            <a:rPr lang="en-AU" sz="1700" kern="1200" dirty="0"/>
            <a:t>62 VR 528</a:t>
          </a:r>
          <a:endParaRPr lang="en-US" sz="1700" kern="1200" dirty="0"/>
        </a:p>
      </dsp:txBody>
      <dsp:txXfrm>
        <a:off x="5924125" y="790637"/>
        <a:ext cx="3494194" cy="1459637"/>
      </dsp:txXfrm>
    </dsp:sp>
    <dsp:sp modelId="{C1C02219-D7BC-4503-A9F9-77A5154B5B90}">
      <dsp:nvSpPr>
        <dsp:cNvPr id="0" name=""/>
        <dsp:cNvSpPr/>
      </dsp:nvSpPr>
      <dsp:spPr>
        <a:xfrm>
          <a:off x="0" y="2615184"/>
          <a:ext cx="9418320" cy="14596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0BEB9B-EDAB-41A0-8AB6-428B9DE11D5F}">
      <dsp:nvSpPr>
        <dsp:cNvPr id="0" name=""/>
        <dsp:cNvSpPr/>
      </dsp:nvSpPr>
      <dsp:spPr>
        <a:xfrm>
          <a:off x="441540" y="2943602"/>
          <a:ext cx="802800" cy="802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E06C9-7CE7-4E94-A985-F94B5706AF58}">
      <dsp:nvSpPr>
        <dsp:cNvPr id="0" name=""/>
        <dsp:cNvSpPr/>
      </dsp:nvSpPr>
      <dsp:spPr>
        <a:xfrm>
          <a:off x="1685881" y="2615184"/>
          <a:ext cx="7732438" cy="1459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478" tIns="154478" rIns="154478" bIns="154478" numCol="1" spcCol="1270" anchor="ctr" anchorCtr="0">
          <a:noAutofit/>
        </a:bodyPr>
        <a:lstStyle/>
        <a:p>
          <a:pPr marL="0" lvl="0" indent="0" algn="l" defTabSz="1066800">
            <a:lnSpc>
              <a:spcPct val="100000"/>
            </a:lnSpc>
            <a:spcBef>
              <a:spcPct val="0"/>
            </a:spcBef>
            <a:spcAft>
              <a:spcPct val="35000"/>
            </a:spcAft>
            <a:buNone/>
          </a:pPr>
          <a:r>
            <a:rPr lang="en-AU" sz="2400" kern="1200"/>
            <a:t>Consideration of potential capital gains tax and duties implications of excluding beneficiaries from family trusts. </a:t>
          </a:r>
          <a:endParaRPr lang="en-US" sz="2400" kern="1200"/>
        </a:p>
      </dsp:txBody>
      <dsp:txXfrm>
        <a:off x="1685881" y="2615184"/>
        <a:ext cx="7732438" cy="1459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DFC73-969E-4F96-AE5C-C0ACC80F4092}">
      <dsp:nvSpPr>
        <dsp:cNvPr id="0" name=""/>
        <dsp:cNvSpPr/>
      </dsp:nvSpPr>
      <dsp:spPr>
        <a:xfrm>
          <a:off x="164820" y="2164567"/>
          <a:ext cx="847648" cy="590336"/>
        </a:xfrm>
        <a:prstGeom prst="homePlate">
          <a:avLst>
            <a:gd name="adj" fmla="val 4000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1981</a:t>
          </a:r>
        </a:p>
      </dsp:txBody>
      <dsp:txXfrm>
        <a:off x="164820" y="2164567"/>
        <a:ext cx="729581" cy="590336"/>
      </dsp:txXfrm>
    </dsp:sp>
    <dsp:sp modelId="{2A695775-1A90-4659-AAE7-A7D1387D7D80}">
      <dsp:nvSpPr>
        <dsp:cNvPr id="0" name=""/>
        <dsp:cNvSpPr/>
      </dsp:nvSpPr>
      <dsp:spPr>
        <a:xfrm>
          <a:off x="0" y="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Family trust established with Nancy and William directors of trustee</a:t>
          </a:r>
        </a:p>
      </dsp:txBody>
      <dsp:txXfrm>
        <a:off x="0" y="0"/>
        <a:ext cx="1177290" cy="1574231"/>
      </dsp:txXfrm>
    </dsp:sp>
    <dsp:sp modelId="{B62D13AB-064A-49E0-AAC6-93FF396E3EE4}">
      <dsp:nvSpPr>
        <dsp:cNvPr id="0" name=""/>
        <dsp:cNvSpPr/>
      </dsp:nvSpPr>
      <dsp:spPr>
        <a:xfrm>
          <a:off x="101246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CD57AE-DFCF-44AC-99DF-4E40330C0778}">
      <dsp:nvSpPr>
        <dsp:cNvPr id="0" name=""/>
        <dsp:cNvSpPr/>
      </dsp:nvSpPr>
      <dsp:spPr>
        <a:xfrm>
          <a:off x="588644" y="1672620"/>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E2D01CC-8AB2-4A8A-BB35-8453AF6329F9}">
      <dsp:nvSpPr>
        <dsp:cNvPr id="0" name=""/>
        <dsp:cNvSpPr/>
      </dsp:nvSpPr>
      <dsp:spPr>
        <a:xfrm>
          <a:off x="539450" y="157423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83A19-7067-4244-9586-E06CE19702C1}">
      <dsp:nvSpPr>
        <dsp:cNvPr id="0" name=""/>
        <dsp:cNvSpPr/>
      </dsp:nvSpPr>
      <dsp:spPr>
        <a:xfrm>
          <a:off x="1342110" y="2164567"/>
          <a:ext cx="847648" cy="590336"/>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1987</a:t>
          </a:r>
        </a:p>
      </dsp:txBody>
      <dsp:txXfrm>
        <a:off x="1495496" y="2271391"/>
        <a:ext cx="540876" cy="376688"/>
      </dsp:txXfrm>
    </dsp:sp>
    <dsp:sp modelId="{330EE007-A203-4700-BA1E-0B69FE48E39E}">
      <dsp:nvSpPr>
        <dsp:cNvPr id="0" name=""/>
        <dsp:cNvSpPr/>
      </dsp:nvSpPr>
      <dsp:spPr>
        <a:xfrm>
          <a:off x="1177289" y="334524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Sandra brought proceedings against her parents and sister and family companies</a:t>
          </a:r>
        </a:p>
      </dsp:txBody>
      <dsp:txXfrm>
        <a:off x="1177289" y="3345240"/>
        <a:ext cx="1177290" cy="1574231"/>
      </dsp:txXfrm>
    </dsp:sp>
    <dsp:sp modelId="{8A6E014B-D04F-4F98-810F-89FB4CEDC1D8}">
      <dsp:nvSpPr>
        <dsp:cNvPr id="0" name=""/>
        <dsp:cNvSpPr/>
      </dsp:nvSpPr>
      <dsp:spPr>
        <a:xfrm>
          <a:off x="218975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E080EF-0FA3-4A54-9C89-78506600898B}">
      <dsp:nvSpPr>
        <dsp:cNvPr id="0" name=""/>
        <dsp:cNvSpPr/>
      </dsp:nvSpPr>
      <dsp:spPr>
        <a:xfrm>
          <a:off x="1765934" y="2754904"/>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B33F635-2892-4965-8C9F-E7F9DF085908}">
      <dsp:nvSpPr>
        <dsp:cNvPr id="0" name=""/>
        <dsp:cNvSpPr/>
      </dsp:nvSpPr>
      <dsp:spPr>
        <a:xfrm>
          <a:off x="1716740" y="324685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C2AF5-6D89-4DF1-98FA-0AE5A7EA585B}">
      <dsp:nvSpPr>
        <dsp:cNvPr id="0" name=""/>
        <dsp:cNvSpPr/>
      </dsp:nvSpPr>
      <dsp:spPr>
        <a:xfrm>
          <a:off x="2519400" y="2164567"/>
          <a:ext cx="847648" cy="590336"/>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5 Mar. 1990</a:t>
          </a:r>
        </a:p>
      </dsp:txBody>
      <dsp:txXfrm>
        <a:off x="2672786" y="2271391"/>
        <a:ext cx="540876" cy="376688"/>
      </dsp:txXfrm>
    </dsp:sp>
    <dsp:sp modelId="{599BD743-DFC6-464E-A105-5722E5D5FDBE}">
      <dsp:nvSpPr>
        <dsp:cNvPr id="0" name=""/>
        <dsp:cNvSpPr/>
      </dsp:nvSpPr>
      <dsp:spPr>
        <a:xfrm>
          <a:off x="2354579" y="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dirty="0"/>
            <a:t>Settlement deed under which Sandra received property and money and disclaimed any interest in the family trust</a:t>
          </a:r>
        </a:p>
      </dsp:txBody>
      <dsp:txXfrm>
        <a:off x="2354579" y="0"/>
        <a:ext cx="1177290" cy="1574231"/>
      </dsp:txXfrm>
    </dsp:sp>
    <dsp:sp modelId="{A141F7C6-6D42-4D1E-A3E2-940BC526D7AC}">
      <dsp:nvSpPr>
        <dsp:cNvPr id="0" name=""/>
        <dsp:cNvSpPr/>
      </dsp:nvSpPr>
      <dsp:spPr>
        <a:xfrm>
          <a:off x="336704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91E1C3-27FF-4F54-B943-28472E37675F}">
      <dsp:nvSpPr>
        <dsp:cNvPr id="0" name=""/>
        <dsp:cNvSpPr/>
      </dsp:nvSpPr>
      <dsp:spPr>
        <a:xfrm>
          <a:off x="2943225" y="1672620"/>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D92DD3E-5381-4B41-993D-2195983BC2B3}">
      <dsp:nvSpPr>
        <dsp:cNvPr id="0" name=""/>
        <dsp:cNvSpPr/>
      </dsp:nvSpPr>
      <dsp:spPr>
        <a:xfrm>
          <a:off x="2894030" y="157423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882D42-FAD1-4FB7-BD9A-C169497CB54C}">
      <dsp:nvSpPr>
        <dsp:cNvPr id="0" name=""/>
        <dsp:cNvSpPr/>
      </dsp:nvSpPr>
      <dsp:spPr>
        <a:xfrm>
          <a:off x="3696690" y="2164567"/>
          <a:ext cx="847648" cy="590336"/>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1990</a:t>
          </a:r>
        </a:p>
      </dsp:txBody>
      <dsp:txXfrm>
        <a:off x="3850076" y="2271391"/>
        <a:ext cx="540876" cy="376688"/>
      </dsp:txXfrm>
    </dsp:sp>
    <dsp:sp modelId="{112FAC64-5565-423C-95BC-969ABB4EEF06}">
      <dsp:nvSpPr>
        <dsp:cNvPr id="0" name=""/>
        <dsp:cNvSpPr/>
      </dsp:nvSpPr>
      <dsp:spPr>
        <a:xfrm>
          <a:off x="3531869" y="334524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Trustee executes deed excluding Sandra and her husband Charles as beneficiaries of the trust</a:t>
          </a:r>
        </a:p>
      </dsp:txBody>
      <dsp:txXfrm>
        <a:off x="3531869" y="3345240"/>
        <a:ext cx="1177290" cy="1574231"/>
      </dsp:txXfrm>
    </dsp:sp>
    <dsp:sp modelId="{3FA6A756-D557-44AC-A183-CC33C8F37680}">
      <dsp:nvSpPr>
        <dsp:cNvPr id="0" name=""/>
        <dsp:cNvSpPr/>
      </dsp:nvSpPr>
      <dsp:spPr>
        <a:xfrm>
          <a:off x="454433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F0E3F5-35D1-4D3F-9BA0-125E55028263}">
      <dsp:nvSpPr>
        <dsp:cNvPr id="0" name=""/>
        <dsp:cNvSpPr/>
      </dsp:nvSpPr>
      <dsp:spPr>
        <a:xfrm>
          <a:off x="4120515" y="2754904"/>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12FDEE2-BD83-4E93-A780-46A8D52783BA}">
      <dsp:nvSpPr>
        <dsp:cNvPr id="0" name=""/>
        <dsp:cNvSpPr/>
      </dsp:nvSpPr>
      <dsp:spPr>
        <a:xfrm>
          <a:off x="4071320" y="324685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9BAA33-CB08-4471-A723-16023CF40423}">
      <dsp:nvSpPr>
        <dsp:cNvPr id="0" name=""/>
        <dsp:cNvSpPr/>
      </dsp:nvSpPr>
      <dsp:spPr>
        <a:xfrm>
          <a:off x="4873980" y="2164567"/>
          <a:ext cx="847648" cy="590336"/>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5 June 1990</a:t>
          </a:r>
        </a:p>
      </dsp:txBody>
      <dsp:txXfrm>
        <a:off x="5027366" y="2271391"/>
        <a:ext cx="540876" cy="376688"/>
      </dsp:txXfrm>
    </dsp:sp>
    <dsp:sp modelId="{D32540A4-BE36-497A-9C3B-38F851757B87}">
      <dsp:nvSpPr>
        <dsp:cNvPr id="0" name=""/>
        <dsp:cNvSpPr/>
      </dsp:nvSpPr>
      <dsp:spPr>
        <a:xfrm>
          <a:off x="4709159" y="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Prudence appointed director of trustee</a:t>
          </a:r>
        </a:p>
      </dsp:txBody>
      <dsp:txXfrm>
        <a:off x="4709159" y="0"/>
        <a:ext cx="1177290" cy="1574231"/>
      </dsp:txXfrm>
    </dsp:sp>
    <dsp:sp modelId="{24486852-38A0-4F9E-A77E-E842C0B727C6}">
      <dsp:nvSpPr>
        <dsp:cNvPr id="0" name=""/>
        <dsp:cNvSpPr/>
      </dsp:nvSpPr>
      <dsp:spPr>
        <a:xfrm>
          <a:off x="572162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57B980-E123-4A2F-B3C1-C549BB654DD5}">
      <dsp:nvSpPr>
        <dsp:cNvPr id="0" name=""/>
        <dsp:cNvSpPr/>
      </dsp:nvSpPr>
      <dsp:spPr>
        <a:xfrm>
          <a:off x="5297804" y="1672620"/>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5ADE671-1D16-4D1A-90EB-5AF84A6413AE}">
      <dsp:nvSpPr>
        <dsp:cNvPr id="0" name=""/>
        <dsp:cNvSpPr/>
      </dsp:nvSpPr>
      <dsp:spPr>
        <a:xfrm>
          <a:off x="5248610" y="157423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81AA3-7429-4249-957E-37132437E58D}">
      <dsp:nvSpPr>
        <dsp:cNvPr id="0" name=""/>
        <dsp:cNvSpPr/>
      </dsp:nvSpPr>
      <dsp:spPr>
        <a:xfrm>
          <a:off x="6051270" y="2164567"/>
          <a:ext cx="847648" cy="590336"/>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6 Oct. 2006</a:t>
          </a:r>
        </a:p>
      </dsp:txBody>
      <dsp:txXfrm>
        <a:off x="6204656" y="2271391"/>
        <a:ext cx="540876" cy="376688"/>
      </dsp:txXfrm>
    </dsp:sp>
    <dsp:sp modelId="{1BA70877-B955-47E9-8971-802B3B8E1078}">
      <dsp:nvSpPr>
        <dsp:cNvPr id="0" name=""/>
        <dsp:cNvSpPr/>
      </dsp:nvSpPr>
      <dsp:spPr>
        <a:xfrm>
          <a:off x="5886449" y="334524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t>Sandra seeks access to trust documents</a:t>
          </a:r>
        </a:p>
      </dsp:txBody>
      <dsp:txXfrm>
        <a:off x="5886449" y="3345240"/>
        <a:ext cx="1177290" cy="1574231"/>
      </dsp:txXfrm>
    </dsp:sp>
    <dsp:sp modelId="{19CE6902-137D-4740-A3C6-854F048F640C}">
      <dsp:nvSpPr>
        <dsp:cNvPr id="0" name=""/>
        <dsp:cNvSpPr/>
      </dsp:nvSpPr>
      <dsp:spPr>
        <a:xfrm>
          <a:off x="689891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EFD930-F515-45B4-8B9C-9449E36430F7}">
      <dsp:nvSpPr>
        <dsp:cNvPr id="0" name=""/>
        <dsp:cNvSpPr/>
      </dsp:nvSpPr>
      <dsp:spPr>
        <a:xfrm>
          <a:off x="6475094" y="2754904"/>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88D26CC-F68E-4221-AB74-26E30BE4C08A}">
      <dsp:nvSpPr>
        <dsp:cNvPr id="0" name=""/>
        <dsp:cNvSpPr/>
      </dsp:nvSpPr>
      <dsp:spPr>
        <a:xfrm>
          <a:off x="6425900" y="324685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43EEB-AC44-4EEB-9342-E36A1315B0AB}">
      <dsp:nvSpPr>
        <dsp:cNvPr id="0" name=""/>
        <dsp:cNvSpPr/>
      </dsp:nvSpPr>
      <dsp:spPr>
        <a:xfrm>
          <a:off x="7228560" y="2164567"/>
          <a:ext cx="847648" cy="590336"/>
        </a:xfrm>
        <a:prstGeom prst="hexagon">
          <a:avLst>
            <a:gd name="adj" fmla="val 40000"/>
            <a:gd name="vf" fmla="val 11547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Nov. 2006</a:t>
          </a:r>
        </a:p>
      </dsp:txBody>
      <dsp:txXfrm>
        <a:off x="7381946" y="2271391"/>
        <a:ext cx="540876" cy="376688"/>
      </dsp:txXfrm>
    </dsp:sp>
    <dsp:sp modelId="{78A04F4F-71F6-4CDF-B8AA-2EEC0E46E794}">
      <dsp:nvSpPr>
        <dsp:cNvPr id="0" name=""/>
        <dsp:cNvSpPr/>
      </dsp:nvSpPr>
      <dsp:spPr>
        <a:xfrm>
          <a:off x="7063740" y="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t>Sandra’s husband and children seek access to trust documents</a:t>
          </a:r>
        </a:p>
      </dsp:txBody>
      <dsp:txXfrm>
        <a:off x="7063740" y="0"/>
        <a:ext cx="1177290" cy="1574231"/>
      </dsp:txXfrm>
    </dsp:sp>
    <dsp:sp modelId="{6FD803E9-22FC-40EC-90C5-869BDF205E3B}">
      <dsp:nvSpPr>
        <dsp:cNvPr id="0" name=""/>
        <dsp:cNvSpPr/>
      </dsp:nvSpPr>
      <dsp:spPr>
        <a:xfrm>
          <a:off x="8076209" y="2459735"/>
          <a:ext cx="329641" cy="0"/>
        </a:xfrm>
        <a:custGeom>
          <a:avLst/>
          <a:gdLst/>
          <a:ahLst/>
          <a:cxnLst/>
          <a:rect l="0" t="0" r="0" b="0"/>
          <a:pathLst>
            <a:path>
              <a:moveTo>
                <a:pt x="0" y="0"/>
              </a:moveTo>
              <a:lnTo>
                <a:pt x="329641" y="0"/>
              </a:lnTo>
            </a:path>
          </a:pathLst>
        </a:custGeom>
        <a:no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9EEAE-6DB2-4BFE-A290-CB00CD727B52}">
      <dsp:nvSpPr>
        <dsp:cNvPr id="0" name=""/>
        <dsp:cNvSpPr/>
      </dsp:nvSpPr>
      <dsp:spPr>
        <a:xfrm>
          <a:off x="7652384" y="1672620"/>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7175B8E-FF1C-4014-9715-64A91E34790E}">
      <dsp:nvSpPr>
        <dsp:cNvPr id="0" name=""/>
        <dsp:cNvSpPr/>
      </dsp:nvSpPr>
      <dsp:spPr>
        <a:xfrm>
          <a:off x="7603190" y="157423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5587BC-D05F-47A8-BFA0-5B2828C4BBA5}">
      <dsp:nvSpPr>
        <dsp:cNvPr id="0" name=""/>
        <dsp:cNvSpPr/>
      </dsp:nvSpPr>
      <dsp:spPr>
        <a:xfrm rot="10800000">
          <a:off x="8405850" y="2164567"/>
          <a:ext cx="847648" cy="590336"/>
        </a:xfrm>
        <a:prstGeom prst="homePlate">
          <a:avLst>
            <a:gd name="adj" fmla="val 40000"/>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a:t>1 Dec. 2006</a:t>
          </a:r>
        </a:p>
      </dsp:txBody>
      <dsp:txXfrm rot="10800000">
        <a:off x="8523917" y="2164567"/>
        <a:ext cx="729581" cy="590336"/>
      </dsp:txXfrm>
    </dsp:sp>
    <dsp:sp modelId="{131278A6-B992-488B-A605-5F0162E9E806}">
      <dsp:nvSpPr>
        <dsp:cNvPr id="0" name=""/>
        <dsp:cNvSpPr/>
      </dsp:nvSpPr>
      <dsp:spPr>
        <a:xfrm>
          <a:off x="8241030" y="3345240"/>
          <a:ext cx="1177290" cy="1574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dirty="0"/>
            <a:t>Prudence becomes sole director and secretary of trustee</a:t>
          </a:r>
        </a:p>
      </dsp:txBody>
      <dsp:txXfrm>
        <a:off x="8241030" y="3345240"/>
        <a:ext cx="1177290" cy="1574231"/>
      </dsp:txXfrm>
    </dsp:sp>
    <dsp:sp modelId="{60810C73-D6CC-41F8-BEE6-217093CACB40}">
      <dsp:nvSpPr>
        <dsp:cNvPr id="0" name=""/>
        <dsp:cNvSpPr/>
      </dsp:nvSpPr>
      <dsp:spPr>
        <a:xfrm>
          <a:off x="8829674" y="2754904"/>
          <a:ext cx="0" cy="49194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44B6342-C2DD-4BE7-86CD-22C77047F4BF}">
      <dsp:nvSpPr>
        <dsp:cNvPr id="0" name=""/>
        <dsp:cNvSpPr/>
      </dsp:nvSpPr>
      <dsp:spPr>
        <a:xfrm>
          <a:off x="8780480" y="3246851"/>
          <a:ext cx="98389" cy="9838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C075E-27F7-498E-AE3A-C2D9801FF311}">
      <dsp:nvSpPr>
        <dsp:cNvPr id="0" name=""/>
        <dsp:cNvSpPr/>
      </dsp:nvSpPr>
      <dsp:spPr>
        <a:xfrm>
          <a:off x="0" y="2267712"/>
          <a:ext cx="9418320" cy="0"/>
        </a:xfrm>
        <a:prstGeom prst="line">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3DA962B7-E636-497E-86E0-B2B94BDEA1AD}">
      <dsp:nvSpPr>
        <dsp:cNvPr id="0" name=""/>
        <dsp:cNvSpPr/>
      </dsp:nvSpPr>
      <dsp:spPr>
        <a:xfrm>
          <a:off x="262314" y="2435522"/>
          <a:ext cx="3836493" cy="512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4 Dec. 2006</a:t>
          </a:r>
        </a:p>
      </dsp:txBody>
      <dsp:txXfrm>
        <a:off x="262314" y="2435522"/>
        <a:ext cx="3836493" cy="512502"/>
      </dsp:txXfrm>
    </dsp:sp>
    <dsp:sp modelId="{5A0AA595-9088-450F-8046-EFB312021BAB}">
      <dsp:nvSpPr>
        <dsp:cNvPr id="0" name=""/>
        <dsp:cNvSpPr/>
      </dsp:nvSpPr>
      <dsp:spPr>
        <a:xfrm>
          <a:off x="735" y="463534"/>
          <a:ext cx="4359652" cy="942446"/>
        </a:xfrm>
        <a:prstGeom prst="round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t>Prudence seeks legal advice and on 6 December 2006 a draft deed excluding Hamish and Nigel as beneficiaries is emailed to her</a:t>
          </a:r>
        </a:p>
      </dsp:txBody>
      <dsp:txXfrm>
        <a:off x="46741" y="509540"/>
        <a:ext cx="4267640" cy="850434"/>
      </dsp:txXfrm>
    </dsp:sp>
    <dsp:sp modelId="{2CC52AF2-F15F-48E9-8BB5-2AA92B5B767F}">
      <dsp:nvSpPr>
        <dsp:cNvPr id="0" name=""/>
        <dsp:cNvSpPr/>
      </dsp:nvSpPr>
      <dsp:spPr>
        <a:xfrm>
          <a:off x="2180561" y="1405981"/>
          <a:ext cx="0" cy="86173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2ABF575-1C81-4966-964B-251F7649998F}">
      <dsp:nvSpPr>
        <dsp:cNvPr id="0" name=""/>
        <dsp:cNvSpPr/>
      </dsp:nvSpPr>
      <dsp:spPr>
        <a:xfrm>
          <a:off x="2790913" y="1587398"/>
          <a:ext cx="3836493" cy="512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15 Dec. 2006</a:t>
          </a:r>
        </a:p>
      </dsp:txBody>
      <dsp:txXfrm>
        <a:off x="2790913" y="1587398"/>
        <a:ext cx="3836493" cy="512502"/>
      </dsp:txXfrm>
    </dsp:sp>
    <dsp:sp modelId="{809976A9-04EB-48E7-BAD3-825C7098E250}">
      <dsp:nvSpPr>
        <dsp:cNvPr id="0" name=""/>
        <dsp:cNvSpPr/>
      </dsp:nvSpPr>
      <dsp:spPr>
        <a:xfrm>
          <a:off x="2146546" y="2233696"/>
          <a:ext cx="68031" cy="68031"/>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F2711-5137-45A4-9FD3-15CD78C0C82B}">
      <dsp:nvSpPr>
        <dsp:cNvPr id="0" name=""/>
        <dsp:cNvSpPr/>
      </dsp:nvSpPr>
      <dsp:spPr>
        <a:xfrm>
          <a:off x="2529333" y="3129442"/>
          <a:ext cx="4359652" cy="942446"/>
        </a:xfrm>
        <a:prstGeom prst="round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t>Notice was sent by Prudence to the guardians (William and Nancy) of the intention to exclude Nigel and Hamish</a:t>
          </a:r>
        </a:p>
      </dsp:txBody>
      <dsp:txXfrm>
        <a:off x="2575339" y="3175448"/>
        <a:ext cx="4267640" cy="850434"/>
      </dsp:txXfrm>
    </dsp:sp>
    <dsp:sp modelId="{D56914D2-9EB5-4230-87AB-9201A05972A3}">
      <dsp:nvSpPr>
        <dsp:cNvPr id="0" name=""/>
        <dsp:cNvSpPr/>
      </dsp:nvSpPr>
      <dsp:spPr>
        <a:xfrm>
          <a:off x="4709160" y="2267711"/>
          <a:ext cx="0" cy="86173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A66DD7C-CECE-4D8A-910C-5EAB87D46896}">
      <dsp:nvSpPr>
        <dsp:cNvPr id="0" name=""/>
        <dsp:cNvSpPr/>
      </dsp:nvSpPr>
      <dsp:spPr>
        <a:xfrm>
          <a:off x="5319511" y="2435522"/>
          <a:ext cx="3836493" cy="512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 Dec. 2006</a:t>
          </a:r>
        </a:p>
      </dsp:txBody>
      <dsp:txXfrm>
        <a:off x="5319511" y="2435522"/>
        <a:ext cx="3836493" cy="512502"/>
      </dsp:txXfrm>
    </dsp:sp>
    <dsp:sp modelId="{E507D320-0C0D-48C6-8814-8DEE4D0DA8B4}">
      <dsp:nvSpPr>
        <dsp:cNvPr id="0" name=""/>
        <dsp:cNvSpPr/>
      </dsp:nvSpPr>
      <dsp:spPr>
        <a:xfrm>
          <a:off x="4675144" y="2233696"/>
          <a:ext cx="68031" cy="68031"/>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BD553-5D50-4023-93BE-6BF37979874E}">
      <dsp:nvSpPr>
        <dsp:cNvPr id="0" name=""/>
        <dsp:cNvSpPr/>
      </dsp:nvSpPr>
      <dsp:spPr>
        <a:xfrm>
          <a:off x="5057932" y="463534"/>
          <a:ext cx="4359652" cy="942446"/>
        </a:xfrm>
        <a:prstGeom prst="round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t>Deed of exclusion executed, and Nigel and Hamish informed that they could not access trust documents as they are not beneficiaries</a:t>
          </a:r>
        </a:p>
      </dsp:txBody>
      <dsp:txXfrm>
        <a:off x="5103938" y="509540"/>
        <a:ext cx="4267640" cy="850434"/>
      </dsp:txXfrm>
    </dsp:sp>
    <dsp:sp modelId="{991AECB2-E17B-4879-8349-4C3CF8693708}">
      <dsp:nvSpPr>
        <dsp:cNvPr id="0" name=""/>
        <dsp:cNvSpPr/>
      </dsp:nvSpPr>
      <dsp:spPr>
        <a:xfrm>
          <a:off x="7237758" y="1405981"/>
          <a:ext cx="0" cy="861730"/>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742B0EE-72E1-4193-8414-9FEB8AA4C12F}">
      <dsp:nvSpPr>
        <dsp:cNvPr id="0" name=""/>
        <dsp:cNvSpPr/>
      </dsp:nvSpPr>
      <dsp:spPr>
        <a:xfrm>
          <a:off x="7203742" y="2233696"/>
          <a:ext cx="68031" cy="68031"/>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42042-342A-4764-B6D0-D644366C7F4A}">
      <dsp:nvSpPr>
        <dsp:cNvPr id="0" name=""/>
        <dsp:cNvSpPr/>
      </dsp:nvSpPr>
      <dsp:spPr>
        <a:xfrm>
          <a:off x="0" y="3439"/>
          <a:ext cx="9418320" cy="0"/>
        </a:xfrm>
        <a:prstGeom prst="lin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5EF9C-8FD9-468B-BF6A-35E77B681D08}">
      <dsp:nvSpPr>
        <dsp:cNvPr id="0" name=""/>
        <dsp:cNvSpPr/>
      </dsp:nvSpPr>
      <dsp:spPr>
        <a:xfrm>
          <a:off x="0" y="3439"/>
          <a:ext cx="9418320" cy="121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Held at [49]: </a:t>
          </a:r>
        </a:p>
        <a:p>
          <a:pPr marL="0" lvl="0" indent="0" algn="l" defTabSz="889000">
            <a:lnSpc>
              <a:spcPct val="90000"/>
            </a:lnSpc>
            <a:spcBef>
              <a:spcPct val="0"/>
            </a:spcBef>
            <a:spcAft>
              <a:spcPct val="35000"/>
            </a:spcAft>
            <a:buNone/>
          </a:pPr>
          <a:endParaRPr lang="en-US" sz="2000" kern="1200" dirty="0"/>
        </a:p>
      </dsp:txBody>
      <dsp:txXfrm>
        <a:off x="0" y="3439"/>
        <a:ext cx="9418320" cy="1217714"/>
      </dsp:txXfrm>
    </dsp:sp>
    <dsp:sp modelId="{BEDACEBE-E138-4CB7-8E55-2EE6DB4CFE11}">
      <dsp:nvSpPr>
        <dsp:cNvPr id="0" name=""/>
        <dsp:cNvSpPr/>
      </dsp:nvSpPr>
      <dsp:spPr>
        <a:xfrm>
          <a:off x="0" y="967995"/>
          <a:ext cx="9418320" cy="0"/>
        </a:xfrm>
        <a:prstGeom prst="lin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5A691A-E17D-45ED-926E-D0C7629BC902}">
      <dsp:nvSpPr>
        <dsp:cNvPr id="0" name=""/>
        <dsp:cNvSpPr/>
      </dsp:nvSpPr>
      <dsp:spPr>
        <a:xfrm>
          <a:off x="0" y="1010806"/>
          <a:ext cx="9418320" cy="110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The request for access to the documents was the occasion for the Trustee to consider the exercise of power of exclusion, but nothing more.</a:t>
          </a:r>
          <a:endParaRPr lang="en-US" sz="2000" kern="1200" dirty="0"/>
        </a:p>
      </dsp:txBody>
      <dsp:txXfrm>
        <a:off x="0" y="1010806"/>
        <a:ext cx="9418320" cy="1106269"/>
      </dsp:txXfrm>
    </dsp:sp>
    <dsp:sp modelId="{EF6066D8-5EA9-481A-9172-2427B0B99FB8}">
      <dsp:nvSpPr>
        <dsp:cNvPr id="0" name=""/>
        <dsp:cNvSpPr/>
      </dsp:nvSpPr>
      <dsp:spPr>
        <a:xfrm>
          <a:off x="0" y="1790415"/>
          <a:ext cx="9418320" cy="0"/>
        </a:xfrm>
        <a:prstGeom prst="lin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FD88EB-AD57-4B28-B867-AC06C2598A8C}">
      <dsp:nvSpPr>
        <dsp:cNvPr id="0" name=""/>
        <dsp:cNvSpPr/>
      </dsp:nvSpPr>
      <dsp:spPr>
        <a:xfrm>
          <a:off x="0" y="1865373"/>
          <a:ext cx="9418320" cy="1078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It was not shown that it was a reason for the manner in which the power was exercised.  </a:t>
          </a:r>
          <a:endParaRPr lang="en-US" sz="2000" kern="1200" dirty="0"/>
        </a:p>
      </dsp:txBody>
      <dsp:txXfrm>
        <a:off x="0" y="1865373"/>
        <a:ext cx="9418320" cy="1078286"/>
      </dsp:txXfrm>
    </dsp:sp>
    <dsp:sp modelId="{8EA92295-4384-4C71-B801-99FD55764968}">
      <dsp:nvSpPr>
        <dsp:cNvPr id="0" name=""/>
        <dsp:cNvSpPr/>
      </dsp:nvSpPr>
      <dsp:spPr>
        <a:xfrm>
          <a:off x="0" y="2885891"/>
          <a:ext cx="9418320" cy="0"/>
        </a:xfrm>
        <a:prstGeom prst="lin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F6989-D8F5-4B28-A051-031DCDF508A7}">
      <dsp:nvSpPr>
        <dsp:cNvPr id="0" name=""/>
        <dsp:cNvSpPr/>
      </dsp:nvSpPr>
      <dsp:spPr>
        <a:xfrm>
          <a:off x="0" y="2902404"/>
          <a:ext cx="9418320" cy="1217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The appellants failed to prove that the Trustee was materially influenced by the request for access to trust documents in exercising the power to exclude the third and fourth appellants.</a:t>
          </a:r>
          <a:endParaRPr lang="en-US" sz="2000" kern="1200" dirty="0"/>
        </a:p>
      </dsp:txBody>
      <dsp:txXfrm>
        <a:off x="0" y="2902404"/>
        <a:ext cx="9418320" cy="12177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265012-0288-AC41-222B-CB188B2BE62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70D44B25-9FD7-38D2-66CE-CD2CC39301D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36824" cy="6858000"/>
          </a:xfrm>
          <a:prstGeom prst="rect">
            <a:avLst/>
          </a:prstGeom>
        </p:spPr>
      </p:pic>
      <p:sp>
        <p:nvSpPr>
          <p:cNvPr id="9" name="Rectangle 8">
            <a:extLst>
              <a:ext uri="{FF2B5EF4-FFF2-40B4-BE49-F238E27FC236}">
                <a16:creationId xmlns:a16="http://schemas.microsoft.com/office/drawing/2014/main" id="{FAB424A5-9811-9F5E-CC28-5D30D536A8D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0"/>
            <a:ext cx="12191997" cy="6858000"/>
          </a:xfrm>
          <a:prstGeom prst="rect">
            <a:avLst/>
          </a:prstGeom>
          <a:gradFill flip="none" rotWithShape="1">
            <a:gsLst>
              <a:gs pos="0">
                <a:srgbClr val="31435C">
                  <a:shade val="30000"/>
                  <a:satMod val="115000"/>
                  <a:alpha val="56000"/>
                </a:srgbClr>
              </a:gs>
              <a:gs pos="72000">
                <a:srgbClr val="31435C">
                  <a:shade val="67500"/>
                  <a:satMod val="115000"/>
                </a:srgbClr>
              </a:gs>
              <a:gs pos="100000">
                <a:srgbClr val="31435C">
                  <a:shade val="100000"/>
                  <a:satMod val="115000"/>
                  <a:lumMod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CE7AE58-FA64-964E-06AE-FB6A574A0F38}"/>
              </a:ext>
            </a:extLst>
          </p:cNvPr>
          <p:cNvSpPr>
            <a:spLocks noGrp="1"/>
          </p:cNvSpPr>
          <p:nvPr>
            <p:ph type="ctrTitle" hasCustomPrompt="1"/>
          </p:nvPr>
        </p:nvSpPr>
        <p:spPr>
          <a:xfrm>
            <a:off x="474239" y="1885136"/>
            <a:ext cx="10489596" cy="2192180"/>
          </a:xfrm>
        </p:spPr>
        <p:txBody>
          <a:bodyPr anchor="b">
            <a:normAutofit fontScale="90000"/>
          </a:bodyPr>
          <a:lstStyle>
            <a:lvl1pPr>
              <a:defRPr/>
            </a:lvl1pPr>
          </a:lstStyle>
          <a:p>
            <a:r>
              <a:rPr lang="en-AU" sz="8400" b="1" dirty="0">
                <a:solidFill>
                  <a:schemeClr val="bg1"/>
                </a:solidFill>
              </a:rPr>
              <a:t>Victorian State Taxes: Update</a:t>
            </a:r>
          </a:p>
        </p:txBody>
      </p:sp>
      <p:sp>
        <p:nvSpPr>
          <p:cNvPr id="11" name="Subtitle 2">
            <a:extLst>
              <a:ext uri="{FF2B5EF4-FFF2-40B4-BE49-F238E27FC236}">
                <a16:creationId xmlns:a16="http://schemas.microsoft.com/office/drawing/2014/main" id="{DA870546-88C9-30E3-A69B-07816EC5DB38}"/>
              </a:ext>
            </a:extLst>
          </p:cNvPr>
          <p:cNvSpPr>
            <a:spLocks noGrp="1"/>
          </p:cNvSpPr>
          <p:nvPr>
            <p:ph type="subTitle" idx="1" hasCustomPrompt="1"/>
          </p:nvPr>
        </p:nvSpPr>
        <p:spPr>
          <a:xfrm>
            <a:off x="474239" y="5433719"/>
            <a:ext cx="10147579" cy="1198175"/>
          </a:xfrm>
        </p:spPr>
        <p:txBody>
          <a:bodyPr>
            <a:normAutofit/>
          </a:bodyPr>
          <a:lstStyle>
            <a:lvl1pPr>
              <a:defRPr>
                <a:solidFill>
                  <a:schemeClr val="bg1"/>
                </a:solidFill>
              </a:defRPr>
            </a:lvl1pPr>
          </a:lstStyle>
          <a:p>
            <a:r>
              <a:rPr lang="en-AU" sz="1600" dirty="0">
                <a:solidFill>
                  <a:schemeClr val="bg1"/>
                </a:solidFill>
                <a:latin typeface="Montserrat" panose="00000500000000000000" pitchFamily="50" charset="0"/>
              </a:rPr>
              <a:t>Presented by</a:t>
            </a:r>
          </a:p>
          <a:p>
            <a:r>
              <a:rPr lang="en-AU" sz="2000" dirty="0">
                <a:solidFill>
                  <a:schemeClr val="bg1"/>
                </a:solidFill>
                <a:effectLst>
                  <a:outerShdw blurRad="38100" dist="38100" dir="2700000" algn="tl">
                    <a:srgbClr val="000000">
                      <a:alpha val="43137"/>
                    </a:srgbClr>
                  </a:outerShdw>
                </a:effectLst>
                <a:latin typeface="Montserrat" panose="00000500000000000000" pitchFamily="50" charset="0"/>
              </a:rPr>
              <a:t>Tim Grace</a:t>
            </a:r>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p:txBody>
      </p:sp>
      <p:sp>
        <p:nvSpPr>
          <p:cNvPr id="12" name="Rectangle 11">
            <a:extLst>
              <a:ext uri="{FF2B5EF4-FFF2-40B4-BE49-F238E27FC236}">
                <a16:creationId xmlns:a16="http://schemas.microsoft.com/office/drawing/2014/main" id="{2E451583-1D92-8EF1-B42A-812708DE2426}"/>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476109" y="4550934"/>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64715-6948-9F14-AD91-895514FFB6A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497098" y="1314675"/>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FD0BC4-AB33-91DA-66AD-981BAA8A1090}"/>
              </a:ext>
            </a:extLst>
          </p:cNvPr>
          <p:cNvPicPr>
            <a:picLocks noChangeAspect="1"/>
          </p:cNvPicPr>
          <p:nvPr userDrawn="1"/>
        </p:nvPicPr>
        <p:blipFill>
          <a:blip r:embed="rId4">
            <a:extLst>
              <a:ext uri="{28A0092B-C50C-407E-A947-70E740481C1C}">
                <a14:useLocalDpi xmlns:a14="http://schemas.microsoft.com/office/drawing/2010/main" val="0"/>
              </a:ext>
            </a:extLst>
          </a:blip>
          <a:srcRect t="12625" b="11427"/>
          <a:stretch/>
        </p:blipFill>
        <p:spPr>
          <a:xfrm>
            <a:off x="2737934" y="226106"/>
            <a:ext cx="1439470" cy="614951"/>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B938B0-28BA-D46C-A7F3-990940BB1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001" y="172396"/>
            <a:ext cx="1967935" cy="788236"/>
          </a:xfrm>
          <a:prstGeom prst="rect">
            <a:avLst/>
          </a:prstGeom>
        </p:spPr>
      </p:pic>
      <p:pic>
        <p:nvPicPr>
          <p:cNvPr id="3" name="Picture 2" descr="A white and blue logo&#10;&#10;AI-generated content may be incorrect.">
            <a:extLst>
              <a:ext uri="{FF2B5EF4-FFF2-40B4-BE49-F238E27FC236}">
                <a16:creationId xmlns:a16="http://schemas.microsoft.com/office/drawing/2014/main" id="{287ACA80-A1CB-C538-BD7A-5178E52C53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53748" y="360810"/>
            <a:ext cx="810709" cy="397195"/>
          </a:xfrm>
          <a:prstGeom prst="rect">
            <a:avLst/>
          </a:prstGeom>
        </p:spPr>
      </p:pic>
    </p:spTree>
    <p:extLst>
      <p:ext uri="{BB962C8B-B14F-4D97-AF65-F5344CB8AC3E}">
        <p14:creationId xmlns:p14="http://schemas.microsoft.com/office/powerpoint/2010/main" val="293013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20/03/2025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855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20/03/2025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559FE515-FA6A-1EA1-E83C-1D96F5F7051E}"/>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79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20/03/2025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E4E0D6CB-01D0-58FE-40CE-AB4833EED00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98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22128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65860" y="3240157"/>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CF2BCF81-A564-408D-A7CC-32BD0953D93B}" type="datetimeFigureOut">
              <a:rPr lang="en-AU" smtClean="0"/>
              <a:t>20/03/2025</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19804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20/03/2025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7D58D255-5F7E-B14E-9824-833217DAD44B}"/>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228600"/>
            <a:ext cx="9418320" cy="1904999"/>
          </a:xfrm>
        </p:spPr>
        <p:txBody>
          <a:bodyPr anchor="b">
            <a:normAutofit/>
          </a:bodyPr>
          <a:lstStyle>
            <a:lvl1pPr>
              <a:lnSpc>
                <a:spcPct val="85000"/>
              </a:lnSpc>
              <a:defRPr sz="7200" b="1"/>
            </a:lvl1pPr>
          </a:lstStyle>
          <a:p>
            <a:r>
              <a:rPr lang="en-US" dirty="0"/>
              <a:t>Click to edit Master title style</a:t>
            </a:r>
          </a:p>
        </p:txBody>
      </p:sp>
      <p:sp>
        <p:nvSpPr>
          <p:cNvPr id="3" name="Text Placeholder 2"/>
          <p:cNvSpPr>
            <a:spLocks noGrp="1"/>
          </p:cNvSpPr>
          <p:nvPr>
            <p:ph type="body" idx="1"/>
          </p:nvPr>
        </p:nvSpPr>
        <p:spPr>
          <a:xfrm>
            <a:off x="1261872" y="3965713"/>
            <a:ext cx="9418320" cy="2526527"/>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BCF81-A564-408D-A7CC-32BD0953D93B}" type="datetimeFigureOut">
              <a:rPr lang="en-AU" smtClean="0"/>
              <a:t>20/03/2025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BC2CEBC3-9C96-A6C1-1493-0EC7A3637115}"/>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2BCF81-A564-408D-A7CC-32BD0953D93B}" type="datetimeFigureOut">
              <a:rPr lang="en-AU" smtClean="0"/>
              <a:t>20/03/2025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
        <p:nvSpPr>
          <p:cNvPr id="9" name="Rectangle 8">
            <a:extLst>
              <a:ext uri="{FF2B5EF4-FFF2-40B4-BE49-F238E27FC236}">
                <a16:creationId xmlns:a16="http://schemas.microsoft.com/office/drawing/2014/main" id="{39898989-26FE-31EB-CAE1-4F0401B0C029}"/>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37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2BCF81-A564-408D-A7CC-32BD0953D93B}" type="datetimeFigureOut">
              <a:rPr lang="en-AU" smtClean="0"/>
              <a:t>20/03/2025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0F8BAE-63B0-4F6D-B939-F3DAE9666FD1}" type="slidenum">
              <a:rPr lang="en-AU" smtClean="0"/>
              <a:t>‹#›</a:t>
            </a:fld>
            <a:endParaRPr lang="en-AU"/>
          </a:p>
        </p:txBody>
      </p:sp>
      <p:sp>
        <p:nvSpPr>
          <p:cNvPr id="2" name="Rectangle 1">
            <a:extLst>
              <a:ext uri="{FF2B5EF4-FFF2-40B4-BE49-F238E27FC236}">
                <a16:creationId xmlns:a16="http://schemas.microsoft.com/office/drawing/2014/main" id="{5189619A-7595-ABF6-0494-92389D2C205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10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2BCF81-A564-408D-A7CC-32BD0953D93B}" type="datetimeFigureOut">
              <a:rPr lang="en-AU" smtClean="0"/>
              <a:t>20/03/2025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18CCE357-1695-94E9-7C70-739813D6C033}"/>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3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BCF81-A564-408D-A7CC-32BD0953D93B}" type="datetimeFigureOut">
              <a:rPr lang="en-AU" smtClean="0"/>
              <a:t>20/03/2025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6F7BE984-E839-2646-CB2B-0607DFE39924}"/>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5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20/03/2025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94538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dirty="0"/>
              <a:t>State Taxes - Update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Foleys List – Commercial CPD 2025 </a:t>
            </a:r>
          </a:p>
          <a:p>
            <a:pPr lvl="1"/>
            <a:r>
              <a:rPr lang="en-US" dirty="0"/>
              <a:t>State Taxes Update</a:t>
            </a:r>
          </a:p>
          <a:p>
            <a:pPr lvl="2"/>
            <a:r>
              <a:rPr lang="en-US" dirty="0"/>
              <a:t>Tim Grace </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CF2BCF81-A564-408D-A7CC-32BD0953D93B}" type="datetimeFigureOut">
              <a:rPr lang="en-AU" smtClean="0"/>
              <a:t>20/03/2025</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9C0F8BAE-63B0-4F6D-B939-F3DAE9666FD1}" type="slidenum">
              <a:rPr lang="en-AU" smtClean="0"/>
              <a:t>‹#›</a:t>
            </a:fld>
            <a:endParaRPr lang="en-AU"/>
          </a:p>
        </p:txBody>
      </p:sp>
      <p:grpSp>
        <p:nvGrpSpPr>
          <p:cNvPr id="14" name="Group 13">
            <a:extLst>
              <a:ext uri="{FF2B5EF4-FFF2-40B4-BE49-F238E27FC236}">
                <a16:creationId xmlns:a16="http://schemas.microsoft.com/office/drawing/2014/main" id="{E9D7F4FA-1F47-A89C-EF93-B72EEACE35C0}"/>
              </a:ext>
            </a:extLst>
          </p:cNvPr>
          <p:cNvGrpSpPr/>
          <p:nvPr userDrawn="1"/>
        </p:nvGrpSpPr>
        <p:grpSpPr>
          <a:xfrm>
            <a:off x="541506" y="6418032"/>
            <a:ext cx="10145894" cy="422080"/>
            <a:chOff x="541506" y="6418032"/>
            <a:chExt cx="10145894" cy="422080"/>
          </a:xfrm>
        </p:grpSpPr>
        <p:pic>
          <p:nvPicPr>
            <p:cNvPr id="10" name="Picture 9" descr="A black and white logo&#10;&#10;Description automatically generated">
              <a:extLst>
                <a:ext uri="{FF2B5EF4-FFF2-40B4-BE49-F238E27FC236}">
                  <a16:creationId xmlns:a16="http://schemas.microsoft.com/office/drawing/2014/main" id="{F9886321-6C2C-5D5D-62EA-10EB4544B5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506" y="6461627"/>
              <a:ext cx="965456" cy="340385"/>
            </a:xfrm>
            <a:prstGeom prst="rect">
              <a:avLst/>
            </a:prstGeom>
          </p:spPr>
        </p:pic>
        <p:pic>
          <p:nvPicPr>
            <p:cNvPr id="11" name="Picture 10">
              <a:extLst>
                <a:ext uri="{FF2B5EF4-FFF2-40B4-BE49-F238E27FC236}">
                  <a16:creationId xmlns:a16="http://schemas.microsoft.com/office/drawing/2014/main" id="{F50D91B9-16EC-7985-5962-076325FA6F4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06962" y="6418032"/>
              <a:ext cx="1038470" cy="422080"/>
            </a:xfrm>
            <a:prstGeom prst="rect">
              <a:avLst/>
            </a:prstGeom>
          </p:spPr>
        </p:pic>
        <p:sp>
          <p:nvSpPr>
            <p:cNvPr id="12" name="TextBox 11">
              <a:extLst>
                <a:ext uri="{FF2B5EF4-FFF2-40B4-BE49-F238E27FC236}">
                  <a16:creationId xmlns:a16="http://schemas.microsoft.com/office/drawing/2014/main" id="{540BE0AB-E869-F43A-86CD-7363F558028D}"/>
                </a:ext>
              </a:extLst>
            </p:cNvPr>
            <p:cNvSpPr txBox="1"/>
            <p:nvPr userDrawn="1"/>
          </p:nvSpPr>
          <p:spPr>
            <a:xfrm>
              <a:off x="3150871" y="6476772"/>
              <a:ext cx="7536529" cy="307777"/>
            </a:xfrm>
            <a:prstGeom prst="rect">
              <a:avLst/>
            </a:prstGeom>
            <a:noFill/>
          </p:spPr>
          <p:txBody>
            <a:bodyPr wrap="square" rtlCol="0">
              <a:spAutoFit/>
            </a:bodyPr>
            <a:lstStyle/>
            <a:p>
              <a:pPr algn="l"/>
              <a:r>
                <a:rPr lang="en-AU" sz="1400" b="1" dirty="0">
                  <a:solidFill>
                    <a:schemeClr val="tx1">
                      <a:lumMod val="75000"/>
                      <a:lumOff val="25000"/>
                    </a:schemeClr>
                  </a:solidFill>
                  <a:latin typeface="Montserrat" panose="00000500000000000000" pitchFamily="50" charset="0"/>
                </a:rPr>
                <a:t>Commercial Law CPD Conference 2025</a:t>
              </a:r>
            </a:p>
          </p:txBody>
        </p:sp>
      </p:grpSp>
      <p:pic>
        <p:nvPicPr>
          <p:cNvPr id="15" name="Picture 14" descr="A black background with blue and white text&#10;&#10;AI-generated content may be incorrect.">
            <a:extLst>
              <a:ext uri="{FF2B5EF4-FFF2-40B4-BE49-F238E27FC236}">
                <a16:creationId xmlns:a16="http://schemas.microsoft.com/office/drawing/2014/main" id="{D962576D-CAAB-3742-CECC-0E79D931B2E7}"/>
              </a:ext>
            </a:extLst>
          </p:cNvPr>
          <p:cNvPicPr>
            <a:picLocks noChangeAspect="1"/>
          </p:cNvPicPr>
          <p:nvPr userDrawn="1"/>
        </p:nvPicPr>
        <p:blipFill>
          <a:blip r:embed="rId16">
            <a:extLst>
              <a:ext uri="{28A0092B-C50C-407E-A947-70E740481C1C}">
                <a14:useLocalDpi xmlns:a14="http://schemas.microsoft.com/office/drawing/2010/main" val="0"/>
              </a:ext>
            </a:extLst>
          </a:blip>
          <a:srcRect l="16903" t="24595" r="19978" b="24425"/>
          <a:stretch/>
        </p:blipFill>
        <p:spPr>
          <a:xfrm>
            <a:off x="2472418" y="6494235"/>
            <a:ext cx="533481" cy="307777"/>
          </a:xfrm>
          <a:prstGeom prst="rect">
            <a:avLst/>
          </a:prstGeom>
        </p:spPr>
      </p:pic>
    </p:spTree>
    <p:extLst>
      <p:ext uri="{BB962C8B-B14F-4D97-AF65-F5344CB8AC3E}">
        <p14:creationId xmlns:p14="http://schemas.microsoft.com/office/powerpoint/2010/main" val="2800599174"/>
      </p:ext>
    </p:extLst>
  </p:cSld>
  <p:clrMap bg1="lt1" tx1="dk1" bg2="lt2" tx2="dk2" accent1="accent1" accent2="accent2" accent3="accent3" accent4="accent4" accent5="accent5" accent6="accent6" hlink="hlink" folHlink="folHlink"/>
  <p:sldLayoutIdLst>
    <p:sldLayoutId id="214748389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a:xfrm>
            <a:off x="474239" y="1276241"/>
            <a:ext cx="11412961" cy="3343661"/>
          </a:xfrm>
        </p:spPr>
        <p:txBody>
          <a:bodyPr>
            <a:noAutofit/>
          </a:bodyPr>
          <a:lstStyle/>
          <a:p>
            <a:r>
              <a:rPr lang="en-AU" sz="7700" dirty="0">
                <a:solidFill>
                  <a:schemeClr val="bg1"/>
                </a:solidFill>
              </a:rPr>
              <a:t>State Taxes Update</a:t>
            </a:r>
            <a:br>
              <a:rPr lang="en-AU" sz="7700" dirty="0">
                <a:solidFill>
                  <a:schemeClr val="bg1"/>
                </a:solidFill>
              </a:rPr>
            </a:br>
            <a:r>
              <a:rPr lang="en-AU" sz="7700" dirty="0">
                <a:solidFill>
                  <a:schemeClr val="bg1"/>
                </a:solidFill>
              </a:rPr>
              <a:t>&amp; Excluding Beneficiaries from Family Trusts</a:t>
            </a:r>
            <a:endParaRPr lang="en-AU" sz="7700" dirty="0"/>
          </a:p>
        </p:txBody>
      </p:sp>
      <p:sp>
        <p:nvSpPr>
          <p:cNvPr id="3" name="Subtitle 2">
            <a:extLst>
              <a:ext uri="{FF2B5EF4-FFF2-40B4-BE49-F238E27FC236}">
                <a16:creationId xmlns:a16="http://schemas.microsoft.com/office/drawing/2014/main" id="{C6E91900-1513-56D4-D05F-D992D3A07919}"/>
              </a:ext>
            </a:extLst>
          </p:cNvPr>
          <p:cNvSpPr>
            <a:spLocks noGrp="1"/>
          </p:cNvSpPr>
          <p:nvPr>
            <p:ph type="subTitle" idx="1"/>
          </p:nvPr>
        </p:nvSpPr>
        <p:spPr/>
        <p:txBody>
          <a:bodyPr>
            <a:normAutofit/>
          </a:bodyPr>
          <a:lstStyle/>
          <a:p>
            <a:r>
              <a:rPr lang="en-AU" sz="1600" dirty="0">
                <a:solidFill>
                  <a:schemeClr val="bg1"/>
                </a:solidFill>
                <a:latin typeface="Montserrat" panose="00000500000000000000" pitchFamily="50" charset="0"/>
              </a:rPr>
              <a:t>Presented by</a:t>
            </a:r>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a:p>
            <a:r>
              <a:rPr lang="en-AU" sz="3600" dirty="0">
                <a:solidFill>
                  <a:schemeClr val="bg1"/>
                </a:solidFill>
                <a:effectLst>
                  <a:outerShdw blurRad="38100" dist="38100" dir="2700000" algn="tl">
                    <a:srgbClr val="000000">
                      <a:alpha val="43137"/>
                    </a:srgbClr>
                  </a:outerShdw>
                </a:effectLst>
                <a:latin typeface="Montserrat" panose="00000500000000000000" pitchFamily="50" charset="0"/>
              </a:rPr>
              <a:t>Tim Grace and Anna Wilson</a:t>
            </a:r>
            <a:endParaRPr lang="en-AU" sz="2800" dirty="0">
              <a:solidFill>
                <a:schemeClr val="bg1"/>
              </a:solidFill>
              <a:effectLst>
                <a:outerShdw blurRad="38100" dist="38100" dir="2700000" algn="tl">
                  <a:srgbClr val="000000">
                    <a:alpha val="43137"/>
                  </a:srgbClr>
                </a:outerShdw>
              </a:effectLst>
              <a:latin typeface="Montserrat" panose="00000500000000000000" pitchFamily="50" charset="0"/>
            </a:endParaRPr>
          </a:p>
          <a:p>
            <a:endParaRPr lang="en-AU" dirty="0"/>
          </a:p>
        </p:txBody>
      </p:sp>
    </p:spTree>
    <p:extLst>
      <p:ext uri="{BB962C8B-B14F-4D97-AF65-F5344CB8AC3E}">
        <p14:creationId xmlns:p14="http://schemas.microsoft.com/office/powerpoint/2010/main" val="349636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A8B5-0867-BF4A-6DCD-B054CE204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2EF34-C809-18AC-70DE-0628F896B26E}"/>
              </a:ext>
            </a:extLst>
          </p:cNvPr>
          <p:cNvSpPr>
            <a:spLocks noGrp="1"/>
          </p:cNvSpPr>
          <p:nvPr>
            <p:ph type="title"/>
          </p:nvPr>
        </p:nvSpPr>
        <p:spPr>
          <a:xfrm>
            <a:off x="1261872" y="294198"/>
            <a:ext cx="9692640" cy="674631"/>
          </a:xfrm>
        </p:spPr>
        <p:txBody>
          <a:bodyPr>
            <a:normAutofit fontScale="90000"/>
          </a:bodyPr>
          <a:lstStyle/>
          <a:p>
            <a:r>
              <a:rPr lang="en-AU" dirty="0"/>
              <a:t>Some current State tax issues: CIPT </a:t>
            </a:r>
          </a:p>
        </p:txBody>
      </p:sp>
      <p:sp>
        <p:nvSpPr>
          <p:cNvPr id="3" name="Content Placeholder 2">
            <a:extLst>
              <a:ext uri="{FF2B5EF4-FFF2-40B4-BE49-F238E27FC236}">
                <a16:creationId xmlns:a16="http://schemas.microsoft.com/office/drawing/2014/main" id="{07DF4739-0C4E-4515-592F-7475DD78DCE5}"/>
              </a:ext>
            </a:extLst>
          </p:cNvPr>
          <p:cNvSpPr>
            <a:spLocks noGrp="1"/>
          </p:cNvSpPr>
          <p:nvPr>
            <p:ph idx="1"/>
          </p:nvPr>
        </p:nvSpPr>
        <p:spPr>
          <a:xfrm>
            <a:off x="1261872" y="1055914"/>
            <a:ext cx="8595360" cy="5366657"/>
          </a:xfrm>
        </p:spPr>
        <p:txBody>
          <a:bodyPr>
            <a:normAutofit fontScale="92500" lnSpcReduction="20000"/>
          </a:bodyPr>
          <a:lstStyle/>
          <a:p>
            <a:pPr marL="457200" indent="-457200">
              <a:buFont typeface="Arial" panose="020B0604020202020204" pitchFamily="34" charset="0"/>
              <a:buChar char="•"/>
            </a:pPr>
            <a:r>
              <a:rPr lang="en-AU" sz="2800" dirty="0"/>
              <a:t>There was some unexpected reform from the former Treasurer: the removal of transfer duty / landholder duty on commercial and industrial land </a:t>
            </a:r>
          </a:p>
          <a:p>
            <a:pPr marL="457200" indent="-457200">
              <a:buFont typeface="Arial" panose="020B0604020202020204" pitchFamily="34" charset="0"/>
              <a:buChar char="•"/>
            </a:pPr>
            <a:r>
              <a:rPr lang="en-AU" sz="2800" dirty="0"/>
              <a:t>Transfer / landholder duty remains on residential and primary production land (and any other land)</a:t>
            </a:r>
          </a:p>
          <a:p>
            <a:pPr marL="457200" indent="-457200">
              <a:buFont typeface="Arial" panose="020B0604020202020204" pitchFamily="34" charset="0"/>
              <a:buChar char="•"/>
            </a:pPr>
            <a:r>
              <a:rPr lang="en-AU" sz="2800" dirty="0"/>
              <a:t>A sale of C&amp;I land will give rise to the last payment of transfer / landholder duty – payable over a 10-year period</a:t>
            </a:r>
          </a:p>
          <a:p>
            <a:pPr marL="457200" indent="-457200">
              <a:buFont typeface="Arial" panose="020B0604020202020204" pitchFamily="34" charset="0"/>
              <a:buChar char="•"/>
            </a:pPr>
            <a:r>
              <a:rPr lang="en-AU" sz="2800" dirty="0"/>
              <a:t>The new property tax, CIPT, will apply from 10 years after the acquisition</a:t>
            </a:r>
          </a:p>
          <a:p>
            <a:pPr marL="457200" indent="-457200">
              <a:buFont typeface="Arial" panose="020B0604020202020204" pitchFamily="34" charset="0"/>
              <a:buChar char="•"/>
            </a:pPr>
            <a:r>
              <a:rPr lang="en-AU" sz="2800" dirty="0"/>
              <a:t>Rate of tax of the CIPT is 1% of the site value of the land </a:t>
            </a:r>
          </a:p>
          <a:p>
            <a:pPr marL="457200" indent="-457200">
              <a:buFont typeface="Arial" panose="020B0604020202020204" pitchFamily="34" charset="0"/>
              <a:buChar char="•"/>
            </a:pPr>
            <a:r>
              <a:rPr lang="en-AU" sz="2800" dirty="0"/>
              <a:t>This new property tax will be in addition to land tax (2.65%, or 6.65%)</a:t>
            </a:r>
          </a:p>
          <a:p>
            <a:pPr marL="457200" indent="-457200">
              <a:buFont typeface="Arial" panose="020B0604020202020204" pitchFamily="34" charset="0"/>
              <a:buChar char="•"/>
            </a:pPr>
            <a:endParaRPr lang="en-AU" sz="2800" dirty="0"/>
          </a:p>
          <a:p>
            <a:endParaRPr lang="en-AU" sz="2800" dirty="0"/>
          </a:p>
        </p:txBody>
      </p:sp>
      <p:sp>
        <p:nvSpPr>
          <p:cNvPr id="4" name="Date Placeholder 2">
            <a:extLst>
              <a:ext uri="{FF2B5EF4-FFF2-40B4-BE49-F238E27FC236}">
                <a16:creationId xmlns:a16="http://schemas.microsoft.com/office/drawing/2014/main" id="{4C029127-3E90-B7D6-1061-D2E81121AB17}"/>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47E05D13-91C5-B925-CAA4-3A2029C44DF0}"/>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10</a:t>
            </a:fld>
            <a:endParaRPr lang="en-AU" dirty="0"/>
          </a:p>
        </p:txBody>
      </p:sp>
    </p:spTree>
    <p:extLst>
      <p:ext uri="{BB962C8B-B14F-4D97-AF65-F5344CB8AC3E}">
        <p14:creationId xmlns:p14="http://schemas.microsoft.com/office/powerpoint/2010/main" val="102217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1329-5F83-B08F-8D7B-55AE7931277D}"/>
              </a:ext>
            </a:extLst>
          </p:cNvPr>
          <p:cNvSpPr>
            <a:spLocks noGrp="1"/>
          </p:cNvSpPr>
          <p:nvPr>
            <p:ph type="title"/>
          </p:nvPr>
        </p:nvSpPr>
        <p:spPr>
          <a:xfrm>
            <a:off x="1261872" y="0"/>
            <a:ext cx="9692640" cy="1175657"/>
          </a:xfrm>
        </p:spPr>
        <p:txBody>
          <a:bodyPr>
            <a:normAutofit fontScale="90000"/>
          </a:bodyPr>
          <a:lstStyle/>
          <a:p>
            <a:r>
              <a:rPr lang="en-AU" dirty="0"/>
              <a:t>Current State Tax Issues: “GP tax” – Payroll tax on GP practices</a:t>
            </a:r>
          </a:p>
        </p:txBody>
      </p:sp>
      <p:sp>
        <p:nvSpPr>
          <p:cNvPr id="3" name="Content Placeholder 2">
            <a:extLst>
              <a:ext uri="{FF2B5EF4-FFF2-40B4-BE49-F238E27FC236}">
                <a16:creationId xmlns:a16="http://schemas.microsoft.com/office/drawing/2014/main" id="{C2F55468-13E7-DD0C-C197-AF7BF7F19164}"/>
              </a:ext>
            </a:extLst>
          </p:cNvPr>
          <p:cNvSpPr>
            <a:spLocks noGrp="1"/>
          </p:cNvSpPr>
          <p:nvPr>
            <p:ph idx="1"/>
          </p:nvPr>
        </p:nvSpPr>
        <p:spPr>
          <a:xfrm>
            <a:off x="1261872" y="1175657"/>
            <a:ext cx="8595360" cy="5236029"/>
          </a:xfrm>
        </p:spPr>
        <p:txBody>
          <a:bodyPr>
            <a:noAutofit/>
          </a:bodyPr>
          <a:lstStyle/>
          <a:p>
            <a:pPr marL="342900" indent="-342900">
              <a:buFont typeface="Arial" panose="020B0604020202020204" pitchFamily="34" charset="0"/>
              <a:buChar char="•"/>
            </a:pPr>
            <a:r>
              <a:rPr lang="en-AU" dirty="0"/>
              <a:t>Not a new tax: It is just the (arguably incorrect) application of the contractor provisions to GP medical practices</a:t>
            </a:r>
          </a:p>
          <a:p>
            <a:pPr marL="342900" indent="-342900">
              <a:buFont typeface="Arial" panose="020B0604020202020204" pitchFamily="34" charset="0"/>
              <a:buChar char="•"/>
            </a:pPr>
            <a:r>
              <a:rPr lang="en-AU" dirty="0"/>
              <a:t>Doubts about the correctness of the Optical Superstore decision -  Ct of App: probably wrong, with respect – but special leave refused by High Ct</a:t>
            </a:r>
          </a:p>
          <a:p>
            <a:pPr marL="342900" indent="-342900">
              <a:buFont typeface="Arial" panose="020B0604020202020204" pitchFamily="34" charset="0"/>
              <a:buChar char="•"/>
            </a:pPr>
            <a:r>
              <a:rPr lang="en-AU" dirty="0"/>
              <a:t>Is not the relevant service the one provided by the doctor to the patient and the payment (by the patient) is, substantially, for this service? If so, payroll tax should not apply to that payment as a payment of “wages”</a:t>
            </a:r>
          </a:p>
          <a:p>
            <a:pPr marL="342900" indent="-342900">
              <a:buFont typeface="Arial" panose="020B0604020202020204" pitchFamily="34" charset="0"/>
              <a:buChar char="•"/>
            </a:pPr>
            <a:r>
              <a:rPr lang="en-AU" dirty="0"/>
              <a:t>Still open to re-litigate the point, though difficult. The Uber decision in NSW decided a very similar point differently (and correctly in my view)</a:t>
            </a:r>
          </a:p>
          <a:p>
            <a:pPr marL="342900" indent="-342900">
              <a:buFont typeface="Arial" panose="020B0604020202020204" pitchFamily="34" charset="0"/>
              <a:buChar char="•"/>
            </a:pPr>
            <a:r>
              <a:rPr lang="en-AU" dirty="0"/>
              <a:t>Since the reaction to the “GP tax”, a specific exemption was introduced for bulk-billing GP practices only </a:t>
            </a:r>
          </a:p>
          <a:p>
            <a:pPr marL="342900" indent="-342900">
              <a:buFont typeface="Arial" panose="020B0604020202020204" pitchFamily="34" charset="0"/>
              <a:buChar char="•"/>
            </a:pPr>
            <a:r>
              <a:rPr lang="en-AU" dirty="0"/>
              <a:t>So: All non bulk-billing GP practices now subject to payroll tax</a:t>
            </a:r>
          </a:p>
          <a:p>
            <a:pPr marL="342900" indent="-342900">
              <a:buFont typeface="Arial" panose="020B0604020202020204" pitchFamily="34" charset="0"/>
              <a:buChar char="•"/>
            </a:pPr>
            <a:r>
              <a:rPr lang="en-AU" dirty="0"/>
              <a:t>Non-bulk billing practices can however structure payments differently </a:t>
            </a:r>
          </a:p>
        </p:txBody>
      </p:sp>
    </p:spTree>
    <p:extLst>
      <p:ext uri="{BB962C8B-B14F-4D97-AF65-F5344CB8AC3E}">
        <p14:creationId xmlns:p14="http://schemas.microsoft.com/office/powerpoint/2010/main" val="175619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F1B5-5269-7987-6781-E1478FCDB8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C618F-7AFC-6613-95AA-57D00D3EF3EE}"/>
              </a:ext>
            </a:extLst>
          </p:cNvPr>
          <p:cNvSpPr>
            <a:spLocks noGrp="1"/>
          </p:cNvSpPr>
          <p:nvPr>
            <p:ph type="title"/>
          </p:nvPr>
        </p:nvSpPr>
        <p:spPr>
          <a:xfrm>
            <a:off x="1261872" y="294198"/>
            <a:ext cx="9692640" cy="794373"/>
          </a:xfrm>
        </p:spPr>
        <p:txBody>
          <a:bodyPr/>
          <a:lstStyle/>
          <a:p>
            <a:r>
              <a:rPr lang="en-AU" dirty="0"/>
              <a:t> Transfer duty: Sub-sales</a:t>
            </a:r>
          </a:p>
        </p:txBody>
      </p:sp>
      <p:sp>
        <p:nvSpPr>
          <p:cNvPr id="3" name="Content Placeholder 2">
            <a:extLst>
              <a:ext uri="{FF2B5EF4-FFF2-40B4-BE49-F238E27FC236}">
                <a16:creationId xmlns:a16="http://schemas.microsoft.com/office/drawing/2014/main" id="{B86A06B9-3C37-716C-A4FC-144AC0D9EEBB}"/>
              </a:ext>
            </a:extLst>
          </p:cNvPr>
          <p:cNvSpPr>
            <a:spLocks noGrp="1"/>
          </p:cNvSpPr>
          <p:nvPr>
            <p:ph idx="1"/>
          </p:nvPr>
        </p:nvSpPr>
        <p:spPr>
          <a:xfrm>
            <a:off x="1261872" y="1326316"/>
            <a:ext cx="8595360" cy="5091566"/>
          </a:xfrm>
        </p:spPr>
        <p:txBody>
          <a:bodyPr>
            <a:normAutofit fontScale="85000" lnSpcReduction="10000"/>
          </a:bodyPr>
          <a:lstStyle/>
          <a:p>
            <a:pPr marL="342900" indent="-342900">
              <a:buFont typeface="Arial" panose="020B0604020202020204" pitchFamily="34" charset="0"/>
              <a:buChar char="•"/>
            </a:pPr>
            <a:r>
              <a:rPr lang="en-AU" sz="2800" dirty="0"/>
              <a:t>The nomination, or assignment, or novation, of a new purchaser in place of the first purchaser </a:t>
            </a:r>
          </a:p>
          <a:p>
            <a:pPr marL="342900" indent="-342900">
              <a:buFont typeface="Arial" panose="020B0604020202020204" pitchFamily="34" charset="0"/>
              <a:buChar char="•"/>
            </a:pPr>
            <a:r>
              <a:rPr lang="en-AU" sz="2800" dirty="0"/>
              <a:t>But, prior to the nomination etc, there has been an application for a planning permit, or other form of “land development” </a:t>
            </a:r>
          </a:p>
          <a:p>
            <a:pPr marL="342900" indent="-342900">
              <a:buFont typeface="Arial" panose="020B0604020202020204" pitchFamily="34" charset="0"/>
              <a:buChar char="•"/>
            </a:pPr>
            <a:r>
              <a:rPr lang="en-AU" sz="2800" dirty="0"/>
              <a:t>This will prima facie trigger a liability to double duty</a:t>
            </a:r>
          </a:p>
          <a:p>
            <a:pPr marL="342900" indent="-342900">
              <a:buFont typeface="Arial" panose="020B0604020202020204" pitchFamily="34" charset="0"/>
              <a:buChar char="•"/>
            </a:pPr>
            <a:r>
              <a:rPr lang="en-AU" sz="2800" dirty="0"/>
              <a:t>Luck of the draw – whether an objection is allowed or not</a:t>
            </a:r>
          </a:p>
          <a:p>
            <a:pPr marL="342900" indent="-342900">
              <a:buFont typeface="Arial" panose="020B0604020202020204" pitchFamily="34" charset="0"/>
              <a:buChar char="•"/>
            </a:pPr>
            <a:r>
              <a:rPr lang="en-AU" sz="2800" dirty="0"/>
              <a:t>If not, the client has to fight the matter in VCAT, or the Supreme Court (or both, if it loses at VCAT, and appeals)</a:t>
            </a:r>
          </a:p>
          <a:p>
            <a:pPr marL="342900" indent="-342900">
              <a:buFont typeface="Arial" panose="020B0604020202020204" pitchFamily="34" charset="0"/>
              <a:buChar char="•"/>
            </a:pPr>
            <a:r>
              <a:rPr lang="en-AU" sz="2800" dirty="0"/>
              <a:t>I have three sub-sale cases going to VCAT at present</a:t>
            </a:r>
          </a:p>
          <a:p>
            <a:pPr marL="342900" indent="-342900">
              <a:buFont typeface="Arial" panose="020B0604020202020204" pitchFamily="34" charset="0"/>
              <a:buChar char="•"/>
            </a:pPr>
            <a:r>
              <a:rPr lang="en-AU" sz="2800" dirty="0"/>
              <a:t>LPLC: Some sub-sale assessments give rise to LPLC claims</a:t>
            </a:r>
          </a:p>
        </p:txBody>
      </p:sp>
    </p:spTree>
    <p:extLst>
      <p:ext uri="{BB962C8B-B14F-4D97-AF65-F5344CB8AC3E}">
        <p14:creationId xmlns:p14="http://schemas.microsoft.com/office/powerpoint/2010/main" val="160050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2706-4ACC-09B5-514F-879C29BAD483}"/>
              </a:ext>
            </a:extLst>
          </p:cNvPr>
          <p:cNvSpPr>
            <a:spLocks noGrp="1"/>
          </p:cNvSpPr>
          <p:nvPr>
            <p:ph type="title"/>
          </p:nvPr>
        </p:nvSpPr>
        <p:spPr>
          <a:xfrm>
            <a:off x="1261872" y="294198"/>
            <a:ext cx="9692640" cy="881459"/>
          </a:xfrm>
        </p:spPr>
        <p:txBody>
          <a:bodyPr/>
          <a:lstStyle/>
          <a:p>
            <a:r>
              <a:rPr lang="en-AU" dirty="0"/>
              <a:t>Victorian SRO: Success in some litigation</a:t>
            </a:r>
          </a:p>
        </p:txBody>
      </p:sp>
      <p:sp>
        <p:nvSpPr>
          <p:cNvPr id="3" name="Content Placeholder 2">
            <a:extLst>
              <a:ext uri="{FF2B5EF4-FFF2-40B4-BE49-F238E27FC236}">
                <a16:creationId xmlns:a16="http://schemas.microsoft.com/office/drawing/2014/main" id="{9F4F22BD-CEF6-5E21-391D-E4EB9546D260}"/>
              </a:ext>
            </a:extLst>
          </p:cNvPr>
          <p:cNvSpPr>
            <a:spLocks noGrp="1"/>
          </p:cNvSpPr>
          <p:nvPr>
            <p:ph idx="1"/>
          </p:nvPr>
        </p:nvSpPr>
        <p:spPr>
          <a:xfrm>
            <a:off x="1261872" y="1262743"/>
            <a:ext cx="9500616" cy="5159827"/>
          </a:xfrm>
        </p:spPr>
        <p:txBody>
          <a:bodyPr>
            <a:normAutofit fontScale="92500" lnSpcReduction="10000"/>
          </a:bodyPr>
          <a:lstStyle/>
          <a:p>
            <a:pPr marL="342900" indent="-342900">
              <a:buFont typeface="Arial" panose="020B0604020202020204" pitchFamily="34" charset="0"/>
              <a:buChar char="•"/>
            </a:pPr>
            <a:r>
              <a:rPr lang="en-AU" sz="2800" dirty="0"/>
              <a:t>Oliver Hume: Ct of App: Landholder duty and aggregation of separate interests </a:t>
            </a:r>
          </a:p>
          <a:p>
            <a:pPr marL="342900" indent="-342900">
              <a:buFont typeface="Arial" panose="020B0604020202020204" pitchFamily="34" charset="0"/>
              <a:buChar char="•"/>
            </a:pPr>
            <a:r>
              <a:rPr lang="en-AU" sz="2800" dirty="0"/>
              <a:t>Optical Superstore: Ct of App: Payroll tax and optometrists and doctors working under operating entity structures</a:t>
            </a:r>
          </a:p>
          <a:p>
            <a:pPr marL="342900" indent="-342900">
              <a:buFont typeface="Arial" panose="020B0604020202020204" pitchFamily="34" charset="0"/>
              <a:buChar char="•"/>
            </a:pPr>
            <a:r>
              <a:rPr lang="en-AU" sz="2800" dirty="0"/>
              <a:t>Tao: VCAT (subject to appeal to Sup Ct, though)</a:t>
            </a:r>
          </a:p>
          <a:p>
            <a:pPr marL="342900" indent="-342900">
              <a:buFont typeface="Arial" panose="020B0604020202020204" pitchFamily="34" charset="0"/>
              <a:buChar char="•"/>
            </a:pPr>
            <a:r>
              <a:rPr lang="en-AU" sz="2800" dirty="0"/>
              <a:t>Section 67 cases: Primary production exemption: CDPV; AID (but subject to appeal to Ct of App); Delma Investments; Premier Bay, VCAT  (though appealed to single judge Sup Ct); Lavender Rain</a:t>
            </a:r>
          </a:p>
          <a:p>
            <a:pPr marL="342900" indent="-342900">
              <a:buFont typeface="Arial" panose="020B0604020202020204" pitchFamily="34" charset="0"/>
              <a:buChar char="•"/>
            </a:pPr>
            <a:r>
              <a:rPr lang="en-AU" sz="2800" dirty="0"/>
              <a:t>The SRO have developed a confidence in State tax litigation – not well-founded, with respect (Oliver Hume, Tao and Optical Superstore all arguably wrongly decided)</a:t>
            </a:r>
          </a:p>
        </p:txBody>
      </p:sp>
    </p:spTree>
    <p:extLst>
      <p:ext uri="{BB962C8B-B14F-4D97-AF65-F5344CB8AC3E}">
        <p14:creationId xmlns:p14="http://schemas.microsoft.com/office/powerpoint/2010/main" val="1809830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E1F96-8F97-7E28-0A2C-3D4AC2BF0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44F4A-4C55-2994-A10D-C187249692DB}"/>
              </a:ext>
            </a:extLst>
          </p:cNvPr>
          <p:cNvSpPr>
            <a:spLocks noGrp="1"/>
          </p:cNvSpPr>
          <p:nvPr>
            <p:ph type="title"/>
          </p:nvPr>
        </p:nvSpPr>
        <p:spPr>
          <a:xfrm>
            <a:off x="1261872" y="184470"/>
            <a:ext cx="9912096" cy="1397124"/>
          </a:xfrm>
        </p:spPr>
        <p:txBody>
          <a:bodyPr>
            <a:normAutofit fontScale="90000"/>
          </a:bodyPr>
          <a:lstStyle/>
          <a:p>
            <a:r>
              <a:rPr lang="en-AU" dirty="0"/>
              <a:t> Landholder duty: Funding entities which have purchased land – Residential development</a:t>
            </a:r>
          </a:p>
        </p:txBody>
      </p:sp>
      <p:sp>
        <p:nvSpPr>
          <p:cNvPr id="3" name="Content Placeholder 2">
            <a:extLst>
              <a:ext uri="{FF2B5EF4-FFF2-40B4-BE49-F238E27FC236}">
                <a16:creationId xmlns:a16="http://schemas.microsoft.com/office/drawing/2014/main" id="{93E0E31E-04EC-75D0-2BAF-DB4E4D3E8A6D}"/>
              </a:ext>
            </a:extLst>
          </p:cNvPr>
          <p:cNvSpPr>
            <a:spLocks noGrp="1"/>
          </p:cNvSpPr>
          <p:nvPr>
            <p:ph idx="1"/>
          </p:nvPr>
        </p:nvSpPr>
        <p:spPr>
          <a:xfrm>
            <a:off x="1261872" y="1691322"/>
            <a:ext cx="9518904" cy="4872480"/>
          </a:xfrm>
        </p:spPr>
        <p:txBody>
          <a:bodyPr>
            <a:normAutofit fontScale="77500" lnSpcReduction="20000"/>
          </a:bodyPr>
          <a:lstStyle/>
          <a:p>
            <a:pPr marL="342900" indent="-342900">
              <a:buFont typeface="Arial" panose="020B0604020202020204" pitchFamily="34" charset="0"/>
              <a:buChar char="•"/>
            </a:pPr>
            <a:r>
              <a:rPr lang="en-AU" sz="2800" dirty="0"/>
              <a:t>A company or unit trust signs a contract for the purchase of land </a:t>
            </a:r>
          </a:p>
          <a:p>
            <a:pPr marL="342900" indent="-342900">
              <a:buFont typeface="Arial" panose="020B0604020202020204" pitchFamily="34" charset="0"/>
              <a:buChar char="•"/>
            </a:pPr>
            <a:r>
              <a:rPr lang="en-AU" sz="2800" dirty="0"/>
              <a:t>Shares/units then issued to the investors – to raise funds for the development </a:t>
            </a:r>
          </a:p>
          <a:p>
            <a:pPr marL="342900" indent="-342900">
              <a:buFont typeface="Arial" panose="020B0604020202020204" pitchFamily="34" charset="0"/>
              <a:buChar char="•"/>
            </a:pPr>
            <a:r>
              <a:rPr lang="en-AU" sz="2800" dirty="0"/>
              <a:t>The SRO regard these acquisitions by these unrelated persons/investors as an “associated transaction” – </a:t>
            </a:r>
            <a:r>
              <a:rPr lang="en-AU" sz="2800" dirty="0" err="1"/>
              <a:t>i.e</a:t>
            </a:r>
            <a:r>
              <a:rPr lang="en-AU" sz="2800" dirty="0"/>
              <a:t>, as if the investors were acting together – and impose landholder duty on the acquisitions, as aggregated </a:t>
            </a:r>
          </a:p>
          <a:p>
            <a:pPr marL="342900" indent="-342900">
              <a:buFont typeface="Arial" panose="020B0604020202020204" pitchFamily="34" charset="0"/>
              <a:buChar char="•"/>
            </a:pPr>
            <a:r>
              <a:rPr lang="en-AU" sz="2800" dirty="0"/>
              <a:t>Oliver Hume – the </a:t>
            </a:r>
            <a:r>
              <a:rPr lang="en-AU" sz="2800" dirty="0" err="1"/>
              <a:t>Commr</a:t>
            </a:r>
            <a:r>
              <a:rPr lang="en-AU" sz="2800" dirty="0"/>
              <a:t> was successful in the Ct of Appeal – where 18 different, unrelated investors applied for shares</a:t>
            </a:r>
          </a:p>
          <a:p>
            <a:pPr marL="342900" indent="-342900">
              <a:buFont typeface="Arial" panose="020B0604020202020204" pitchFamily="34" charset="0"/>
              <a:buChar char="•"/>
            </a:pPr>
            <a:r>
              <a:rPr lang="en-AU" sz="2800" dirty="0"/>
              <a:t>Again, with great respect, I consider that the Oliver Hume was wrongly decided – all of the investors were acting independently</a:t>
            </a:r>
          </a:p>
          <a:p>
            <a:pPr marL="342900" indent="-342900">
              <a:buFont typeface="Arial" panose="020B0604020202020204" pitchFamily="34" charset="0"/>
              <a:buChar char="•"/>
            </a:pPr>
            <a:r>
              <a:rPr lang="en-AU" sz="2800" dirty="0"/>
              <a:t>No valid basis for aggregating the separate acquisitions</a:t>
            </a:r>
          </a:p>
          <a:p>
            <a:pPr marL="342900" indent="-342900">
              <a:buFont typeface="Arial" panose="020B0604020202020204" pitchFamily="34" charset="0"/>
              <a:buChar char="•"/>
            </a:pPr>
            <a:r>
              <a:rPr lang="en-AU" sz="2800" dirty="0"/>
              <a:t>Implications for the cost of housing as well – as all these costs are passed on</a:t>
            </a:r>
          </a:p>
        </p:txBody>
      </p:sp>
    </p:spTree>
    <p:extLst>
      <p:ext uri="{BB962C8B-B14F-4D97-AF65-F5344CB8AC3E}">
        <p14:creationId xmlns:p14="http://schemas.microsoft.com/office/powerpoint/2010/main" val="197921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FB45-C040-BB53-C270-38C24DF9F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D3313-BA77-2E8F-65E3-C721E70BBE44}"/>
              </a:ext>
            </a:extLst>
          </p:cNvPr>
          <p:cNvSpPr>
            <a:spLocks noGrp="1"/>
          </p:cNvSpPr>
          <p:nvPr>
            <p:ph type="title"/>
          </p:nvPr>
        </p:nvSpPr>
        <p:spPr>
          <a:xfrm>
            <a:off x="1261872" y="0"/>
            <a:ext cx="9692640" cy="1691322"/>
          </a:xfrm>
        </p:spPr>
        <p:txBody>
          <a:bodyPr>
            <a:normAutofit/>
          </a:bodyPr>
          <a:lstStyle/>
          <a:p>
            <a:r>
              <a:rPr lang="en-AU" dirty="0"/>
              <a:t> Landholder duty: Unit Trusts and Hybrid Trusts</a:t>
            </a:r>
          </a:p>
        </p:txBody>
      </p:sp>
      <p:sp>
        <p:nvSpPr>
          <p:cNvPr id="3" name="Content Placeholder 2">
            <a:extLst>
              <a:ext uri="{FF2B5EF4-FFF2-40B4-BE49-F238E27FC236}">
                <a16:creationId xmlns:a16="http://schemas.microsoft.com/office/drawing/2014/main" id="{6EBE50AD-35A3-0A62-FEA8-10B951BD345F}"/>
              </a:ext>
            </a:extLst>
          </p:cNvPr>
          <p:cNvSpPr>
            <a:spLocks noGrp="1"/>
          </p:cNvSpPr>
          <p:nvPr>
            <p:ph idx="1"/>
          </p:nvPr>
        </p:nvSpPr>
        <p:spPr>
          <a:xfrm>
            <a:off x="1261872" y="1828800"/>
            <a:ext cx="9326880" cy="4351337"/>
          </a:xfrm>
        </p:spPr>
        <p:txBody>
          <a:bodyPr>
            <a:normAutofit fontScale="85000" lnSpcReduction="20000"/>
          </a:bodyPr>
          <a:lstStyle/>
          <a:p>
            <a:pPr marL="342900" indent="-342900">
              <a:buFont typeface="Arial" panose="020B0604020202020204" pitchFamily="34" charset="0"/>
              <a:buChar char="•"/>
            </a:pPr>
            <a:r>
              <a:rPr lang="en-AU" sz="2800" dirty="0"/>
              <a:t>Case reserved in the Supreme Court at present – whether the transfer of units in a landholding hybrid trust is subject to landholder duty: Victory International</a:t>
            </a:r>
          </a:p>
          <a:p>
            <a:pPr marL="342900" indent="-342900">
              <a:buFont typeface="Arial" panose="020B0604020202020204" pitchFamily="34" charset="0"/>
              <a:buChar char="•"/>
            </a:pPr>
            <a:r>
              <a:rPr lang="en-AU" sz="2800" dirty="0"/>
              <a:t>I appeared for the taxpayer in this case </a:t>
            </a:r>
          </a:p>
          <a:p>
            <a:pPr marL="342900" indent="-342900">
              <a:buFont typeface="Arial" panose="020B0604020202020204" pitchFamily="34" charset="0"/>
              <a:buChar char="•"/>
            </a:pPr>
            <a:r>
              <a:rPr lang="en-AU" sz="2800" dirty="0"/>
              <a:t>If the taxpayer is successful – as I expect it will be – it will mean that acquisitions of units in hybrid trusts were never liable to landholder duty – yet the SRO have assessed hybrid trust transactions in the past</a:t>
            </a:r>
          </a:p>
          <a:p>
            <a:pPr marL="342900" indent="-342900">
              <a:buFont typeface="Arial" panose="020B0604020202020204" pitchFamily="34" charset="0"/>
              <a:buChar char="•"/>
            </a:pPr>
            <a:r>
              <a:rPr lang="en-AU" sz="2800" dirty="0"/>
              <a:t>If the taxpayer is successful, the SRO may have to pay out some refunds</a:t>
            </a:r>
          </a:p>
          <a:p>
            <a:pPr marL="342900" indent="-342900">
              <a:buFont typeface="Arial" panose="020B0604020202020204" pitchFamily="34" charset="0"/>
              <a:buChar char="•"/>
            </a:pPr>
            <a:r>
              <a:rPr lang="en-AU" sz="2800" dirty="0"/>
              <a:t>It may also lead to an amendment to the landholder provisions – to extend landholder duty to hybrid trusts</a:t>
            </a:r>
          </a:p>
        </p:txBody>
      </p:sp>
    </p:spTree>
    <p:extLst>
      <p:ext uri="{BB962C8B-B14F-4D97-AF65-F5344CB8AC3E}">
        <p14:creationId xmlns:p14="http://schemas.microsoft.com/office/powerpoint/2010/main" val="1017128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BE59B-462E-A094-D127-8E289EDA3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B5CB4-281B-78B8-6BDC-2174B90A6AA0}"/>
              </a:ext>
            </a:extLst>
          </p:cNvPr>
          <p:cNvSpPr>
            <a:spLocks noGrp="1"/>
          </p:cNvSpPr>
          <p:nvPr>
            <p:ph type="title"/>
          </p:nvPr>
        </p:nvSpPr>
        <p:spPr>
          <a:xfrm>
            <a:off x="1261872" y="163286"/>
            <a:ext cx="9692640" cy="1197428"/>
          </a:xfrm>
        </p:spPr>
        <p:txBody>
          <a:bodyPr>
            <a:normAutofit fontScale="90000"/>
          </a:bodyPr>
          <a:lstStyle/>
          <a:p>
            <a:r>
              <a:rPr lang="en-AU" dirty="0"/>
              <a:t> Landholder duty: GLDT – ACT Appeal Tribunal Case</a:t>
            </a:r>
          </a:p>
        </p:txBody>
      </p:sp>
      <p:sp>
        <p:nvSpPr>
          <p:cNvPr id="3" name="Content Placeholder 2">
            <a:extLst>
              <a:ext uri="{FF2B5EF4-FFF2-40B4-BE49-F238E27FC236}">
                <a16:creationId xmlns:a16="http://schemas.microsoft.com/office/drawing/2014/main" id="{B6ACE03F-D539-2990-A5F4-5B0601FED7FF}"/>
              </a:ext>
            </a:extLst>
          </p:cNvPr>
          <p:cNvSpPr>
            <a:spLocks noGrp="1"/>
          </p:cNvSpPr>
          <p:nvPr>
            <p:ph idx="1"/>
          </p:nvPr>
        </p:nvSpPr>
        <p:spPr>
          <a:xfrm>
            <a:off x="1261872" y="1611086"/>
            <a:ext cx="8595360" cy="5246914"/>
          </a:xfrm>
        </p:spPr>
        <p:txBody>
          <a:bodyPr>
            <a:noAutofit/>
          </a:bodyPr>
          <a:lstStyle/>
          <a:p>
            <a:pPr marL="342900" indent="-342900">
              <a:buFont typeface="Arial" panose="020B0604020202020204" pitchFamily="34" charset="0"/>
              <a:buChar char="•"/>
            </a:pPr>
            <a:r>
              <a:rPr lang="en-AU" sz="2200" dirty="0"/>
              <a:t>ACT Commissioner assessed unit trust transactions – under a “trust splitting” arrangement</a:t>
            </a:r>
          </a:p>
          <a:p>
            <a:pPr marL="342900" indent="-342900">
              <a:buFont typeface="Arial" panose="020B0604020202020204" pitchFamily="34" charset="0"/>
              <a:buChar char="•"/>
            </a:pPr>
            <a:r>
              <a:rPr lang="en-AU" sz="2200" dirty="0"/>
              <a:t>Before the transaction, unitholder A was entitled to 50% of the (surplus) property on a notional winding-up, as was unitholder B. </a:t>
            </a:r>
          </a:p>
          <a:p>
            <a:pPr marL="342900" indent="-342900">
              <a:buFont typeface="Arial" panose="020B0604020202020204" pitchFamily="34" charset="0"/>
              <a:buChar char="•"/>
            </a:pPr>
            <a:r>
              <a:rPr lang="en-AU" sz="2200" dirty="0"/>
              <a:t>After the transaction (</a:t>
            </a:r>
            <a:r>
              <a:rPr lang="en-AU" sz="2200" dirty="0" err="1"/>
              <a:t>i.e</a:t>
            </a:r>
            <a:r>
              <a:rPr lang="en-AU" sz="2200" dirty="0"/>
              <a:t>, the trust-splitting re-allocation of properties within the unit trust), unitholder A was still entitled to 50% of the property [measured generally] on a notional winding-up, as was unitholder B. </a:t>
            </a:r>
          </a:p>
          <a:p>
            <a:pPr marL="342900" indent="-342900">
              <a:buFont typeface="Arial" panose="020B0604020202020204" pitchFamily="34" charset="0"/>
              <a:buChar char="•"/>
            </a:pPr>
            <a:r>
              <a:rPr lang="en-AU" sz="2200" dirty="0"/>
              <a:t>I appeared, together with Mark Gioskos, in both proceedings for the taxpayer. </a:t>
            </a:r>
          </a:p>
          <a:p>
            <a:pPr marL="342900" indent="-342900">
              <a:buFont typeface="Arial" panose="020B0604020202020204" pitchFamily="34" charset="0"/>
              <a:buChar char="•"/>
            </a:pPr>
            <a:r>
              <a:rPr lang="en-AU" sz="2200" dirty="0"/>
              <a:t>The ACT Commissioner’s assessments were set aside. The Commissioner is not appealing this decision </a:t>
            </a:r>
          </a:p>
        </p:txBody>
      </p:sp>
    </p:spTree>
    <p:extLst>
      <p:ext uri="{BB962C8B-B14F-4D97-AF65-F5344CB8AC3E}">
        <p14:creationId xmlns:p14="http://schemas.microsoft.com/office/powerpoint/2010/main" val="78106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1E2A-2987-06AC-36AE-252F748BD131}"/>
              </a:ext>
            </a:extLst>
          </p:cNvPr>
          <p:cNvSpPr>
            <a:spLocks noGrp="1"/>
          </p:cNvSpPr>
          <p:nvPr>
            <p:ph type="title"/>
          </p:nvPr>
        </p:nvSpPr>
        <p:spPr>
          <a:xfrm>
            <a:off x="1261872" y="294198"/>
            <a:ext cx="9692640" cy="892345"/>
          </a:xfrm>
        </p:spPr>
        <p:txBody>
          <a:bodyPr/>
          <a:lstStyle/>
          <a:p>
            <a:r>
              <a:rPr lang="en-AU" dirty="0"/>
              <a:t>Landholder duty: “Control”: s 82: Tao</a:t>
            </a:r>
          </a:p>
        </p:txBody>
      </p:sp>
      <p:sp>
        <p:nvSpPr>
          <p:cNvPr id="3" name="Content Placeholder 2">
            <a:extLst>
              <a:ext uri="{FF2B5EF4-FFF2-40B4-BE49-F238E27FC236}">
                <a16:creationId xmlns:a16="http://schemas.microsoft.com/office/drawing/2014/main" id="{72A78A40-D806-4CAC-9692-5D81BAAB11FF}"/>
              </a:ext>
            </a:extLst>
          </p:cNvPr>
          <p:cNvSpPr>
            <a:spLocks noGrp="1"/>
          </p:cNvSpPr>
          <p:nvPr>
            <p:ph idx="1"/>
          </p:nvPr>
        </p:nvSpPr>
        <p:spPr>
          <a:xfrm>
            <a:off x="1261872" y="1328058"/>
            <a:ext cx="8595360" cy="4852080"/>
          </a:xfrm>
        </p:spPr>
        <p:txBody>
          <a:bodyPr>
            <a:normAutofit lnSpcReduction="10000"/>
          </a:bodyPr>
          <a:lstStyle/>
          <a:p>
            <a:pPr marL="342900" indent="-342900">
              <a:buFont typeface="Arial" panose="020B0604020202020204" pitchFamily="34" charset="0"/>
              <a:buChar char="•"/>
            </a:pPr>
            <a:r>
              <a:rPr lang="en-AU" dirty="0"/>
              <a:t>Case of Tao – VCAT held that a change of the single director of the company triggered the control provision, resulting in the director having to pay landholder duty at 100% in respect of the land held by the company</a:t>
            </a:r>
          </a:p>
          <a:p>
            <a:pPr marL="342900" indent="-342900">
              <a:buFont typeface="Arial" panose="020B0604020202020204" pitchFamily="34" charset="0"/>
              <a:buChar char="•"/>
            </a:pPr>
            <a:r>
              <a:rPr lang="en-AU" dirty="0"/>
              <a:t>The taxpayer has appealed to the Sup Court – I am appearing for the taxpayer in this appeal, with Andrew McNaught – listed for 25 March. </a:t>
            </a:r>
          </a:p>
          <a:p>
            <a:pPr marL="342900" indent="-342900">
              <a:buFont typeface="Arial" panose="020B0604020202020204" pitchFamily="34" charset="0"/>
              <a:buChar char="•"/>
            </a:pPr>
            <a:r>
              <a:rPr lang="en-AU" dirty="0"/>
              <a:t>Central argument: even if it is accepted that the director acquired relevant “control” (as defined), this was, on the clear facts, a case where the dispensing discretion under s 82 had to be exercised </a:t>
            </a:r>
          </a:p>
          <a:p>
            <a:pPr marL="342900" indent="-342900">
              <a:buFont typeface="Arial" panose="020B0604020202020204" pitchFamily="34" charset="0"/>
              <a:buChar char="•"/>
            </a:pPr>
            <a:r>
              <a:rPr lang="en-AU" dirty="0"/>
              <a:t>So, it is an appeal that will concentrate solely on the Tribunal’s failure to appreciate the nature and purpose of the discretion, first – and, secondly, will attack the Tribunal’s resultant failure to take into account many highly relevant considerations in the exercise of the discretion – causing the discretion to miscarry. </a:t>
            </a:r>
          </a:p>
          <a:p>
            <a:pPr marL="342900" indent="-342900">
              <a:buFont typeface="Arial" panose="020B0604020202020204" pitchFamily="34" charset="0"/>
              <a:buChar char="•"/>
            </a:pPr>
            <a:r>
              <a:rPr lang="en-AU" dirty="0"/>
              <a:t>It is important that this decision by VCAT is overturned</a:t>
            </a:r>
          </a:p>
        </p:txBody>
      </p:sp>
    </p:spTree>
    <p:extLst>
      <p:ext uri="{BB962C8B-B14F-4D97-AF65-F5344CB8AC3E}">
        <p14:creationId xmlns:p14="http://schemas.microsoft.com/office/powerpoint/2010/main" val="429474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BF63A-AFC9-2155-7A93-6D4DFEEE7D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1C6E8-7BF5-3443-CD57-F73E47752B0B}"/>
              </a:ext>
            </a:extLst>
          </p:cNvPr>
          <p:cNvSpPr>
            <a:spLocks noGrp="1"/>
          </p:cNvSpPr>
          <p:nvPr>
            <p:ph type="title"/>
          </p:nvPr>
        </p:nvSpPr>
        <p:spPr>
          <a:xfrm>
            <a:off x="1261872" y="1"/>
            <a:ext cx="9692640" cy="849086"/>
          </a:xfrm>
        </p:spPr>
        <p:txBody>
          <a:bodyPr>
            <a:normAutofit/>
          </a:bodyPr>
          <a:lstStyle/>
          <a:p>
            <a:r>
              <a:rPr lang="en-AU" dirty="0"/>
              <a:t>Other State Tax Cases</a:t>
            </a:r>
          </a:p>
        </p:txBody>
      </p:sp>
      <p:sp>
        <p:nvSpPr>
          <p:cNvPr id="3" name="Content Placeholder 2">
            <a:extLst>
              <a:ext uri="{FF2B5EF4-FFF2-40B4-BE49-F238E27FC236}">
                <a16:creationId xmlns:a16="http://schemas.microsoft.com/office/drawing/2014/main" id="{88028DF1-65E6-8E09-6AB9-8D411C68EC3D}"/>
              </a:ext>
            </a:extLst>
          </p:cNvPr>
          <p:cNvSpPr>
            <a:spLocks noGrp="1"/>
          </p:cNvSpPr>
          <p:nvPr>
            <p:ph idx="1"/>
          </p:nvPr>
        </p:nvSpPr>
        <p:spPr>
          <a:xfrm>
            <a:off x="1261872" y="849087"/>
            <a:ext cx="9299448" cy="5331051"/>
          </a:xfrm>
        </p:spPr>
        <p:txBody>
          <a:bodyPr>
            <a:noAutofit/>
          </a:bodyPr>
          <a:lstStyle/>
          <a:p>
            <a:pPr marL="342900" indent="-342900">
              <a:buFont typeface="Arial" panose="020B0604020202020204" pitchFamily="34" charset="0"/>
              <a:buChar char="•"/>
            </a:pPr>
            <a:r>
              <a:rPr lang="en-AU" sz="2600" dirty="0"/>
              <a:t>Land tax primary production exemption – s 67 – Ct of Appeal – heard on 27 Feb – procedural fairness is the primary ground – novel, but important, ground (</a:t>
            </a:r>
            <a:r>
              <a:rPr lang="en-AU" sz="2600" i="1" dirty="0"/>
              <a:t>AID</a:t>
            </a:r>
            <a:r>
              <a:rPr lang="en-AU" sz="2600" dirty="0"/>
              <a:t>)</a:t>
            </a:r>
          </a:p>
          <a:p>
            <a:pPr marL="342900" indent="-342900">
              <a:buFont typeface="Arial" panose="020B0604020202020204" pitchFamily="34" charset="0"/>
              <a:buChar char="•"/>
            </a:pPr>
            <a:r>
              <a:rPr lang="en-AU" sz="2600" dirty="0"/>
              <a:t>A lot of litigation over the s 67 exemption – now quite a narrow exemption</a:t>
            </a:r>
          </a:p>
          <a:p>
            <a:pPr marL="342900" indent="-342900">
              <a:buFont typeface="Arial" panose="020B0604020202020204" pitchFamily="34" charset="0"/>
              <a:buChar char="•"/>
            </a:pPr>
            <a:r>
              <a:rPr lang="en-AU" sz="2600" dirty="0"/>
              <a:t>Transfer duty – where vendor is obliged to pay, and pays, the purchaser under a clause  in the contract – in this case, for remediation costs – do those payments come off (and reduce) the “dutiable value”? </a:t>
            </a:r>
            <a:r>
              <a:rPr lang="en-AU" sz="2600" i="1" dirty="0"/>
              <a:t>Alphington Property Developments</a:t>
            </a:r>
            <a:r>
              <a:rPr lang="en-AU" sz="2600" dirty="0"/>
              <a:t> – listed for July this year</a:t>
            </a:r>
          </a:p>
          <a:p>
            <a:pPr marL="342900" indent="-342900">
              <a:buFont typeface="Arial" panose="020B0604020202020204" pitchFamily="34" charset="0"/>
              <a:buChar char="•"/>
            </a:pPr>
            <a:r>
              <a:rPr lang="en-AU" sz="2600" dirty="0"/>
              <a:t>Sub-sale cases at VCAT: </a:t>
            </a:r>
            <a:r>
              <a:rPr lang="en-AU" sz="2600" i="1" dirty="0"/>
              <a:t>Charles Lloyd</a:t>
            </a:r>
            <a:r>
              <a:rPr lang="en-AU" sz="2600" dirty="0"/>
              <a:t>; </a:t>
            </a:r>
            <a:r>
              <a:rPr lang="en-AU" sz="2600" i="1" dirty="0"/>
              <a:t>Trent</a:t>
            </a:r>
            <a:r>
              <a:rPr lang="en-AU" sz="2600" dirty="0"/>
              <a:t>; and </a:t>
            </a:r>
            <a:r>
              <a:rPr lang="en-AU" sz="2600" i="1" dirty="0"/>
              <a:t>Sky Jade – </a:t>
            </a:r>
            <a:r>
              <a:rPr lang="en-AU" sz="2600" dirty="0"/>
              <a:t>all</a:t>
            </a:r>
            <a:r>
              <a:rPr lang="en-AU" sz="2600" i="1" dirty="0"/>
              <a:t> </a:t>
            </a:r>
            <a:r>
              <a:rPr lang="en-AU" sz="2600" dirty="0"/>
              <a:t>will likely be heard early next year. </a:t>
            </a:r>
          </a:p>
        </p:txBody>
      </p:sp>
    </p:spTree>
    <p:extLst>
      <p:ext uri="{BB962C8B-B14F-4D97-AF65-F5344CB8AC3E}">
        <p14:creationId xmlns:p14="http://schemas.microsoft.com/office/powerpoint/2010/main" val="237935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9E55-15B8-9D15-A3E3-29DFD9FB7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CF938-B6F2-D4F7-E73A-09FA22083902}"/>
              </a:ext>
            </a:extLst>
          </p:cNvPr>
          <p:cNvSpPr>
            <a:spLocks noGrp="1"/>
          </p:cNvSpPr>
          <p:nvPr>
            <p:ph type="title"/>
          </p:nvPr>
        </p:nvSpPr>
        <p:spPr>
          <a:xfrm>
            <a:off x="1261872" y="0"/>
            <a:ext cx="9692640" cy="1175657"/>
          </a:xfrm>
        </p:spPr>
        <p:txBody>
          <a:bodyPr>
            <a:normAutofit fontScale="90000"/>
          </a:bodyPr>
          <a:lstStyle/>
          <a:p>
            <a:r>
              <a:rPr lang="en-AU" dirty="0"/>
              <a:t>Foreign purchaser surcharge / Absentee owner surcharge</a:t>
            </a:r>
          </a:p>
        </p:txBody>
      </p:sp>
      <p:sp>
        <p:nvSpPr>
          <p:cNvPr id="3" name="Content Placeholder 2">
            <a:extLst>
              <a:ext uri="{FF2B5EF4-FFF2-40B4-BE49-F238E27FC236}">
                <a16:creationId xmlns:a16="http://schemas.microsoft.com/office/drawing/2014/main" id="{8C9C7A7F-427E-3E5C-E34D-95D329B0A9D0}"/>
              </a:ext>
            </a:extLst>
          </p:cNvPr>
          <p:cNvSpPr>
            <a:spLocks noGrp="1"/>
          </p:cNvSpPr>
          <p:nvPr>
            <p:ph idx="1"/>
          </p:nvPr>
        </p:nvSpPr>
        <p:spPr>
          <a:xfrm>
            <a:off x="1261872" y="1175658"/>
            <a:ext cx="8595360" cy="5072742"/>
          </a:xfrm>
        </p:spPr>
        <p:txBody>
          <a:bodyPr>
            <a:noAutofit/>
          </a:bodyPr>
          <a:lstStyle/>
          <a:p>
            <a:pPr marL="342900" indent="-342900">
              <a:buFont typeface="Arial" panose="020B0604020202020204" pitchFamily="34" charset="0"/>
              <a:buChar char="•"/>
            </a:pPr>
            <a:r>
              <a:rPr lang="en-AU" dirty="0"/>
              <a:t>The foreign purchaser surcharge first introduced by the former Treasurer in 2015/2016 – at the rate of 3%. Since then, all States have followed suit </a:t>
            </a:r>
          </a:p>
          <a:p>
            <a:pPr marL="342900" indent="-342900">
              <a:buFont typeface="Arial" panose="020B0604020202020204" pitchFamily="34" charset="0"/>
              <a:buChar char="•"/>
            </a:pPr>
            <a:r>
              <a:rPr lang="en-AU" dirty="0"/>
              <a:t>The FPAD rate in Victoria is now 8% - so, the top rate of transfer duty is now 14.5% (for “foreign purchasers”) </a:t>
            </a:r>
          </a:p>
          <a:p>
            <a:pPr marL="342900" indent="-342900">
              <a:buFont typeface="Arial" panose="020B0604020202020204" pitchFamily="34" charset="0"/>
              <a:buChar char="•"/>
            </a:pPr>
            <a:r>
              <a:rPr lang="en-AU" dirty="0"/>
              <a:t>For land tax, the AOS surcharge is now 4% - so, the top rate is now 6.65% for “absentee owners” </a:t>
            </a:r>
          </a:p>
          <a:p>
            <a:pPr marL="342900" indent="-342900">
              <a:buFont typeface="Arial" panose="020B0604020202020204" pitchFamily="34" charset="0"/>
              <a:buChar char="•"/>
            </a:pPr>
            <a:r>
              <a:rPr lang="en-AU" dirty="0"/>
              <a:t>Most issues: Discretionary trusts, and “foreign purchaser” beneficiaries – removing them, if possible.</a:t>
            </a:r>
          </a:p>
          <a:p>
            <a:pPr marL="342900" indent="-342900">
              <a:buFont typeface="Arial" panose="020B0604020202020204" pitchFamily="34" charset="0"/>
              <a:buChar char="•"/>
            </a:pPr>
            <a:r>
              <a:rPr lang="en-AU" dirty="0"/>
              <a:t>Discretionary trusts and land tax – where an “absentee person” is a “specified beneficiary” (as defined) </a:t>
            </a:r>
          </a:p>
          <a:p>
            <a:pPr marL="342900" indent="-342900">
              <a:buFont typeface="Arial" panose="020B0604020202020204" pitchFamily="34" charset="0"/>
              <a:buChar char="•"/>
            </a:pPr>
            <a:r>
              <a:rPr lang="en-AU" dirty="0"/>
              <a:t>Two High Court challenges at present – re the application of these surcharge provisions to persons who are nationals of countries with a non-discrimination clause in their treaty (</a:t>
            </a:r>
            <a:r>
              <a:rPr lang="en-AU" dirty="0" err="1"/>
              <a:t>e.g</a:t>
            </a:r>
            <a:r>
              <a:rPr lang="en-AU" dirty="0"/>
              <a:t>, South Africa,</a:t>
            </a:r>
            <a:r>
              <a:rPr lang="en-US" dirty="0"/>
              <a:t> New Zealand, South Africa, Germany, India, Finland, Norway and Japan) </a:t>
            </a:r>
            <a:endParaRPr lang="en-AU" dirty="0"/>
          </a:p>
        </p:txBody>
      </p:sp>
    </p:spTree>
    <p:extLst>
      <p:ext uri="{BB962C8B-B14F-4D97-AF65-F5344CB8AC3E}">
        <p14:creationId xmlns:p14="http://schemas.microsoft.com/office/powerpoint/2010/main" val="119994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a:xfrm>
            <a:off x="474239" y="2406344"/>
            <a:ext cx="10489596" cy="2192180"/>
          </a:xfrm>
        </p:spPr>
        <p:txBody>
          <a:bodyPr>
            <a:noAutofit/>
          </a:bodyPr>
          <a:lstStyle/>
          <a:p>
            <a:r>
              <a:rPr lang="en-AU" sz="7700" dirty="0">
                <a:solidFill>
                  <a:schemeClr val="bg1"/>
                </a:solidFill>
              </a:rPr>
              <a:t>Victorian State Taxes: Update</a:t>
            </a:r>
            <a:br>
              <a:rPr lang="en-AU" sz="7700" dirty="0">
                <a:solidFill>
                  <a:schemeClr val="bg1"/>
                </a:solidFill>
              </a:rPr>
            </a:br>
            <a:r>
              <a:rPr lang="en-AU" sz="7700" dirty="0">
                <a:solidFill>
                  <a:schemeClr val="bg1"/>
                </a:solidFill>
              </a:rPr>
              <a:t>13 March 2025  </a:t>
            </a:r>
            <a:endParaRPr lang="en-AU" sz="7700" dirty="0"/>
          </a:p>
        </p:txBody>
      </p:sp>
      <p:sp>
        <p:nvSpPr>
          <p:cNvPr id="6" name="Subtitle 2">
            <a:extLst>
              <a:ext uri="{FF2B5EF4-FFF2-40B4-BE49-F238E27FC236}">
                <a16:creationId xmlns:a16="http://schemas.microsoft.com/office/drawing/2014/main" id="{62CDFFD3-7BBE-376C-B412-3F888E637A77}"/>
              </a:ext>
            </a:extLst>
          </p:cNvPr>
          <p:cNvSpPr txBox="1">
            <a:spLocks/>
          </p:cNvSpPr>
          <p:nvPr/>
        </p:nvSpPr>
        <p:spPr>
          <a:xfrm>
            <a:off x="626639" y="5586119"/>
            <a:ext cx="10147579" cy="1198175"/>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bg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AU" sz="1600" dirty="0">
                <a:latin typeface="Montserrat" panose="00000500000000000000" pitchFamily="50" charset="0"/>
              </a:rPr>
              <a:t>Presented by</a:t>
            </a:r>
            <a:endParaRPr lang="en-AU" sz="1600" dirty="0">
              <a:effectLst>
                <a:outerShdw blurRad="38100" dist="38100" dir="2700000" algn="tl">
                  <a:srgbClr val="000000">
                    <a:alpha val="43137"/>
                  </a:srgbClr>
                </a:outerShdw>
              </a:effectLst>
              <a:latin typeface="Montserrat" panose="00000500000000000000" pitchFamily="50" charset="0"/>
            </a:endParaRPr>
          </a:p>
          <a:p>
            <a:r>
              <a:rPr lang="en-AU" sz="3600" dirty="0">
                <a:effectLst>
                  <a:outerShdw blurRad="38100" dist="38100" dir="2700000" algn="tl">
                    <a:srgbClr val="000000">
                      <a:alpha val="43137"/>
                    </a:srgbClr>
                  </a:outerShdw>
                </a:effectLst>
                <a:latin typeface="Montserrat" panose="00000500000000000000" pitchFamily="50" charset="0"/>
              </a:rPr>
              <a:t>Tim Grace</a:t>
            </a:r>
            <a:endParaRPr lang="en-AU" sz="2800" dirty="0"/>
          </a:p>
        </p:txBody>
      </p:sp>
    </p:spTree>
    <p:extLst>
      <p:ext uri="{BB962C8B-B14F-4D97-AF65-F5344CB8AC3E}">
        <p14:creationId xmlns:p14="http://schemas.microsoft.com/office/powerpoint/2010/main" val="726575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05909-8E5E-2C43-F102-EEC2EA12A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ABFB9-33CE-7263-4FE0-4E869B084D61}"/>
              </a:ext>
            </a:extLst>
          </p:cNvPr>
          <p:cNvSpPr>
            <a:spLocks noGrp="1"/>
          </p:cNvSpPr>
          <p:nvPr>
            <p:ph type="ctrTitle"/>
          </p:nvPr>
        </p:nvSpPr>
        <p:spPr>
          <a:xfrm>
            <a:off x="455630" y="1546808"/>
            <a:ext cx="10489596" cy="2192180"/>
          </a:xfrm>
        </p:spPr>
        <p:txBody>
          <a:bodyPr>
            <a:noAutofit/>
          </a:bodyPr>
          <a:lstStyle/>
          <a:p>
            <a:r>
              <a:rPr lang="en-AU" sz="7700" dirty="0">
                <a:solidFill>
                  <a:schemeClr val="bg1"/>
                </a:solidFill>
              </a:rPr>
              <a:t>Excluding Beneficiaries from Family Trusts</a:t>
            </a:r>
            <a:endParaRPr lang="en-AU" sz="7700" dirty="0"/>
          </a:p>
        </p:txBody>
      </p:sp>
      <p:sp>
        <p:nvSpPr>
          <p:cNvPr id="6" name="Subtitle 2">
            <a:extLst>
              <a:ext uri="{FF2B5EF4-FFF2-40B4-BE49-F238E27FC236}">
                <a16:creationId xmlns:a16="http://schemas.microsoft.com/office/drawing/2014/main" id="{E4B478C6-C2B3-301D-33BF-E3FC095BB531}"/>
              </a:ext>
            </a:extLst>
          </p:cNvPr>
          <p:cNvSpPr txBox="1">
            <a:spLocks/>
          </p:cNvSpPr>
          <p:nvPr/>
        </p:nvSpPr>
        <p:spPr>
          <a:xfrm>
            <a:off x="626638" y="5311192"/>
            <a:ext cx="10147579" cy="1198175"/>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bg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AU" sz="1600" dirty="0">
                <a:latin typeface="Montserrat" panose="00000500000000000000" pitchFamily="50" charset="0"/>
              </a:rPr>
              <a:t>Presented by</a:t>
            </a:r>
            <a:endParaRPr lang="en-AU" sz="1600" dirty="0">
              <a:effectLst>
                <a:outerShdw blurRad="38100" dist="38100" dir="2700000" algn="tl">
                  <a:srgbClr val="000000">
                    <a:alpha val="43137"/>
                  </a:srgbClr>
                </a:outerShdw>
              </a:effectLst>
              <a:latin typeface="Montserrat" panose="00000500000000000000" pitchFamily="50" charset="0"/>
            </a:endParaRPr>
          </a:p>
          <a:p>
            <a:r>
              <a:rPr lang="en-AU" sz="3600" dirty="0">
                <a:effectLst>
                  <a:outerShdw blurRad="38100" dist="38100" dir="2700000" algn="tl">
                    <a:srgbClr val="000000">
                      <a:alpha val="43137"/>
                    </a:srgbClr>
                  </a:outerShdw>
                </a:effectLst>
                <a:latin typeface="Montserrat" panose="00000500000000000000" pitchFamily="50" charset="0"/>
              </a:rPr>
              <a:t>Anna Wilson</a:t>
            </a:r>
            <a:endParaRPr lang="en-AU" sz="2800" dirty="0"/>
          </a:p>
        </p:txBody>
      </p:sp>
      <p:sp>
        <p:nvSpPr>
          <p:cNvPr id="3" name="Subtitle 2">
            <a:extLst>
              <a:ext uri="{FF2B5EF4-FFF2-40B4-BE49-F238E27FC236}">
                <a16:creationId xmlns:a16="http://schemas.microsoft.com/office/drawing/2014/main" id="{A8589966-EDFB-587C-A87A-D81E25F7558C}"/>
              </a:ext>
            </a:extLst>
          </p:cNvPr>
          <p:cNvSpPr txBox="1">
            <a:spLocks/>
          </p:cNvSpPr>
          <p:nvPr/>
        </p:nvSpPr>
        <p:spPr>
          <a:xfrm>
            <a:off x="455630" y="3809135"/>
            <a:ext cx="10147579" cy="1198175"/>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000" kern="1200" spc="10" baseline="0">
                <a:solidFill>
                  <a:schemeClr val="bg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82296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4pPr>
            <a:lvl5pPr marL="109728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AU" sz="3600" dirty="0">
                <a:latin typeface="Montserrat" panose="00000500000000000000" pitchFamily="50" charset="0"/>
              </a:rPr>
              <a:t>Tax and other considerations</a:t>
            </a:r>
            <a:endParaRPr lang="en-AU" sz="4400" dirty="0"/>
          </a:p>
        </p:txBody>
      </p:sp>
    </p:spTree>
    <p:extLst>
      <p:ext uri="{BB962C8B-B14F-4D97-AF65-F5344CB8AC3E}">
        <p14:creationId xmlns:p14="http://schemas.microsoft.com/office/powerpoint/2010/main" val="308749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2597-45B5-CC92-F727-1DCFCAA9A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3972C-77C9-A659-75BD-6E77ABCD2776}"/>
              </a:ext>
            </a:extLst>
          </p:cNvPr>
          <p:cNvSpPr>
            <a:spLocks noGrp="1"/>
          </p:cNvSpPr>
          <p:nvPr>
            <p:ph type="title"/>
          </p:nvPr>
        </p:nvSpPr>
        <p:spPr>
          <a:xfrm>
            <a:off x="1261872" y="365760"/>
            <a:ext cx="9418320" cy="1090900"/>
          </a:xfrm>
        </p:spPr>
        <p:txBody>
          <a:bodyPr/>
          <a:lstStyle/>
          <a:p>
            <a:r>
              <a:rPr lang="en-AU" sz="7200" dirty="0">
                <a:effectLst/>
                <a:latin typeface="Aptos" panose="020B0004020202020204" pitchFamily="34" charset="0"/>
                <a:ea typeface="Aptos" panose="020B0004020202020204" pitchFamily="34" charset="0"/>
                <a:cs typeface="Aptos" panose="020B0004020202020204" pitchFamily="34" charset="0"/>
              </a:rPr>
              <a:t>Overview</a:t>
            </a:r>
            <a:endParaRPr lang="en-AU" dirty="0"/>
          </a:p>
        </p:txBody>
      </p:sp>
      <p:graphicFrame>
        <p:nvGraphicFramePr>
          <p:cNvPr id="5" name="Text Placeholder 2">
            <a:extLst>
              <a:ext uri="{FF2B5EF4-FFF2-40B4-BE49-F238E27FC236}">
                <a16:creationId xmlns:a16="http://schemas.microsoft.com/office/drawing/2014/main" id="{0382AED0-23ED-2667-70AB-22A47809E279}"/>
              </a:ext>
            </a:extLst>
          </p:cNvPr>
          <p:cNvGraphicFramePr/>
          <p:nvPr/>
        </p:nvGraphicFramePr>
        <p:xfrm>
          <a:off x="1261872" y="1626781"/>
          <a:ext cx="9418320" cy="4865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2522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DD32-8FBA-BDDD-2B4C-0E7339B89C7B}"/>
              </a:ext>
            </a:extLst>
          </p:cNvPr>
          <p:cNvSpPr>
            <a:spLocks noGrp="1"/>
          </p:cNvSpPr>
          <p:nvPr>
            <p:ph type="ctrTitle"/>
          </p:nvPr>
        </p:nvSpPr>
        <p:spPr>
          <a:xfrm>
            <a:off x="1261872" y="535341"/>
            <a:ext cx="9418320" cy="1097280"/>
          </a:xfrm>
        </p:spPr>
        <p:txBody>
          <a:bodyPr/>
          <a:lstStyle/>
          <a:p>
            <a:pPr>
              <a:lnSpc>
                <a:spcPct val="90000"/>
              </a:lnSpc>
            </a:pPr>
            <a:r>
              <a:rPr lang="en-US" sz="4400" i="1" dirty="0">
                <a:solidFill>
                  <a:schemeClr val="accent1"/>
                </a:solidFill>
              </a:rPr>
              <a:t>Curwen v </a:t>
            </a:r>
            <a:r>
              <a:rPr lang="en-US" sz="4400" i="1" dirty="0" err="1">
                <a:solidFill>
                  <a:schemeClr val="accent1"/>
                </a:solidFill>
              </a:rPr>
              <a:t>Vanbreck</a:t>
            </a:r>
            <a:r>
              <a:rPr lang="en-US" sz="4400" i="1" dirty="0">
                <a:solidFill>
                  <a:schemeClr val="accent1"/>
                </a:solidFill>
              </a:rPr>
              <a:t> </a:t>
            </a:r>
            <a:r>
              <a:rPr lang="en-US" sz="4400" dirty="0">
                <a:solidFill>
                  <a:schemeClr val="accent1"/>
                </a:solidFill>
              </a:rPr>
              <a:t>(2009) 26 VR 335</a:t>
            </a:r>
            <a:endParaRPr lang="en-AU" sz="4400" dirty="0">
              <a:solidFill>
                <a:schemeClr val="accent1"/>
              </a:solidFill>
            </a:endParaRPr>
          </a:p>
        </p:txBody>
      </p:sp>
      <p:sp>
        <p:nvSpPr>
          <p:cNvPr id="4" name="Isosceles Triangle 3">
            <a:extLst>
              <a:ext uri="{FF2B5EF4-FFF2-40B4-BE49-F238E27FC236}">
                <a16:creationId xmlns:a16="http://schemas.microsoft.com/office/drawing/2014/main" id="{5CDBD875-DCAF-AFF4-BC70-52E262AB2C92}"/>
              </a:ext>
            </a:extLst>
          </p:cNvPr>
          <p:cNvSpPr/>
          <p:nvPr/>
        </p:nvSpPr>
        <p:spPr>
          <a:xfrm>
            <a:off x="948807" y="4016154"/>
            <a:ext cx="2495481" cy="210727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WS and NR Harvey Family Trust	</a:t>
            </a:r>
          </a:p>
        </p:txBody>
      </p:sp>
      <p:pic>
        <p:nvPicPr>
          <p:cNvPr id="5" name="Graphic 4" descr="Woman in black skirt">
            <a:extLst>
              <a:ext uri="{FF2B5EF4-FFF2-40B4-BE49-F238E27FC236}">
                <a16:creationId xmlns:a16="http://schemas.microsoft.com/office/drawing/2014/main" id="{853250E1-1BE3-03F4-447C-C0840A947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0054" y="2845704"/>
            <a:ext cx="990600" cy="2224087"/>
          </a:xfrm>
          <a:prstGeom prst="rect">
            <a:avLst/>
          </a:prstGeom>
        </p:spPr>
      </p:pic>
      <p:pic>
        <p:nvPicPr>
          <p:cNvPr id="6" name="Graphic 5" descr="Man with prosthetic arm">
            <a:extLst>
              <a:ext uri="{FF2B5EF4-FFF2-40B4-BE49-F238E27FC236}">
                <a16:creationId xmlns:a16="http://schemas.microsoft.com/office/drawing/2014/main" id="{B0D1108A-4CC1-D955-A312-AB6B56EAD0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9082" y="2845704"/>
            <a:ext cx="664934" cy="2224088"/>
          </a:xfrm>
          <a:prstGeom prst="rect">
            <a:avLst/>
          </a:prstGeom>
        </p:spPr>
      </p:pic>
      <p:sp>
        <p:nvSpPr>
          <p:cNvPr id="7" name="Rectangle 6">
            <a:extLst>
              <a:ext uri="{FF2B5EF4-FFF2-40B4-BE49-F238E27FC236}">
                <a16:creationId xmlns:a16="http://schemas.microsoft.com/office/drawing/2014/main" id="{E6BAE71F-7879-FE8D-07CE-85110A743179}"/>
              </a:ext>
            </a:extLst>
          </p:cNvPr>
          <p:cNvSpPr/>
          <p:nvPr/>
        </p:nvSpPr>
        <p:spPr>
          <a:xfrm>
            <a:off x="3654496" y="4999158"/>
            <a:ext cx="1674335" cy="6518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William and Nancy Harvey</a:t>
            </a:r>
          </a:p>
        </p:txBody>
      </p:sp>
      <p:sp>
        <p:nvSpPr>
          <p:cNvPr id="8" name="Rectangle 7">
            <a:extLst>
              <a:ext uri="{FF2B5EF4-FFF2-40B4-BE49-F238E27FC236}">
                <a16:creationId xmlns:a16="http://schemas.microsoft.com/office/drawing/2014/main" id="{C8F44407-9D1D-46F5-64C2-B39FF5E45724}"/>
              </a:ext>
            </a:extLst>
          </p:cNvPr>
          <p:cNvSpPr/>
          <p:nvPr/>
        </p:nvSpPr>
        <p:spPr>
          <a:xfrm>
            <a:off x="1529035" y="2038852"/>
            <a:ext cx="1335024" cy="114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err="1"/>
              <a:t>Vanbreck</a:t>
            </a:r>
            <a:r>
              <a:rPr lang="en-AU" dirty="0"/>
              <a:t> Pty Ltd</a:t>
            </a:r>
          </a:p>
        </p:txBody>
      </p:sp>
      <p:cxnSp>
        <p:nvCxnSpPr>
          <p:cNvPr id="9" name="Straight Arrow Connector 8">
            <a:extLst>
              <a:ext uri="{FF2B5EF4-FFF2-40B4-BE49-F238E27FC236}">
                <a16:creationId xmlns:a16="http://schemas.microsoft.com/office/drawing/2014/main" id="{EFFD9A3B-3F98-3436-7493-4B27E1C8D1FD}"/>
              </a:ext>
            </a:extLst>
          </p:cNvPr>
          <p:cNvCxnSpPr>
            <a:cxnSpLocks/>
            <a:stCxn id="8" idx="2"/>
            <a:endCxn id="4" idx="0"/>
          </p:cNvCxnSpPr>
          <p:nvPr/>
        </p:nvCxnSpPr>
        <p:spPr>
          <a:xfrm>
            <a:off x="2196547" y="3181852"/>
            <a:ext cx="1" cy="83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94697E9-41CE-ED30-7DED-C3FEBA524518}"/>
              </a:ext>
            </a:extLst>
          </p:cNvPr>
          <p:cNvSpPr/>
          <p:nvPr/>
        </p:nvSpPr>
        <p:spPr>
          <a:xfrm>
            <a:off x="1007549" y="3428999"/>
            <a:ext cx="1335024" cy="5287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Trustee</a:t>
            </a:r>
          </a:p>
        </p:txBody>
      </p:sp>
      <p:pic>
        <p:nvPicPr>
          <p:cNvPr id="11" name="Graphic 10" descr="Woman wearing blazer">
            <a:extLst>
              <a:ext uri="{FF2B5EF4-FFF2-40B4-BE49-F238E27FC236}">
                <a16:creationId xmlns:a16="http://schemas.microsoft.com/office/drawing/2014/main" id="{B66ED040-3372-699F-6FCF-33A800114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4667" y="1775084"/>
            <a:ext cx="853206" cy="2224087"/>
          </a:xfrm>
          <a:prstGeom prst="rect">
            <a:avLst/>
          </a:prstGeom>
        </p:spPr>
      </p:pic>
      <p:sp>
        <p:nvSpPr>
          <p:cNvPr id="12" name="Rectangle 11">
            <a:extLst>
              <a:ext uri="{FF2B5EF4-FFF2-40B4-BE49-F238E27FC236}">
                <a16:creationId xmlns:a16="http://schemas.microsoft.com/office/drawing/2014/main" id="{A710AF96-0F2D-5F7A-7232-8CCD1433414F}"/>
              </a:ext>
            </a:extLst>
          </p:cNvPr>
          <p:cNvSpPr/>
          <p:nvPr/>
        </p:nvSpPr>
        <p:spPr>
          <a:xfrm>
            <a:off x="6329457" y="2174025"/>
            <a:ext cx="1335024" cy="5287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Eldest daughter Prudence</a:t>
            </a:r>
          </a:p>
        </p:txBody>
      </p:sp>
      <p:pic>
        <p:nvPicPr>
          <p:cNvPr id="13" name="Graphic 12" descr="Woman with polka dots shirt">
            <a:extLst>
              <a:ext uri="{FF2B5EF4-FFF2-40B4-BE49-F238E27FC236}">
                <a16:creationId xmlns:a16="http://schemas.microsoft.com/office/drawing/2014/main" id="{F6CBF795-3C97-60C9-9968-3804FFB401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7803" y="4005541"/>
            <a:ext cx="711654" cy="2297627"/>
          </a:xfrm>
          <a:prstGeom prst="rect">
            <a:avLst/>
          </a:prstGeom>
        </p:spPr>
      </p:pic>
      <p:sp>
        <p:nvSpPr>
          <p:cNvPr id="14" name="Rectangle 13">
            <a:extLst>
              <a:ext uri="{FF2B5EF4-FFF2-40B4-BE49-F238E27FC236}">
                <a16:creationId xmlns:a16="http://schemas.microsoft.com/office/drawing/2014/main" id="{28417209-71CA-CFC6-625A-51F5B29EFEEA}"/>
              </a:ext>
            </a:extLst>
          </p:cNvPr>
          <p:cNvSpPr/>
          <p:nvPr/>
        </p:nvSpPr>
        <p:spPr>
          <a:xfrm>
            <a:off x="6183471" y="4558304"/>
            <a:ext cx="1106269" cy="5287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Youngest daughter Sandra</a:t>
            </a:r>
          </a:p>
        </p:txBody>
      </p:sp>
      <p:pic>
        <p:nvPicPr>
          <p:cNvPr id="15" name="Graphic 14" descr="Man wearing necklace">
            <a:extLst>
              <a:ext uri="{FF2B5EF4-FFF2-40B4-BE49-F238E27FC236}">
                <a16:creationId xmlns:a16="http://schemas.microsoft.com/office/drawing/2014/main" id="{0D7CC2DC-1DFE-5A3A-7CB6-FC3364FE18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76860" y="3957746"/>
            <a:ext cx="1106269" cy="2467413"/>
          </a:xfrm>
          <a:prstGeom prst="rect">
            <a:avLst/>
          </a:prstGeom>
        </p:spPr>
      </p:pic>
      <p:sp>
        <p:nvSpPr>
          <p:cNvPr id="16" name="Rectangle 15">
            <a:extLst>
              <a:ext uri="{FF2B5EF4-FFF2-40B4-BE49-F238E27FC236}">
                <a16:creationId xmlns:a16="http://schemas.microsoft.com/office/drawing/2014/main" id="{6F3A2004-072E-9B10-785E-FD0E1A274B8B}"/>
              </a:ext>
            </a:extLst>
          </p:cNvPr>
          <p:cNvSpPr/>
          <p:nvPr/>
        </p:nvSpPr>
        <p:spPr>
          <a:xfrm>
            <a:off x="7935419" y="4541044"/>
            <a:ext cx="1091376" cy="5287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Sandra’s husband Charles</a:t>
            </a:r>
          </a:p>
        </p:txBody>
      </p:sp>
      <p:pic>
        <p:nvPicPr>
          <p:cNvPr id="17" name="Graphic 16" descr="Curly hair boy">
            <a:extLst>
              <a:ext uri="{FF2B5EF4-FFF2-40B4-BE49-F238E27FC236}">
                <a16:creationId xmlns:a16="http://schemas.microsoft.com/office/drawing/2014/main" id="{1F5E662D-C031-5BB6-7EB7-DF0DF59A44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75230" y="4534599"/>
            <a:ext cx="719804" cy="1912613"/>
          </a:xfrm>
          <a:prstGeom prst="rect">
            <a:avLst/>
          </a:prstGeom>
        </p:spPr>
      </p:pic>
      <p:sp>
        <p:nvSpPr>
          <p:cNvPr id="18" name="Rectangle 17">
            <a:extLst>
              <a:ext uri="{FF2B5EF4-FFF2-40B4-BE49-F238E27FC236}">
                <a16:creationId xmlns:a16="http://schemas.microsoft.com/office/drawing/2014/main" id="{516749A9-9242-DF6C-A857-011F5AC96DE7}"/>
              </a:ext>
            </a:extLst>
          </p:cNvPr>
          <p:cNvSpPr/>
          <p:nvPr/>
        </p:nvSpPr>
        <p:spPr>
          <a:xfrm>
            <a:off x="9113651" y="3955685"/>
            <a:ext cx="1686726" cy="5287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Children Nigel and Hamish</a:t>
            </a:r>
          </a:p>
        </p:txBody>
      </p:sp>
      <p:pic>
        <p:nvPicPr>
          <p:cNvPr id="19" name="Graphic 18" descr="Man wearing shirt with pattern">
            <a:extLst>
              <a:ext uri="{FF2B5EF4-FFF2-40B4-BE49-F238E27FC236}">
                <a16:creationId xmlns:a16="http://schemas.microsoft.com/office/drawing/2014/main" id="{BAA4DC82-82BB-FBE5-CF26-8DD80C966E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93318" y="4434266"/>
            <a:ext cx="913881" cy="2012946"/>
          </a:xfrm>
          <a:prstGeom prst="rect">
            <a:avLst/>
          </a:prstGeom>
        </p:spPr>
      </p:pic>
    </p:spTree>
    <p:extLst>
      <p:ext uri="{BB962C8B-B14F-4D97-AF65-F5344CB8AC3E}">
        <p14:creationId xmlns:p14="http://schemas.microsoft.com/office/powerpoint/2010/main" val="286185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0EC2-151B-E4C3-ADC4-5A43F7453575}"/>
              </a:ext>
            </a:extLst>
          </p:cNvPr>
          <p:cNvSpPr>
            <a:spLocks noGrp="1"/>
          </p:cNvSpPr>
          <p:nvPr>
            <p:ph type="ctrTitle"/>
          </p:nvPr>
        </p:nvSpPr>
        <p:spPr>
          <a:xfrm>
            <a:off x="1261872" y="758952"/>
            <a:ext cx="9418320" cy="941832"/>
          </a:xfrm>
        </p:spPr>
        <p:txBody>
          <a:bodyPr>
            <a:normAutofit/>
          </a:bodyPr>
          <a:lstStyle/>
          <a:p>
            <a:pPr>
              <a:lnSpc>
                <a:spcPct val="90000"/>
              </a:lnSpc>
            </a:pPr>
            <a:r>
              <a:rPr lang="en-US" sz="4400" i="1" dirty="0">
                <a:solidFill>
                  <a:schemeClr val="accent1"/>
                </a:solidFill>
              </a:rPr>
              <a:t>Curwen v </a:t>
            </a:r>
            <a:r>
              <a:rPr lang="en-US" sz="4400" i="1" dirty="0" err="1">
                <a:solidFill>
                  <a:schemeClr val="accent1"/>
                </a:solidFill>
              </a:rPr>
              <a:t>Vanbreck</a:t>
            </a:r>
            <a:r>
              <a:rPr lang="en-US" sz="4400" i="1" dirty="0">
                <a:solidFill>
                  <a:schemeClr val="accent1"/>
                </a:solidFill>
              </a:rPr>
              <a:t> </a:t>
            </a:r>
            <a:r>
              <a:rPr lang="en-US" sz="4400" dirty="0">
                <a:solidFill>
                  <a:schemeClr val="accent1"/>
                </a:solidFill>
              </a:rPr>
              <a:t>(2009) 26 VR 335</a:t>
            </a:r>
            <a:endParaRPr lang="en-AU" sz="4400" dirty="0">
              <a:solidFill>
                <a:schemeClr val="accent1"/>
              </a:solidFill>
            </a:endParaRPr>
          </a:p>
        </p:txBody>
      </p:sp>
      <p:sp>
        <p:nvSpPr>
          <p:cNvPr id="3" name="Subtitle 2">
            <a:extLst>
              <a:ext uri="{FF2B5EF4-FFF2-40B4-BE49-F238E27FC236}">
                <a16:creationId xmlns:a16="http://schemas.microsoft.com/office/drawing/2014/main" id="{C173BBF9-3776-88A5-A5AA-01CB433936CB}"/>
              </a:ext>
            </a:extLst>
          </p:cNvPr>
          <p:cNvSpPr>
            <a:spLocks noGrp="1"/>
          </p:cNvSpPr>
          <p:nvPr>
            <p:ph type="subTitle" idx="1"/>
          </p:nvPr>
        </p:nvSpPr>
        <p:spPr>
          <a:xfrm>
            <a:off x="1261872" y="1892808"/>
            <a:ext cx="9418320" cy="4599432"/>
          </a:xfrm>
        </p:spPr>
        <p:txBody>
          <a:bodyPr/>
          <a:lstStyle/>
          <a:p>
            <a:pPr marL="342900" indent="-342900">
              <a:buFont typeface="Arial" panose="020B0604020202020204" pitchFamily="34" charset="0"/>
              <a:buChar char="•"/>
            </a:pPr>
            <a:r>
              <a:rPr lang="en-AU" sz="2000" dirty="0">
                <a:solidFill>
                  <a:schemeClr val="tx1">
                    <a:lumMod val="50000"/>
                    <a:lumOff val="50000"/>
                  </a:schemeClr>
                </a:solidFill>
              </a:rPr>
              <a:t>Trust established 1981 with </a:t>
            </a:r>
            <a:r>
              <a:rPr lang="en-AU" sz="2000" dirty="0" err="1">
                <a:solidFill>
                  <a:schemeClr val="tx1">
                    <a:lumMod val="50000"/>
                    <a:lumOff val="50000"/>
                  </a:schemeClr>
                </a:solidFill>
              </a:rPr>
              <a:t>Vanbreck</a:t>
            </a:r>
            <a:r>
              <a:rPr lang="en-AU" sz="2000" dirty="0">
                <a:solidFill>
                  <a:schemeClr val="tx1">
                    <a:lumMod val="50000"/>
                    <a:lumOff val="50000"/>
                  </a:schemeClr>
                </a:solidFill>
              </a:rPr>
              <a:t> Pty Ltd as trustee. </a:t>
            </a:r>
          </a:p>
          <a:p>
            <a:pPr marL="342900" indent="-342900">
              <a:buFont typeface="Arial" panose="020B0604020202020204" pitchFamily="34" charset="0"/>
              <a:buChar char="•"/>
            </a:pPr>
            <a:r>
              <a:rPr lang="en-AU" sz="2000" dirty="0">
                <a:solidFill>
                  <a:schemeClr val="tx1">
                    <a:lumMod val="50000"/>
                    <a:lumOff val="50000"/>
                  </a:schemeClr>
                </a:solidFill>
              </a:rPr>
              <a:t>Principal Beneficiaries: children and grandchildren of William and Nancy</a:t>
            </a:r>
          </a:p>
          <a:p>
            <a:pPr marL="342900" indent="-342900">
              <a:buFont typeface="Arial" panose="020B0604020202020204" pitchFamily="34" charset="0"/>
              <a:buChar char="•"/>
            </a:pPr>
            <a:r>
              <a:rPr lang="en-AU" sz="2000" dirty="0">
                <a:solidFill>
                  <a:schemeClr val="tx1">
                    <a:lumMod val="50000"/>
                    <a:lumOff val="50000"/>
                  </a:schemeClr>
                </a:solidFill>
              </a:rPr>
              <a:t>Secondary beneficiaries: descendants of the Principal Beneficiaries, spouse, widow or widower of any Principal Beneficiary or descendant thereof, and William and Nancy</a:t>
            </a:r>
          </a:p>
          <a:p>
            <a:pPr marL="342900" indent="-342900">
              <a:buFont typeface="Arial" panose="020B0604020202020204" pitchFamily="34" charset="0"/>
              <a:buChar char="•"/>
            </a:pPr>
            <a:r>
              <a:rPr lang="en-GB" sz="2000" dirty="0">
                <a:solidFill>
                  <a:schemeClr val="tx1">
                    <a:lumMod val="50000"/>
                    <a:lumOff val="50000"/>
                  </a:schemeClr>
                </a:solidFill>
              </a:rPr>
              <a:t>Clause 20(1) of the Trust deed provides:</a:t>
            </a:r>
          </a:p>
          <a:p>
            <a:pPr lvl="1" algn="l"/>
            <a:endParaRPr lang="en-GB" sz="2000" dirty="0">
              <a:solidFill>
                <a:schemeClr val="tx1">
                  <a:lumMod val="50000"/>
                  <a:lumOff val="50000"/>
                </a:schemeClr>
              </a:solidFill>
            </a:endParaRPr>
          </a:p>
          <a:p>
            <a:pPr lvl="1" algn="l"/>
            <a:r>
              <a:rPr lang="en-GB" sz="2000" dirty="0">
                <a:solidFill>
                  <a:schemeClr val="tx1">
                    <a:lumMod val="50000"/>
                    <a:lumOff val="50000"/>
                  </a:schemeClr>
                </a:solidFill>
              </a:rPr>
              <a:t>The Trustee for the time being may at any time and from time to time prior to the Vesting Day by deed whether revocable or irrevocable appoint that any person who would otherwise be a Beneficiary for the purposes of this Deed shall be excluded from the class of Beneficiaries.</a:t>
            </a:r>
            <a:endParaRPr lang="en-US" sz="2000" dirty="0">
              <a:solidFill>
                <a:schemeClr val="tx1">
                  <a:lumMod val="50000"/>
                  <a:lumOff val="50000"/>
                </a:schemeClr>
              </a:solidFill>
            </a:endParaRPr>
          </a:p>
          <a:p>
            <a:endParaRPr lang="en-AU" dirty="0"/>
          </a:p>
        </p:txBody>
      </p:sp>
    </p:spTree>
    <p:extLst>
      <p:ext uri="{BB962C8B-B14F-4D97-AF65-F5344CB8AC3E}">
        <p14:creationId xmlns:p14="http://schemas.microsoft.com/office/powerpoint/2010/main" val="63050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17A2-ACBA-240B-F252-0B0DDC20B275}"/>
              </a:ext>
            </a:extLst>
          </p:cNvPr>
          <p:cNvSpPr>
            <a:spLocks noGrp="1"/>
          </p:cNvSpPr>
          <p:nvPr>
            <p:ph type="title"/>
          </p:nvPr>
        </p:nvSpPr>
        <p:spPr>
          <a:xfrm>
            <a:off x="1261872" y="448056"/>
            <a:ext cx="9418320" cy="1060704"/>
          </a:xfrm>
        </p:spPr>
        <p:txBody>
          <a:bodyPr/>
          <a:lstStyle/>
          <a:p>
            <a:pPr>
              <a:lnSpc>
                <a:spcPct val="90000"/>
              </a:lnSpc>
            </a:pPr>
            <a:r>
              <a:rPr lang="en-US" sz="4400" i="1" dirty="0"/>
              <a:t>Curwen v </a:t>
            </a:r>
            <a:r>
              <a:rPr lang="en-US" sz="4400" i="1" dirty="0" err="1"/>
              <a:t>Vanbreck</a:t>
            </a:r>
            <a:r>
              <a:rPr lang="en-US" sz="4400" i="1" dirty="0"/>
              <a:t> </a:t>
            </a:r>
            <a:r>
              <a:rPr lang="en-US" sz="4400" dirty="0"/>
              <a:t>(2009) 26 VR 335</a:t>
            </a:r>
            <a:endParaRPr lang="en-AU" sz="4400" dirty="0"/>
          </a:p>
        </p:txBody>
      </p:sp>
      <p:graphicFrame>
        <p:nvGraphicFramePr>
          <p:cNvPr id="11" name="Text Placeholder 2">
            <a:extLst>
              <a:ext uri="{FF2B5EF4-FFF2-40B4-BE49-F238E27FC236}">
                <a16:creationId xmlns:a16="http://schemas.microsoft.com/office/drawing/2014/main" id="{6971A816-C8C5-74B8-692E-6D5BC9F55517}"/>
              </a:ext>
            </a:extLst>
          </p:cNvPr>
          <p:cNvGraphicFramePr/>
          <p:nvPr/>
        </p:nvGraphicFramePr>
        <p:xfrm>
          <a:off x="1261872" y="1572768"/>
          <a:ext cx="9418320" cy="4919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4263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8605-3412-4E9D-8B3A-055AFEC4E589}"/>
              </a:ext>
            </a:extLst>
          </p:cNvPr>
          <p:cNvSpPr>
            <a:spLocks noGrp="1"/>
          </p:cNvSpPr>
          <p:nvPr>
            <p:ph type="title"/>
          </p:nvPr>
        </p:nvSpPr>
        <p:spPr>
          <a:xfrm>
            <a:off x="1261872" y="758952"/>
            <a:ext cx="9418320" cy="905256"/>
          </a:xfrm>
        </p:spPr>
        <p:txBody>
          <a:bodyPr/>
          <a:lstStyle/>
          <a:p>
            <a:pPr>
              <a:lnSpc>
                <a:spcPct val="90000"/>
              </a:lnSpc>
            </a:pPr>
            <a:r>
              <a:rPr lang="en-US" sz="4400" i="1" dirty="0"/>
              <a:t>Curwen v </a:t>
            </a:r>
            <a:r>
              <a:rPr lang="en-US" sz="4400" i="1" dirty="0" err="1"/>
              <a:t>Vanbreck</a:t>
            </a:r>
            <a:r>
              <a:rPr lang="en-US" sz="4400" i="1" dirty="0"/>
              <a:t> </a:t>
            </a:r>
            <a:r>
              <a:rPr lang="en-US" sz="4400" dirty="0"/>
              <a:t>(2009) 26 VR 335</a:t>
            </a:r>
            <a:endParaRPr lang="en-AU" sz="4400" dirty="0"/>
          </a:p>
        </p:txBody>
      </p:sp>
      <p:graphicFrame>
        <p:nvGraphicFramePr>
          <p:cNvPr id="7" name="Text Placeholder 2">
            <a:extLst>
              <a:ext uri="{FF2B5EF4-FFF2-40B4-BE49-F238E27FC236}">
                <a16:creationId xmlns:a16="http://schemas.microsoft.com/office/drawing/2014/main" id="{550694EF-EDCE-8C49-D2A7-9D1FCD95B8AC}"/>
              </a:ext>
            </a:extLst>
          </p:cNvPr>
          <p:cNvGraphicFramePr/>
          <p:nvPr/>
        </p:nvGraphicFramePr>
        <p:xfrm>
          <a:off x="1261872" y="1956816"/>
          <a:ext cx="9418320"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6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829E-FB8A-A9D4-0414-2286C878E2F0}"/>
              </a:ext>
            </a:extLst>
          </p:cNvPr>
          <p:cNvSpPr>
            <a:spLocks noGrp="1"/>
          </p:cNvSpPr>
          <p:nvPr>
            <p:ph type="title"/>
          </p:nvPr>
        </p:nvSpPr>
        <p:spPr>
          <a:xfrm>
            <a:off x="1261872" y="594360"/>
            <a:ext cx="9418320" cy="832104"/>
          </a:xfrm>
        </p:spPr>
        <p:txBody>
          <a:bodyPr/>
          <a:lstStyle/>
          <a:p>
            <a:pPr>
              <a:lnSpc>
                <a:spcPct val="90000"/>
              </a:lnSpc>
            </a:pPr>
            <a:r>
              <a:rPr lang="en-US" sz="4400" i="1" dirty="0"/>
              <a:t>Curwen v </a:t>
            </a:r>
            <a:r>
              <a:rPr lang="en-US" sz="4400" i="1" dirty="0" err="1"/>
              <a:t>Vanbreck</a:t>
            </a:r>
            <a:r>
              <a:rPr lang="en-US" sz="4400" i="1" dirty="0"/>
              <a:t> </a:t>
            </a:r>
            <a:r>
              <a:rPr lang="en-US" sz="4400" dirty="0"/>
              <a:t>(2009) 26 VR 335</a:t>
            </a:r>
            <a:endParaRPr lang="en-AU" sz="4400" dirty="0"/>
          </a:p>
        </p:txBody>
      </p:sp>
      <p:sp>
        <p:nvSpPr>
          <p:cNvPr id="3" name="Text Placeholder 2">
            <a:extLst>
              <a:ext uri="{FF2B5EF4-FFF2-40B4-BE49-F238E27FC236}">
                <a16:creationId xmlns:a16="http://schemas.microsoft.com/office/drawing/2014/main" id="{BC3F886E-D8F2-1219-FB2E-C389E406A4A3}"/>
              </a:ext>
            </a:extLst>
          </p:cNvPr>
          <p:cNvSpPr>
            <a:spLocks noGrp="1"/>
          </p:cNvSpPr>
          <p:nvPr>
            <p:ph type="body" idx="1"/>
          </p:nvPr>
        </p:nvSpPr>
        <p:spPr>
          <a:xfrm>
            <a:off x="1261872" y="1499616"/>
            <a:ext cx="9418320" cy="4992624"/>
          </a:xfrm>
        </p:spPr>
        <p:txBody>
          <a:bodyPr>
            <a:normAutofit fontScale="92500" lnSpcReduction="10000"/>
          </a:bodyPr>
          <a:lstStyle/>
          <a:p>
            <a:pPr marL="342900" lvl="0" indent="-342900">
              <a:buFont typeface="Arial" panose="020B0604020202020204" pitchFamily="34" charset="0"/>
              <a:buChar char="•"/>
            </a:pPr>
            <a:r>
              <a:rPr lang="en-AU" dirty="0"/>
              <a:t>Victorian Court of Appeal: Redlich and Bongiorno JJA and Hansen AJA.</a:t>
            </a:r>
          </a:p>
          <a:p>
            <a:pPr marL="342900" indent="-342900">
              <a:buFont typeface="Arial" panose="020B0604020202020204" pitchFamily="34" charset="0"/>
              <a:buChar char="•"/>
            </a:pPr>
            <a:r>
              <a:rPr lang="en-GB" dirty="0"/>
              <a:t>[36]: Where the discretion is unconfined by any restriction contained in the Trust Document a court will not intervene, even where it seems that the discretion has been exercised for a poor or questionable reason, so long as it is in pursuit of the purpose of the grant.</a:t>
            </a:r>
          </a:p>
          <a:p>
            <a:pPr marL="342900" indent="-342900">
              <a:buFont typeface="Arial" panose="020B0604020202020204" pitchFamily="34" charset="0"/>
              <a:buChar char="•"/>
            </a:pPr>
            <a:r>
              <a:rPr lang="en-GB" dirty="0"/>
              <a:t>[36]: A power of exclusion is conferred to enable to the Trustee to determine whether each of the listed beneficiaries ought to be entitled to a possible distribution of trust property.</a:t>
            </a:r>
          </a:p>
          <a:p>
            <a:pPr marL="342900" indent="-342900">
              <a:buFont typeface="Arial" panose="020B0604020202020204" pitchFamily="34" charset="0"/>
              <a:buChar char="•"/>
            </a:pPr>
            <a:r>
              <a:rPr lang="en-GB" dirty="0"/>
              <a:t>[42] if the improper purpose is an operative or actuating purpose that will invalidate the exercise of an exclusion power – it does not have to be the dominant purpose.</a:t>
            </a:r>
          </a:p>
          <a:p>
            <a:pPr marL="342900" indent="-342900">
              <a:buFont typeface="Arial" panose="020B0604020202020204" pitchFamily="34" charset="0"/>
              <a:buChar char="•"/>
            </a:pPr>
            <a:r>
              <a:rPr lang="en-GB" dirty="0"/>
              <a:t>[47] there was no evidence that there was anything in the Trust Documents that the Trustee may have wanted to conceal. Importantly, the Trustee has no obligation to disclose reasons, not to beneficiaries and not in its evidence before the Court.</a:t>
            </a:r>
          </a:p>
          <a:p>
            <a:endParaRPr lang="en-AU" dirty="0"/>
          </a:p>
        </p:txBody>
      </p:sp>
    </p:spTree>
    <p:extLst>
      <p:ext uri="{BB962C8B-B14F-4D97-AF65-F5344CB8AC3E}">
        <p14:creationId xmlns:p14="http://schemas.microsoft.com/office/powerpoint/2010/main" val="3183624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593F-6B82-0742-8E6D-89F80B524713}"/>
              </a:ext>
            </a:extLst>
          </p:cNvPr>
          <p:cNvSpPr>
            <a:spLocks noGrp="1"/>
          </p:cNvSpPr>
          <p:nvPr>
            <p:ph type="title"/>
          </p:nvPr>
        </p:nvSpPr>
        <p:spPr>
          <a:xfrm>
            <a:off x="1261872" y="758952"/>
            <a:ext cx="9418320" cy="996696"/>
          </a:xfrm>
        </p:spPr>
        <p:txBody>
          <a:bodyPr/>
          <a:lstStyle/>
          <a:p>
            <a:pPr>
              <a:lnSpc>
                <a:spcPct val="90000"/>
              </a:lnSpc>
            </a:pPr>
            <a:r>
              <a:rPr lang="en-US" sz="4400" i="1" dirty="0"/>
              <a:t>Curwen v </a:t>
            </a:r>
            <a:r>
              <a:rPr lang="en-US" sz="4400" i="1" dirty="0" err="1"/>
              <a:t>Vanbreck</a:t>
            </a:r>
            <a:r>
              <a:rPr lang="en-US" sz="4400" i="1" dirty="0"/>
              <a:t> </a:t>
            </a:r>
            <a:r>
              <a:rPr lang="en-US" sz="4400" dirty="0"/>
              <a:t>(2009) 26 VR 335</a:t>
            </a:r>
            <a:endParaRPr lang="en-AU" sz="4400" dirty="0"/>
          </a:p>
        </p:txBody>
      </p:sp>
      <p:graphicFrame>
        <p:nvGraphicFramePr>
          <p:cNvPr id="7" name="Text Placeholder 2">
            <a:extLst>
              <a:ext uri="{FF2B5EF4-FFF2-40B4-BE49-F238E27FC236}">
                <a16:creationId xmlns:a16="http://schemas.microsoft.com/office/drawing/2014/main" id="{46F462B9-8B29-60CC-2F20-46FADBB7054F}"/>
              </a:ext>
            </a:extLst>
          </p:cNvPr>
          <p:cNvGraphicFramePr/>
          <p:nvPr/>
        </p:nvGraphicFramePr>
        <p:xfrm>
          <a:off x="1261872" y="1691640"/>
          <a:ext cx="9418320" cy="4626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18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F898-B7F6-B2BF-78B2-371B795FEB7E}"/>
              </a:ext>
            </a:extLst>
          </p:cNvPr>
          <p:cNvSpPr>
            <a:spLocks noGrp="1"/>
          </p:cNvSpPr>
          <p:nvPr>
            <p:ph type="title"/>
          </p:nvPr>
        </p:nvSpPr>
        <p:spPr>
          <a:xfrm>
            <a:off x="1261872" y="340818"/>
            <a:ext cx="9418320" cy="1399032"/>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r>
              <a:rPr lang="en-AU" sz="4400" dirty="0">
                <a:effectLst/>
                <a:latin typeface="Aptos" panose="020B0004020202020204" pitchFamily="34" charset="0"/>
                <a:ea typeface="Aptos" panose="020B0004020202020204" pitchFamily="34" charset="0"/>
                <a:cs typeface="Aptos" panose="020B0004020202020204" pitchFamily="34" charset="0"/>
              </a:rPr>
              <a:t> [2020] VSCA 281; 62 VR 528</a:t>
            </a:r>
            <a:endParaRPr lang="en-AU" sz="4400" dirty="0"/>
          </a:p>
        </p:txBody>
      </p:sp>
      <p:sp>
        <p:nvSpPr>
          <p:cNvPr id="4" name="Isosceles Triangle 3">
            <a:extLst>
              <a:ext uri="{FF2B5EF4-FFF2-40B4-BE49-F238E27FC236}">
                <a16:creationId xmlns:a16="http://schemas.microsoft.com/office/drawing/2014/main" id="{44070D01-4E88-D33E-5FC1-D01E9DB5934D}"/>
              </a:ext>
            </a:extLst>
          </p:cNvPr>
          <p:cNvSpPr/>
          <p:nvPr/>
        </p:nvSpPr>
        <p:spPr>
          <a:xfrm>
            <a:off x="948807" y="4016154"/>
            <a:ext cx="2495481" cy="210727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David Mandie Family Trust	</a:t>
            </a:r>
          </a:p>
        </p:txBody>
      </p:sp>
      <p:sp>
        <p:nvSpPr>
          <p:cNvPr id="5" name="Rectangle 4">
            <a:extLst>
              <a:ext uri="{FF2B5EF4-FFF2-40B4-BE49-F238E27FC236}">
                <a16:creationId xmlns:a16="http://schemas.microsoft.com/office/drawing/2014/main" id="{B992DA03-E6C8-4096-5429-6D65C56E7CEE}"/>
              </a:ext>
            </a:extLst>
          </p:cNvPr>
          <p:cNvSpPr/>
          <p:nvPr/>
        </p:nvSpPr>
        <p:spPr>
          <a:xfrm>
            <a:off x="3563328" y="4929552"/>
            <a:ext cx="1674335" cy="6518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David and Minnie Mandie</a:t>
            </a:r>
          </a:p>
        </p:txBody>
      </p:sp>
      <p:sp>
        <p:nvSpPr>
          <p:cNvPr id="6" name="Rectangle 5">
            <a:extLst>
              <a:ext uri="{FF2B5EF4-FFF2-40B4-BE49-F238E27FC236}">
                <a16:creationId xmlns:a16="http://schemas.microsoft.com/office/drawing/2014/main" id="{64AC39EB-8A19-D975-42EB-142C75B0EBAE}"/>
              </a:ext>
            </a:extLst>
          </p:cNvPr>
          <p:cNvSpPr/>
          <p:nvPr/>
        </p:nvSpPr>
        <p:spPr>
          <a:xfrm>
            <a:off x="1529035" y="2038852"/>
            <a:ext cx="1335024" cy="114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err="1"/>
              <a:t>Memart</a:t>
            </a:r>
            <a:r>
              <a:rPr lang="en-AU" dirty="0"/>
              <a:t> Nominees Pty Ltd</a:t>
            </a:r>
          </a:p>
        </p:txBody>
      </p:sp>
      <p:cxnSp>
        <p:nvCxnSpPr>
          <p:cNvPr id="7" name="Straight Arrow Connector 6">
            <a:extLst>
              <a:ext uri="{FF2B5EF4-FFF2-40B4-BE49-F238E27FC236}">
                <a16:creationId xmlns:a16="http://schemas.microsoft.com/office/drawing/2014/main" id="{BE60166F-3E3D-2FF5-3C82-506E4DC1A333}"/>
              </a:ext>
            </a:extLst>
          </p:cNvPr>
          <p:cNvCxnSpPr>
            <a:cxnSpLocks/>
            <a:stCxn id="6" idx="2"/>
            <a:endCxn id="4" idx="0"/>
          </p:cNvCxnSpPr>
          <p:nvPr/>
        </p:nvCxnSpPr>
        <p:spPr>
          <a:xfrm>
            <a:off x="2196547" y="3181852"/>
            <a:ext cx="1" cy="83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B7B545-7482-D37E-FE44-D16213071203}"/>
              </a:ext>
            </a:extLst>
          </p:cNvPr>
          <p:cNvSpPr/>
          <p:nvPr/>
        </p:nvSpPr>
        <p:spPr>
          <a:xfrm>
            <a:off x="1007549" y="3428999"/>
            <a:ext cx="1335024" cy="5287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Trustee</a:t>
            </a:r>
          </a:p>
        </p:txBody>
      </p:sp>
      <p:sp>
        <p:nvSpPr>
          <p:cNvPr id="9" name="Rectangle 8">
            <a:extLst>
              <a:ext uri="{FF2B5EF4-FFF2-40B4-BE49-F238E27FC236}">
                <a16:creationId xmlns:a16="http://schemas.microsoft.com/office/drawing/2014/main" id="{94797AEC-2EE2-CE9E-8D9A-BF1691FF2AD7}"/>
              </a:ext>
            </a:extLst>
          </p:cNvPr>
          <p:cNvSpPr/>
          <p:nvPr/>
        </p:nvSpPr>
        <p:spPr>
          <a:xfrm>
            <a:off x="8958220" y="3070751"/>
            <a:ext cx="1732177" cy="592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Children Edward and Isabella</a:t>
            </a:r>
          </a:p>
        </p:txBody>
      </p:sp>
      <p:pic>
        <p:nvPicPr>
          <p:cNvPr id="10" name="Graphic 9" descr="Man and woman with solid fill">
            <a:extLst>
              <a:ext uri="{FF2B5EF4-FFF2-40B4-BE49-F238E27FC236}">
                <a16:creationId xmlns:a16="http://schemas.microsoft.com/office/drawing/2014/main" id="{F87098E8-10A1-C28A-B52A-AC3E92C4C0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06004" y="2872028"/>
            <a:ext cx="2167313" cy="2167313"/>
          </a:xfrm>
          <a:prstGeom prst="rect">
            <a:avLst/>
          </a:prstGeom>
        </p:spPr>
      </p:pic>
      <p:pic>
        <p:nvPicPr>
          <p:cNvPr id="11" name="Graphic 10" descr="Woman with solid fill">
            <a:extLst>
              <a:ext uri="{FF2B5EF4-FFF2-40B4-BE49-F238E27FC236}">
                <a16:creationId xmlns:a16="http://schemas.microsoft.com/office/drawing/2014/main" id="{E81C2576-F0EC-26FE-96FC-2F272E6BDA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5686" y="1866899"/>
            <a:ext cx="1142999" cy="1142999"/>
          </a:xfrm>
          <a:prstGeom prst="rect">
            <a:avLst/>
          </a:prstGeom>
        </p:spPr>
      </p:pic>
      <p:pic>
        <p:nvPicPr>
          <p:cNvPr id="12" name="Graphic 11" descr="Man with solid fill">
            <a:extLst>
              <a:ext uri="{FF2B5EF4-FFF2-40B4-BE49-F238E27FC236}">
                <a16:creationId xmlns:a16="http://schemas.microsoft.com/office/drawing/2014/main" id="{5C2AC197-458A-FE7C-2043-E41EB7B29C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0682" y="3337564"/>
            <a:ext cx="1253005" cy="1253005"/>
          </a:xfrm>
          <a:prstGeom prst="rect">
            <a:avLst/>
          </a:prstGeom>
        </p:spPr>
      </p:pic>
      <p:pic>
        <p:nvPicPr>
          <p:cNvPr id="13" name="Graphic 12" descr="Man with solid fill">
            <a:extLst>
              <a:ext uri="{FF2B5EF4-FFF2-40B4-BE49-F238E27FC236}">
                <a16:creationId xmlns:a16="http://schemas.microsoft.com/office/drawing/2014/main" id="{90DD37C6-59AC-F44D-AE60-429BC1CA5C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6047" y="4980175"/>
            <a:ext cx="1142999" cy="1142999"/>
          </a:xfrm>
          <a:prstGeom prst="rect">
            <a:avLst/>
          </a:prstGeom>
        </p:spPr>
      </p:pic>
      <p:sp>
        <p:nvSpPr>
          <p:cNvPr id="14" name="Rectangle 13">
            <a:extLst>
              <a:ext uri="{FF2B5EF4-FFF2-40B4-BE49-F238E27FC236}">
                <a16:creationId xmlns:a16="http://schemas.microsoft.com/office/drawing/2014/main" id="{727AACD8-E9AE-3191-BBC9-AE1865A1C700}"/>
              </a:ext>
            </a:extLst>
          </p:cNvPr>
          <p:cNvSpPr/>
          <p:nvPr/>
        </p:nvSpPr>
        <p:spPr>
          <a:xfrm>
            <a:off x="6216604" y="2377584"/>
            <a:ext cx="1004161"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Evelyn</a:t>
            </a:r>
          </a:p>
        </p:txBody>
      </p:sp>
      <p:sp>
        <p:nvSpPr>
          <p:cNvPr id="15" name="Rectangle 14">
            <a:extLst>
              <a:ext uri="{FF2B5EF4-FFF2-40B4-BE49-F238E27FC236}">
                <a16:creationId xmlns:a16="http://schemas.microsoft.com/office/drawing/2014/main" id="{95E15484-15A9-BE39-ACBF-E0F2A0E72A43}"/>
              </a:ext>
            </a:extLst>
          </p:cNvPr>
          <p:cNvSpPr/>
          <p:nvPr/>
        </p:nvSpPr>
        <p:spPr>
          <a:xfrm>
            <a:off x="6490190" y="3921717"/>
            <a:ext cx="1004161"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Ian and Jane</a:t>
            </a:r>
          </a:p>
        </p:txBody>
      </p:sp>
      <p:sp>
        <p:nvSpPr>
          <p:cNvPr id="16" name="Rectangle 15">
            <a:extLst>
              <a:ext uri="{FF2B5EF4-FFF2-40B4-BE49-F238E27FC236}">
                <a16:creationId xmlns:a16="http://schemas.microsoft.com/office/drawing/2014/main" id="{5B0B860C-A3FE-7524-2EDB-BD37F11081E4}"/>
              </a:ext>
            </a:extLst>
          </p:cNvPr>
          <p:cNvSpPr/>
          <p:nvPr/>
        </p:nvSpPr>
        <p:spPr>
          <a:xfrm>
            <a:off x="6388082" y="5462527"/>
            <a:ext cx="1106269"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Stephen and Amanda</a:t>
            </a:r>
          </a:p>
        </p:txBody>
      </p:sp>
      <p:pic>
        <p:nvPicPr>
          <p:cNvPr id="17" name="Graphic 16" descr="Gender with solid fill">
            <a:extLst>
              <a:ext uri="{FF2B5EF4-FFF2-40B4-BE49-F238E27FC236}">
                <a16:creationId xmlns:a16="http://schemas.microsoft.com/office/drawing/2014/main" id="{12B8D584-7608-9088-02BD-AE525265AF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7349" y="3605539"/>
            <a:ext cx="914400" cy="914400"/>
          </a:xfrm>
          <a:prstGeom prst="rect">
            <a:avLst/>
          </a:prstGeom>
        </p:spPr>
      </p:pic>
      <p:pic>
        <p:nvPicPr>
          <p:cNvPr id="18" name="Graphic 17" descr="Woman with solid fill">
            <a:extLst>
              <a:ext uri="{FF2B5EF4-FFF2-40B4-BE49-F238E27FC236}">
                <a16:creationId xmlns:a16="http://schemas.microsoft.com/office/drawing/2014/main" id="{1F682452-C4F1-18EB-FDDB-268421AEEE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1061" y="3452869"/>
            <a:ext cx="1142999" cy="1142999"/>
          </a:xfrm>
          <a:prstGeom prst="rect">
            <a:avLst/>
          </a:prstGeom>
        </p:spPr>
      </p:pic>
      <p:cxnSp>
        <p:nvCxnSpPr>
          <p:cNvPr id="19" name="Straight Arrow Connector 18">
            <a:extLst>
              <a:ext uri="{FF2B5EF4-FFF2-40B4-BE49-F238E27FC236}">
                <a16:creationId xmlns:a16="http://schemas.microsoft.com/office/drawing/2014/main" id="{CAD5A6BC-BCAA-2EAB-DDD4-0926E1A209C8}"/>
              </a:ext>
            </a:extLst>
          </p:cNvPr>
          <p:cNvCxnSpPr/>
          <p:nvPr/>
        </p:nvCxnSpPr>
        <p:spPr>
          <a:xfrm flipV="1">
            <a:off x="5022574" y="2610352"/>
            <a:ext cx="795130" cy="756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3622F5-7AFB-7B8F-C69E-66E3487F9053}"/>
              </a:ext>
            </a:extLst>
          </p:cNvPr>
          <p:cNvCxnSpPr/>
          <p:nvPr/>
        </p:nvCxnSpPr>
        <p:spPr>
          <a:xfrm flipV="1">
            <a:off x="5237663" y="3955684"/>
            <a:ext cx="580041" cy="8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E657803-004B-8E71-02D1-A5407612D634}"/>
              </a:ext>
            </a:extLst>
          </p:cNvPr>
          <p:cNvCxnSpPr/>
          <p:nvPr/>
        </p:nvCxnSpPr>
        <p:spPr>
          <a:xfrm>
            <a:off x="5132034" y="4385631"/>
            <a:ext cx="783228" cy="915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AA40AA-85E6-CFA6-F0B1-EF9FC34C09B9}"/>
              </a:ext>
            </a:extLst>
          </p:cNvPr>
          <p:cNvCxnSpPr/>
          <p:nvPr/>
        </p:nvCxnSpPr>
        <p:spPr>
          <a:xfrm>
            <a:off x="8163339" y="3964066"/>
            <a:ext cx="1073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Graphic 22" descr="Woman with solid fill">
            <a:extLst>
              <a:ext uri="{FF2B5EF4-FFF2-40B4-BE49-F238E27FC236}">
                <a16:creationId xmlns:a16="http://schemas.microsoft.com/office/drawing/2014/main" id="{9A22FB2E-2888-EFC9-D777-69B1B20166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0765" y="5039341"/>
            <a:ext cx="1142999" cy="1142999"/>
          </a:xfrm>
          <a:prstGeom prst="rect">
            <a:avLst/>
          </a:prstGeom>
        </p:spPr>
      </p:pic>
      <p:pic>
        <p:nvPicPr>
          <p:cNvPr id="24" name="Graphic 23" descr="Gender with solid fill">
            <a:extLst>
              <a:ext uri="{FF2B5EF4-FFF2-40B4-BE49-F238E27FC236}">
                <a16:creationId xmlns:a16="http://schemas.microsoft.com/office/drawing/2014/main" id="{9C460D5C-F5E5-86BC-9DD4-7EB98CE5FA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92159" y="5267940"/>
            <a:ext cx="914400" cy="914400"/>
          </a:xfrm>
          <a:prstGeom prst="rect">
            <a:avLst/>
          </a:prstGeom>
        </p:spPr>
      </p:pic>
      <p:sp>
        <p:nvSpPr>
          <p:cNvPr id="25" name="Rectangle 24">
            <a:extLst>
              <a:ext uri="{FF2B5EF4-FFF2-40B4-BE49-F238E27FC236}">
                <a16:creationId xmlns:a16="http://schemas.microsoft.com/office/drawing/2014/main" id="{90F07D78-8166-ED97-4BDB-490A0217EA56}"/>
              </a:ext>
            </a:extLst>
          </p:cNvPr>
          <p:cNvSpPr/>
          <p:nvPr/>
        </p:nvSpPr>
        <p:spPr>
          <a:xfrm>
            <a:off x="8923676" y="4707855"/>
            <a:ext cx="1785377" cy="592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Children Nicholas and Daniella</a:t>
            </a:r>
          </a:p>
        </p:txBody>
      </p:sp>
      <p:cxnSp>
        <p:nvCxnSpPr>
          <p:cNvPr id="26" name="Straight Arrow Connector 25">
            <a:extLst>
              <a:ext uri="{FF2B5EF4-FFF2-40B4-BE49-F238E27FC236}">
                <a16:creationId xmlns:a16="http://schemas.microsoft.com/office/drawing/2014/main" id="{BE0BB445-8FB4-44A2-3732-611DBC0A7063}"/>
              </a:ext>
            </a:extLst>
          </p:cNvPr>
          <p:cNvCxnSpPr>
            <a:cxnSpLocks/>
          </p:cNvCxnSpPr>
          <p:nvPr/>
        </p:nvCxnSpPr>
        <p:spPr>
          <a:xfrm>
            <a:off x="8344060" y="5581386"/>
            <a:ext cx="892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061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C3BC-67C9-4CE3-60EF-BEEF922B0531}"/>
              </a:ext>
            </a:extLst>
          </p:cNvPr>
          <p:cNvSpPr>
            <a:spLocks noGrp="1"/>
          </p:cNvSpPr>
          <p:nvPr>
            <p:ph type="title"/>
          </p:nvPr>
        </p:nvSpPr>
        <p:spPr>
          <a:xfrm>
            <a:off x="1261872" y="438912"/>
            <a:ext cx="9418320" cy="868680"/>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3" name="Text Placeholder 2">
            <a:extLst>
              <a:ext uri="{FF2B5EF4-FFF2-40B4-BE49-F238E27FC236}">
                <a16:creationId xmlns:a16="http://schemas.microsoft.com/office/drawing/2014/main" id="{C966C204-555C-01CA-1D20-D77A95674A84}"/>
              </a:ext>
            </a:extLst>
          </p:cNvPr>
          <p:cNvSpPr>
            <a:spLocks noGrp="1"/>
          </p:cNvSpPr>
          <p:nvPr>
            <p:ph type="body" idx="1"/>
          </p:nvPr>
        </p:nvSpPr>
        <p:spPr>
          <a:xfrm>
            <a:off x="1261872" y="2331720"/>
            <a:ext cx="9418320" cy="4160520"/>
          </a:xfrm>
        </p:spPr>
        <p:txBody>
          <a:bodyPr/>
          <a:lstStyle/>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24 April 1978 Trust established</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Specified Beneficiaries are the children of David Mandie and Minnie Mandie, being Ian, Stephen and Evelyn</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General Beneficiaries means the Specified Beneficiaries, relatives of them and eligible companies and trusts</a:t>
            </a:r>
          </a:p>
          <a:p>
            <a:endParaRPr lang="en-AU" dirty="0"/>
          </a:p>
        </p:txBody>
      </p:sp>
    </p:spTree>
    <p:extLst>
      <p:ext uri="{BB962C8B-B14F-4D97-AF65-F5344CB8AC3E}">
        <p14:creationId xmlns:p14="http://schemas.microsoft.com/office/powerpoint/2010/main" val="10698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9C4C9-4E32-D9C0-3BAD-19F49E42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39F78-888B-8B1D-7F0A-8F745F96A055}"/>
              </a:ext>
            </a:extLst>
          </p:cNvPr>
          <p:cNvSpPr>
            <a:spLocks noGrp="1"/>
          </p:cNvSpPr>
          <p:nvPr>
            <p:ph type="title"/>
          </p:nvPr>
        </p:nvSpPr>
        <p:spPr>
          <a:xfrm>
            <a:off x="1261872" y="0"/>
            <a:ext cx="9692640" cy="1121229"/>
          </a:xfrm>
        </p:spPr>
        <p:txBody>
          <a:bodyPr>
            <a:normAutofit fontScale="90000"/>
          </a:bodyPr>
          <a:lstStyle/>
          <a:p>
            <a:r>
              <a:rPr lang="en-AU" dirty="0"/>
              <a:t>Pallas era in Victoria: Property taxes targeted and increased</a:t>
            </a:r>
          </a:p>
        </p:txBody>
      </p:sp>
      <p:sp>
        <p:nvSpPr>
          <p:cNvPr id="3" name="Content Placeholder 2">
            <a:extLst>
              <a:ext uri="{FF2B5EF4-FFF2-40B4-BE49-F238E27FC236}">
                <a16:creationId xmlns:a16="http://schemas.microsoft.com/office/drawing/2014/main" id="{F27C5658-023F-5C2E-365A-E71CB1F45CAB}"/>
              </a:ext>
            </a:extLst>
          </p:cNvPr>
          <p:cNvSpPr>
            <a:spLocks noGrp="1"/>
          </p:cNvSpPr>
          <p:nvPr>
            <p:ph idx="1"/>
          </p:nvPr>
        </p:nvSpPr>
        <p:spPr>
          <a:xfrm>
            <a:off x="1261872" y="1121230"/>
            <a:ext cx="9528048" cy="5151554"/>
          </a:xfrm>
        </p:spPr>
        <p:txBody>
          <a:bodyPr>
            <a:normAutofit fontScale="85000" lnSpcReduction="20000"/>
          </a:bodyPr>
          <a:lstStyle/>
          <a:p>
            <a:pPr marL="342900" indent="-342900">
              <a:buFont typeface="Arial" panose="020B0604020202020204" pitchFamily="34" charset="0"/>
              <a:buChar char="•"/>
            </a:pPr>
            <a:r>
              <a:rPr lang="en-AU" sz="2800" dirty="0"/>
              <a:t>The Pallas era – especially since 2018 – expanded and increased many property taxes</a:t>
            </a:r>
          </a:p>
          <a:p>
            <a:pPr marL="342900" indent="-342900">
              <a:buFont typeface="Arial" panose="020B0604020202020204" pitchFamily="34" charset="0"/>
              <a:buChar char="•"/>
            </a:pPr>
            <a:r>
              <a:rPr lang="en-AU" sz="2800" dirty="0"/>
              <a:t>Land tax </a:t>
            </a:r>
          </a:p>
          <a:p>
            <a:pPr marL="342900" indent="-342900">
              <a:buFont typeface="Arial" panose="020B0604020202020204" pitchFamily="34" charset="0"/>
              <a:buChar char="•"/>
            </a:pPr>
            <a:r>
              <a:rPr lang="en-AU" sz="2800" dirty="0"/>
              <a:t>Vacant residential land tax – introduced in 2018 – initially suburban Melb – now applies to all of Victoria (1%-3% of CIV)</a:t>
            </a:r>
          </a:p>
          <a:p>
            <a:pPr marL="342900" indent="-342900">
              <a:buFont typeface="Arial" panose="020B0604020202020204" pitchFamily="34" charset="0"/>
              <a:buChar char="•"/>
            </a:pPr>
            <a:r>
              <a:rPr lang="en-AU" sz="2800" dirty="0"/>
              <a:t>Vacant property land tax – from 2026: 1% (land banking)</a:t>
            </a:r>
          </a:p>
          <a:p>
            <a:pPr marL="342900" indent="-342900">
              <a:buFont typeface="Arial" panose="020B0604020202020204" pitchFamily="34" charset="0"/>
              <a:buChar char="•"/>
            </a:pPr>
            <a:r>
              <a:rPr lang="en-AU" sz="2800" dirty="0"/>
              <a:t>Windfall gains tax (WGT) – from 2023: 50% </a:t>
            </a:r>
          </a:p>
          <a:p>
            <a:pPr marL="342900" indent="-342900">
              <a:buFont typeface="Arial" panose="020B0604020202020204" pitchFamily="34" charset="0"/>
              <a:buChar char="•"/>
            </a:pPr>
            <a:r>
              <a:rPr lang="en-AU" sz="2800" dirty="0"/>
              <a:t>Air BNB tax – short-stay levy – from 2025: 7.5%</a:t>
            </a:r>
          </a:p>
          <a:p>
            <a:pPr marL="342900" indent="-342900">
              <a:buFont typeface="Arial" panose="020B0604020202020204" pitchFamily="34" charset="0"/>
              <a:buChar char="•"/>
            </a:pPr>
            <a:r>
              <a:rPr lang="en-AU" sz="2800" dirty="0"/>
              <a:t>COVID “deficit” levy: land tax: from 2024: $975 +0.1% (over $300k); or $500/$900 if less than $300k, now down to a $50k threshold). For 10 years </a:t>
            </a:r>
          </a:p>
          <a:p>
            <a:pPr marL="342900" indent="-342900">
              <a:buFont typeface="Arial" panose="020B0604020202020204" pitchFamily="34" charset="0"/>
              <a:buChar char="•"/>
            </a:pPr>
            <a:r>
              <a:rPr lang="en-AU" sz="2800" dirty="0"/>
              <a:t>The two “Covid deficit levies” raise $1.5bn a year now</a:t>
            </a:r>
          </a:p>
        </p:txBody>
      </p:sp>
      <p:sp>
        <p:nvSpPr>
          <p:cNvPr id="4" name="Date Placeholder 2">
            <a:extLst>
              <a:ext uri="{FF2B5EF4-FFF2-40B4-BE49-F238E27FC236}">
                <a16:creationId xmlns:a16="http://schemas.microsoft.com/office/drawing/2014/main" id="{9D5AEEE0-5387-DF22-04BA-5DFDDB9D221B}"/>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81BB267B-27F4-693D-D349-530C0EA1DB6C}"/>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3</a:t>
            </a:fld>
            <a:endParaRPr lang="en-AU" dirty="0"/>
          </a:p>
        </p:txBody>
      </p:sp>
    </p:spTree>
    <p:extLst>
      <p:ext uri="{BB962C8B-B14F-4D97-AF65-F5344CB8AC3E}">
        <p14:creationId xmlns:p14="http://schemas.microsoft.com/office/powerpoint/2010/main" val="1166534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EBD4-024E-659E-E7CC-55A1A7EC412A}"/>
              </a:ext>
            </a:extLst>
          </p:cNvPr>
          <p:cNvSpPr>
            <a:spLocks noGrp="1"/>
          </p:cNvSpPr>
          <p:nvPr>
            <p:ph type="title"/>
          </p:nvPr>
        </p:nvSpPr>
        <p:spPr>
          <a:xfrm>
            <a:off x="1261872" y="758952"/>
            <a:ext cx="9418320" cy="822960"/>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r>
              <a:rPr lang="en-AU" sz="4400" dirty="0">
                <a:effectLst/>
                <a:latin typeface="Aptos" panose="020B0004020202020204" pitchFamily="34" charset="0"/>
                <a:ea typeface="Aptos" panose="020B0004020202020204" pitchFamily="34" charset="0"/>
                <a:cs typeface="Aptos" panose="020B0004020202020204" pitchFamily="34" charset="0"/>
              </a:rPr>
              <a:t> </a:t>
            </a:r>
            <a:endParaRPr lang="en-AU" sz="4400" dirty="0"/>
          </a:p>
        </p:txBody>
      </p:sp>
      <p:sp>
        <p:nvSpPr>
          <p:cNvPr id="3" name="Text Placeholder 2">
            <a:extLst>
              <a:ext uri="{FF2B5EF4-FFF2-40B4-BE49-F238E27FC236}">
                <a16:creationId xmlns:a16="http://schemas.microsoft.com/office/drawing/2014/main" id="{09557B6A-5EB0-4448-DAE0-77BE85C28E49}"/>
              </a:ext>
            </a:extLst>
          </p:cNvPr>
          <p:cNvSpPr>
            <a:spLocks noGrp="1"/>
          </p:cNvSpPr>
          <p:nvPr>
            <p:ph type="body" idx="1"/>
          </p:nvPr>
        </p:nvSpPr>
        <p:spPr>
          <a:xfrm>
            <a:off x="1261872" y="2295144"/>
            <a:ext cx="9418320" cy="4197096"/>
          </a:xfrm>
        </p:spPr>
        <p:txBody>
          <a:bodyPr/>
          <a:lstStyle/>
          <a:p>
            <a:pPr lvl="0"/>
            <a:r>
              <a:rPr lang="en-AU" sz="2000" dirty="0">
                <a:effectLst/>
                <a:latin typeface="Aptos" panose="020B0004020202020204" pitchFamily="34" charset="0"/>
                <a:ea typeface="Aptos" panose="020B0004020202020204" pitchFamily="34" charset="0"/>
                <a:cs typeface="Aptos" panose="020B0004020202020204" pitchFamily="34" charset="0"/>
              </a:rPr>
              <a:t>Trust deed contained a power to exclude General Beneficiaries:</a:t>
            </a:r>
          </a:p>
          <a:p>
            <a:pPr lvl="1"/>
            <a:endParaRPr lang="en-GB" sz="2000" dirty="0">
              <a:effectLst/>
              <a:latin typeface="Aptos" panose="020B0004020202020204" pitchFamily="34" charset="0"/>
              <a:ea typeface="Aptos" panose="020B0004020202020204" pitchFamily="34" charset="0"/>
              <a:cs typeface="Aptos" panose="020B0004020202020204" pitchFamily="34" charset="0"/>
            </a:endParaRPr>
          </a:p>
          <a:p>
            <a:pPr lvl="1"/>
            <a:r>
              <a:rPr lang="en-GB" sz="2000" dirty="0">
                <a:effectLst/>
                <a:latin typeface="Aptos" panose="020B0004020202020204" pitchFamily="34" charset="0"/>
                <a:ea typeface="Aptos" panose="020B0004020202020204" pitchFamily="34" charset="0"/>
                <a:cs typeface="Aptos" panose="020B0004020202020204" pitchFamily="34" charset="0"/>
              </a:rPr>
              <a:t>... PROVIDED FURTHER that the Trustee at any time and from time to time may (subject to Clause 10 hereof) declare in writing that any person shall thereafter be excluded from the class of General Beneficiaries notwithstanding that but for such exclusion he would by reason of one or more of the matters or circumstances hereinbefore referred to have been a General Beneficiary and the class of General Beneficiary shall as from the date of the making of any such declaration be modified accordingly …</a:t>
            </a:r>
          </a:p>
          <a:p>
            <a:pPr lvl="0"/>
            <a:r>
              <a:rPr lang="en-GB" sz="2000" dirty="0">
                <a:effectLst/>
                <a:latin typeface="Aptos" panose="020B0004020202020204" pitchFamily="34" charset="0"/>
                <a:ea typeface="Aptos" panose="020B0004020202020204" pitchFamily="34" charset="0"/>
                <a:cs typeface="Aptos" panose="020B0004020202020204" pitchFamily="34" charset="0"/>
              </a:rPr>
              <a:t>No express power to exclude a Specified Beneficiary.</a:t>
            </a:r>
            <a:endParaRPr lang="en-AU" sz="20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Tree>
    <p:extLst>
      <p:ext uri="{BB962C8B-B14F-4D97-AF65-F5344CB8AC3E}">
        <p14:creationId xmlns:p14="http://schemas.microsoft.com/office/powerpoint/2010/main" val="1299548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7B67-C2D5-436D-DF15-9F70BEB12B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D9EBD-CB26-0662-E545-21E8A60262F7}"/>
              </a:ext>
            </a:extLst>
          </p:cNvPr>
          <p:cNvSpPr>
            <a:spLocks noGrp="1"/>
          </p:cNvSpPr>
          <p:nvPr>
            <p:ph type="title"/>
          </p:nvPr>
        </p:nvSpPr>
        <p:spPr>
          <a:xfrm>
            <a:off x="1261872" y="340818"/>
            <a:ext cx="9418320" cy="703923"/>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5" name="Rectangle 4">
            <a:extLst>
              <a:ext uri="{FF2B5EF4-FFF2-40B4-BE49-F238E27FC236}">
                <a16:creationId xmlns:a16="http://schemas.microsoft.com/office/drawing/2014/main" id="{FC74ABF7-A8DC-AADF-4A3B-22C843DE1DE5}"/>
              </a:ext>
            </a:extLst>
          </p:cNvPr>
          <p:cNvSpPr/>
          <p:nvPr/>
        </p:nvSpPr>
        <p:spPr>
          <a:xfrm>
            <a:off x="548640" y="1384781"/>
            <a:ext cx="3694176" cy="768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u="sng" dirty="0">
                <a:solidFill>
                  <a:schemeClr val="tx1"/>
                </a:solidFill>
              </a:rPr>
              <a:t>Default beneficiaries as to income: </a:t>
            </a:r>
            <a:r>
              <a:rPr lang="en-AU" dirty="0">
                <a:solidFill>
                  <a:schemeClr val="tx1"/>
                </a:solidFill>
              </a:rPr>
              <a:t>Specified Beneficiaries “then living”</a:t>
            </a:r>
          </a:p>
        </p:txBody>
      </p:sp>
      <p:sp>
        <p:nvSpPr>
          <p:cNvPr id="9" name="Rectangle 8">
            <a:extLst>
              <a:ext uri="{FF2B5EF4-FFF2-40B4-BE49-F238E27FC236}">
                <a16:creationId xmlns:a16="http://schemas.microsoft.com/office/drawing/2014/main" id="{6D83C6D4-59B9-CF13-E7AD-81803612F75C}"/>
              </a:ext>
            </a:extLst>
          </p:cNvPr>
          <p:cNvSpPr/>
          <p:nvPr/>
        </p:nvSpPr>
        <p:spPr>
          <a:xfrm>
            <a:off x="8958220" y="3070751"/>
            <a:ext cx="1732177" cy="592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Children Edward and Isabella</a:t>
            </a:r>
          </a:p>
        </p:txBody>
      </p:sp>
      <p:pic>
        <p:nvPicPr>
          <p:cNvPr id="11" name="Graphic 10" descr="Woman with solid fill">
            <a:extLst>
              <a:ext uri="{FF2B5EF4-FFF2-40B4-BE49-F238E27FC236}">
                <a16:creationId xmlns:a16="http://schemas.microsoft.com/office/drawing/2014/main" id="{3F4C94D5-00DC-6720-24DE-629B9253D9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8376" y="2265175"/>
            <a:ext cx="1142999" cy="1142999"/>
          </a:xfrm>
          <a:prstGeom prst="rect">
            <a:avLst/>
          </a:prstGeom>
        </p:spPr>
      </p:pic>
      <p:pic>
        <p:nvPicPr>
          <p:cNvPr id="12" name="Graphic 11" descr="Man with solid fill">
            <a:extLst>
              <a:ext uri="{FF2B5EF4-FFF2-40B4-BE49-F238E27FC236}">
                <a16:creationId xmlns:a16="http://schemas.microsoft.com/office/drawing/2014/main" id="{5E2B85D1-9CDD-BA6A-ECE2-566B79D3FE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5233" y="3519886"/>
            <a:ext cx="1253005" cy="1253005"/>
          </a:xfrm>
          <a:prstGeom prst="rect">
            <a:avLst/>
          </a:prstGeom>
        </p:spPr>
      </p:pic>
      <p:pic>
        <p:nvPicPr>
          <p:cNvPr id="13" name="Graphic 12" descr="Man with solid fill">
            <a:extLst>
              <a:ext uri="{FF2B5EF4-FFF2-40B4-BE49-F238E27FC236}">
                <a16:creationId xmlns:a16="http://schemas.microsoft.com/office/drawing/2014/main" id="{ED334D9F-3C6E-ECBC-1FA2-5E93337234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4553" y="5024460"/>
            <a:ext cx="1142999" cy="1142999"/>
          </a:xfrm>
          <a:prstGeom prst="rect">
            <a:avLst/>
          </a:prstGeom>
        </p:spPr>
      </p:pic>
      <p:sp>
        <p:nvSpPr>
          <p:cNvPr id="14" name="Rectangle 13">
            <a:extLst>
              <a:ext uri="{FF2B5EF4-FFF2-40B4-BE49-F238E27FC236}">
                <a16:creationId xmlns:a16="http://schemas.microsoft.com/office/drawing/2014/main" id="{AA199AD7-4759-DB43-EC94-08E8380D7B8D}"/>
              </a:ext>
            </a:extLst>
          </p:cNvPr>
          <p:cNvSpPr/>
          <p:nvPr/>
        </p:nvSpPr>
        <p:spPr>
          <a:xfrm>
            <a:off x="2369790" y="2605215"/>
            <a:ext cx="1004161"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Evelyn</a:t>
            </a:r>
          </a:p>
        </p:txBody>
      </p:sp>
      <p:sp>
        <p:nvSpPr>
          <p:cNvPr id="15" name="Rectangle 14">
            <a:extLst>
              <a:ext uri="{FF2B5EF4-FFF2-40B4-BE49-F238E27FC236}">
                <a16:creationId xmlns:a16="http://schemas.microsoft.com/office/drawing/2014/main" id="{6B768394-77A7-CFB1-91D3-D6F6C5AD3ADC}"/>
              </a:ext>
            </a:extLst>
          </p:cNvPr>
          <p:cNvSpPr/>
          <p:nvPr/>
        </p:nvSpPr>
        <p:spPr>
          <a:xfrm>
            <a:off x="7220765" y="3731298"/>
            <a:ext cx="1004161"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Ian</a:t>
            </a:r>
          </a:p>
        </p:txBody>
      </p:sp>
      <p:sp>
        <p:nvSpPr>
          <p:cNvPr id="16" name="Rectangle 15">
            <a:extLst>
              <a:ext uri="{FF2B5EF4-FFF2-40B4-BE49-F238E27FC236}">
                <a16:creationId xmlns:a16="http://schemas.microsoft.com/office/drawing/2014/main" id="{20B43E3F-CDCF-0CB8-BA86-9D001184DFEF}"/>
              </a:ext>
            </a:extLst>
          </p:cNvPr>
          <p:cNvSpPr/>
          <p:nvPr/>
        </p:nvSpPr>
        <p:spPr>
          <a:xfrm>
            <a:off x="7169710" y="5348618"/>
            <a:ext cx="1106269"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Stephen</a:t>
            </a:r>
          </a:p>
        </p:txBody>
      </p:sp>
      <p:pic>
        <p:nvPicPr>
          <p:cNvPr id="17" name="Graphic 16" descr="Gender with solid fill">
            <a:extLst>
              <a:ext uri="{FF2B5EF4-FFF2-40B4-BE49-F238E27FC236}">
                <a16:creationId xmlns:a16="http://schemas.microsoft.com/office/drawing/2014/main" id="{ED13CF98-A0EB-50BC-5E24-F5DA8D56C5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7349" y="3605539"/>
            <a:ext cx="914400" cy="914400"/>
          </a:xfrm>
          <a:prstGeom prst="rect">
            <a:avLst/>
          </a:prstGeom>
        </p:spPr>
      </p:pic>
      <p:cxnSp>
        <p:nvCxnSpPr>
          <p:cNvPr id="22" name="Straight Arrow Connector 21">
            <a:extLst>
              <a:ext uri="{FF2B5EF4-FFF2-40B4-BE49-F238E27FC236}">
                <a16:creationId xmlns:a16="http://schemas.microsoft.com/office/drawing/2014/main" id="{E0587C27-9433-C3E5-711D-B9D8B41F0FD0}"/>
              </a:ext>
            </a:extLst>
          </p:cNvPr>
          <p:cNvCxnSpPr/>
          <p:nvPr/>
        </p:nvCxnSpPr>
        <p:spPr>
          <a:xfrm>
            <a:off x="8163339" y="3964066"/>
            <a:ext cx="10734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Gender with solid fill">
            <a:extLst>
              <a:ext uri="{FF2B5EF4-FFF2-40B4-BE49-F238E27FC236}">
                <a16:creationId xmlns:a16="http://schemas.microsoft.com/office/drawing/2014/main" id="{09C1BB70-D3A1-E74B-FC97-4675C611B4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2159" y="5267940"/>
            <a:ext cx="914400" cy="914400"/>
          </a:xfrm>
          <a:prstGeom prst="rect">
            <a:avLst/>
          </a:prstGeom>
        </p:spPr>
      </p:pic>
      <p:sp>
        <p:nvSpPr>
          <p:cNvPr id="25" name="Rectangle 24">
            <a:extLst>
              <a:ext uri="{FF2B5EF4-FFF2-40B4-BE49-F238E27FC236}">
                <a16:creationId xmlns:a16="http://schemas.microsoft.com/office/drawing/2014/main" id="{068DB4DC-C3E2-ADDE-5072-52DE9E6F20A0}"/>
              </a:ext>
            </a:extLst>
          </p:cNvPr>
          <p:cNvSpPr/>
          <p:nvPr/>
        </p:nvSpPr>
        <p:spPr>
          <a:xfrm>
            <a:off x="8923676" y="4707855"/>
            <a:ext cx="1785377" cy="5922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Children Nicholas and Daniella</a:t>
            </a:r>
          </a:p>
        </p:txBody>
      </p:sp>
      <p:cxnSp>
        <p:nvCxnSpPr>
          <p:cNvPr id="26" name="Straight Arrow Connector 25">
            <a:extLst>
              <a:ext uri="{FF2B5EF4-FFF2-40B4-BE49-F238E27FC236}">
                <a16:creationId xmlns:a16="http://schemas.microsoft.com/office/drawing/2014/main" id="{AE3A92BE-4490-60F6-E65F-1CEA4F6A74B7}"/>
              </a:ext>
            </a:extLst>
          </p:cNvPr>
          <p:cNvCxnSpPr>
            <a:cxnSpLocks/>
          </p:cNvCxnSpPr>
          <p:nvPr/>
        </p:nvCxnSpPr>
        <p:spPr>
          <a:xfrm>
            <a:off x="8344060" y="5581386"/>
            <a:ext cx="8927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1532121-1ACD-CCCB-F701-82791A957474}"/>
              </a:ext>
            </a:extLst>
          </p:cNvPr>
          <p:cNvSpPr/>
          <p:nvPr/>
        </p:nvSpPr>
        <p:spPr>
          <a:xfrm>
            <a:off x="2349005" y="4024282"/>
            <a:ext cx="1004161"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Ian</a:t>
            </a:r>
          </a:p>
        </p:txBody>
      </p:sp>
      <p:pic>
        <p:nvPicPr>
          <p:cNvPr id="27" name="Graphic 26" descr="Man with solid fill">
            <a:extLst>
              <a:ext uri="{FF2B5EF4-FFF2-40B4-BE49-F238E27FC236}">
                <a16:creationId xmlns:a16="http://schemas.microsoft.com/office/drawing/2014/main" id="{3A1BD1D2-7703-9988-29BC-F0694A55C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0235" y="5059297"/>
            <a:ext cx="1142999" cy="1142999"/>
          </a:xfrm>
          <a:prstGeom prst="rect">
            <a:avLst/>
          </a:prstGeom>
        </p:spPr>
      </p:pic>
      <p:sp>
        <p:nvSpPr>
          <p:cNvPr id="28" name="Rectangle 27">
            <a:extLst>
              <a:ext uri="{FF2B5EF4-FFF2-40B4-BE49-F238E27FC236}">
                <a16:creationId xmlns:a16="http://schemas.microsoft.com/office/drawing/2014/main" id="{ED0ED3AB-B92E-1ACB-6A81-74CAA2A8DD1B}"/>
              </a:ext>
            </a:extLst>
          </p:cNvPr>
          <p:cNvSpPr/>
          <p:nvPr/>
        </p:nvSpPr>
        <p:spPr>
          <a:xfrm>
            <a:off x="2276157" y="5438204"/>
            <a:ext cx="1142999"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Stephen</a:t>
            </a:r>
          </a:p>
        </p:txBody>
      </p:sp>
      <p:sp>
        <p:nvSpPr>
          <p:cNvPr id="29" name="Rectangle 28">
            <a:extLst>
              <a:ext uri="{FF2B5EF4-FFF2-40B4-BE49-F238E27FC236}">
                <a16:creationId xmlns:a16="http://schemas.microsoft.com/office/drawing/2014/main" id="{0E0E4903-73E4-E137-4138-6C3B3EB613C5}"/>
              </a:ext>
            </a:extLst>
          </p:cNvPr>
          <p:cNvSpPr/>
          <p:nvPr/>
        </p:nvSpPr>
        <p:spPr>
          <a:xfrm>
            <a:off x="6175989" y="1276274"/>
            <a:ext cx="4879107" cy="768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u="sng" dirty="0">
                <a:solidFill>
                  <a:schemeClr val="tx1"/>
                </a:solidFill>
              </a:rPr>
              <a:t>Default beneficiaries as to capital: </a:t>
            </a:r>
          </a:p>
          <a:p>
            <a:pPr algn="ctr"/>
            <a:r>
              <a:rPr lang="en-AU" dirty="0">
                <a:solidFill>
                  <a:schemeClr val="tx1"/>
                </a:solidFill>
              </a:rPr>
              <a:t>Specified Beneficiaries but children take the share that deceased parent would have taken</a:t>
            </a:r>
          </a:p>
        </p:txBody>
      </p:sp>
      <p:pic>
        <p:nvPicPr>
          <p:cNvPr id="30" name="Graphic 29" descr="Man with solid fill">
            <a:extLst>
              <a:ext uri="{FF2B5EF4-FFF2-40B4-BE49-F238E27FC236}">
                <a16:creationId xmlns:a16="http://schemas.microsoft.com/office/drawing/2014/main" id="{0AF06A99-DBC5-13E7-BB6E-7EE79EFA6C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4552" y="3528156"/>
            <a:ext cx="1142999" cy="1142999"/>
          </a:xfrm>
          <a:prstGeom prst="rect">
            <a:avLst/>
          </a:prstGeom>
        </p:spPr>
      </p:pic>
      <p:pic>
        <p:nvPicPr>
          <p:cNvPr id="31" name="Graphic 30" descr="Woman with solid fill">
            <a:extLst>
              <a:ext uri="{FF2B5EF4-FFF2-40B4-BE49-F238E27FC236}">
                <a16:creationId xmlns:a16="http://schemas.microsoft.com/office/drawing/2014/main" id="{6B4910BF-528E-AD41-ED56-AC60D90847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4551" y="2248098"/>
            <a:ext cx="1142999" cy="1142999"/>
          </a:xfrm>
          <a:prstGeom prst="rect">
            <a:avLst/>
          </a:prstGeom>
        </p:spPr>
      </p:pic>
      <p:sp>
        <p:nvSpPr>
          <p:cNvPr id="32" name="Rectangle 31">
            <a:extLst>
              <a:ext uri="{FF2B5EF4-FFF2-40B4-BE49-F238E27FC236}">
                <a16:creationId xmlns:a16="http://schemas.microsoft.com/office/drawing/2014/main" id="{AF896873-2443-22AA-FF6B-626ACB92D553}"/>
              </a:ext>
            </a:extLst>
          </p:cNvPr>
          <p:cNvSpPr/>
          <p:nvPr/>
        </p:nvSpPr>
        <p:spPr>
          <a:xfrm>
            <a:off x="7085046" y="2584365"/>
            <a:ext cx="1004161" cy="465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Evelyn</a:t>
            </a:r>
          </a:p>
        </p:txBody>
      </p:sp>
      <p:cxnSp>
        <p:nvCxnSpPr>
          <p:cNvPr id="34" name="Straight Connector 33">
            <a:extLst>
              <a:ext uri="{FF2B5EF4-FFF2-40B4-BE49-F238E27FC236}">
                <a16:creationId xmlns:a16="http://schemas.microsoft.com/office/drawing/2014/main" id="{9C776837-AE36-E6FB-D66C-6F8EC5D053A9}"/>
              </a:ext>
            </a:extLst>
          </p:cNvPr>
          <p:cNvCxnSpPr/>
          <p:nvPr/>
        </p:nvCxnSpPr>
        <p:spPr>
          <a:xfrm>
            <a:off x="5257800" y="1276274"/>
            <a:ext cx="0" cy="50513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229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6960-7555-811C-7BFA-232C419C01AE}"/>
              </a:ext>
            </a:extLst>
          </p:cNvPr>
          <p:cNvSpPr>
            <a:spLocks noGrp="1"/>
          </p:cNvSpPr>
          <p:nvPr>
            <p:ph type="title"/>
          </p:nvPr>
        </p:nvSpPr>
        <p:spPr>
          <a:xfrm>
            <a:off x="1261872" y="758952"/>
            <a:ext cx="9418320" cy="731520"/>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3" name="Text Placeholder 2">
            <a:extLst>
              <a:ext uri="{FF2B5EF4-FFF2-40B4-BE49-F238E27FC236}">
                <a16:creationId xmlns:a16="http://schemas.microsoft.com/office/drawing/2014/main" id="{D767BD6E-1C9E-4FC2-343F-659C553E0B66}"/>
              </a:ext>
            </a:extLst>
          </p:cNvPr>
          <p:cNvSpPr>
            <a:spLocks noGrp="1"/>
          </p:cNvSpPr>
          <p:nvPr>
            <p:ph type="body" idx="1"/>
          </p:nvPr>
        </p:nvSpPr>
        <p:spPr>
          <a:xfrm>
            <a:off x="1261872" y="2057400"/>
            <a:ext cx="9418320" cy="4434840"/>
          </a:xfrm>
        </p:spPr>
        <p:txBody>
          <a:bodyPr>
            <a:normAutofit lnSpcReduction="10000"/>
          </a:bodyPr>
          <a:lstStyle/>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Mid 1990s Ian and Stephen made claims against the assets of family companies</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19 December 1995 Settlement Agreement under which Ian and Stephen received over $10million plus assets and disclaimed any interest under the trust</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Disclaimer purported to include their children, but as the children were not parties to the disclaimer it did not bind them</a:t>
            </a:r>
          </a:p>
          <a:p>
            <a:pPr marL="342900" marR="0" indent="-342900" fontAlgn="auto">
              <a:buFont typeface="Arial" panose="020B0604020202020204" pitchFamily="34" charset="0"/>
              <a:buChar char="•"/>
              <a:tabLst/>
              <a:defRPr/>
            </a:pPr>
            <a:r>
              <a:rPr lang="en-AU" sz="2400" dirty="0">
                <a:latin typeface="Aptos" panose="020B0004020202020204" pitchFamily="34" charset="0"/>
              </a:rPr>
              <a:t>The Court of Appeal confirmed at [165] that, since Ian and Stephen had disclaimed their interests under the trust, their children were effectively first in line as default capital beneficiaries of the trust</a:t>
            </a:r>
          </a:p>
          <a:p>
            <a:endParaRPr lang="en-AU" dirty="0"/>
          </a:p>
        </p:txBody>
      </p:sp>
    </p:spTree>
    <p:extLst>
      <p:ext uri="{BB962C8B-B14F-4D97-AF65-F5344CB8AC3E}">
        <p14:creationId xmlns:p14="http://schemas.microsoft.com/office/powerpoint/2010/main" val="1353799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0FC3-680D-67CB-2960-3936E72177EF}"/>
              </a:ext>
            </a:extLst>
          </p:cNvPr>
          <p:cNvSpPr>
            <a:spLocks noGrp="1"/>
          </p:cNvSpPr>
          <p:nvPr>
            <p:ph type="title"/>
          </p:nvPr>
        </p:nvSpPr>
        <p:spPr>
          <a:xfrm>
            <a:off x="1261872" y="758952"/>
            <a:ext cx="9418320" cy="704088"/>
          </a:xfrm>
        </p:spPr>
        <p:txBody>
          <a:bodyPr/>
          <a:lstStyle/>
          <a:p>
            <a:r>
              <a:rPr lang="en-AU" sz="4000" i="1" dirty="0">
                <a:latin typeface="Aptos" panose="020B0004020202020204" pitchFamily="34" charset="0"/>
              </a:rPr>
              <a:t>Mandie v </a:t>
            </a:r>
            <a:r>
              <a:rPr lang="en-AU" sz="4000" i="1" dirty="0" err="1">
                <a:latin typeface="Aptos" panose="020B0004020202020204" pitchFamily="34" charset="0"/>
              </a:rPr>
              <a:t>Memart</a:t>
            </a:r>
            <a:r>
              <a:rPr lang="en-AU" sz="4000" i="1" dirty="0">
                <a:latin typeface="Aptos" panose="020B0004020202020204" pitchFamily="34" charset="0"/>
              </a:rPr>
              <a:t> Nominees Pty Ltd</a:t>
            </a:r>
          </a:p>
        </p:txBody>
      </p:sp>
      <p:sp>
        <p:nvSpPr>
          <p:cNvPr id="3" name="Text Placeholder 2">
            <a:extLst>
              <a:ext uri="{FF2B5EF4-FFF2-40B4-BE49-F238E27FC236}">
                <a16:creationId xmlns:a16="http://schemas.microsoft.com/office/drawing/2014/main" id="{0DB579D6-B23D-5BA6-C853-D7FD00596399}"/>
              </a:ext>
            </a:extLst>
          </p:cNvPr>
          <p:cNvSpPr>
            <a:spLocks noGrp="1"/>
          </p:cNvSpPr>
          <p:nvPr>
            <p:ph type="body" idx="1"/>
          </p:nvPr>
        </p:nvSpPr>
        <p:spPr>
          <a:xfrm>
            <a:off x="1261872" y="2432304"/>
            <a:ext cx="9418320" cy="3410712"/>
          </a:xfrm>
        </p:spPr>
        <p:txBody>
          <a:bodyPr/>
          <a:lstStyle/>
          <a:p>
            <a:pPr marL="182880" marR="0" lvl="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defRPr/>
            </a:pPr>
            <a:r>
              <a:rPr lang="en-AU" sz="2000" dirty="0">
                <a:effectLst/>
                <a:latin typeface="Aptos" panose="020B0004020202020204" pitchFamily="34" charset="0"/>
                <a:ea typeface="Aptos" panose="020B0004020202020204" pitchFamily="34" charset="0"/>
                <a:cs typeface="Aptos" panose="020B0004020202020204" pitchFamily="34" charset="0"/>
              </a:rPr>
              <a:t>The Court of Appeal described the interests of Stephen and Ian’s children as a vested but defeasible interest, noting at [166] that:</a:t>
            </a:r>
          </a:p>
          <a:p>
            <a:pPr marL="457200" marR="0" lvl="1"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defRPr/>
            </a:pPr>
            <a:r>
              <a:rPr lang="en-AU" sz="2000" dirty="0">
                <a:effectLst/>
                <a:latin typeface="Aptos" panose="020B0004020202020204" pitchFamily="34" charset="0"/>
                <a:ea typeface="Aptos" panose="020B0004020202020204" pitchFamily="34" charset="0"/>
                <a:cs typeface="Aptos" panose="020B0004020202020204" pitchFamily="34" charset="0"/>
              </a:rPr>
              <a:t>“… </a:t>
            </a:r>
            <a:r>
              <a:rPr lang="en-GB" sz="2000" dirty="0">
                <a:effectLst/>
                <a:latin typeface="Aptos" panose="020B0004020202020204" pitchFamily="34" charset="0"/>
                <a:ea typeface="Aptos" panose="020B0004020202020204" pitchFamily="34" charset="0"/>
                <a:cs typeface="Aptos" panose="020B0004020202020204" pitchFamily="34" charset="0"/>
              </a:rPr>
              <a:t>the interest of a taker in default of appointment is inherently unstable.  The interest carries no entitlement to be considered for any distributions or appointments from the Fund other than pursuant to cl 5(2), which has effect only on the Vesting Day and then only in relation to any part of the Trust Fund that has not been disposed of in accordance with cl 5(1).”</a:t>
            </a:r>
            <a:endParaRPr lang="en-AU" sz="20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Tree>
    <p:extLst>
      <p:ext uri="{BB962C8B-B14F-4D97-AF65-F5344CB8AC3E}">
        <p14:creationId xmlns:p14="http://schemas.microsoft.com/office/powerpoint/2010/main" val="875944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252D-DF36-A1B6-57E0-0955AF15C325}"/>
              </a:ext>
            </a:extLst>
          </p:cNvPr>
          <p:cNvSpPr>
            <a:spLocks noGrp="1"/>
          </p:cNvSpPr>
          <p:nvPr>
            <p:ph type="title"/>
          </p:nvPr>
        </p:nvSpPr>
        <p:spPr>
          <a:xfrm>
            <a:off x="1261872" y="758952"/>
            <a:ext cx="9418320" cy="832104"/>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3" name="Text Placeholder 2">
            <a:extLst>
              <a:ext uri="{FF2B5EF4-FFF2-40B4-BE49-F238E27FC236}">
                <a16:creationId xmlns:a16="http://schemas.microsoft.com/office/drawing/2014/main" id="{876CF864-2C22-E51A-9F8B-4EF81A4B77A9}"/>
              </a:ext>
            </a:extLst>
          </p:cNvPr>
          <p:cNvSpPr>
            <a:spLocks noGrp="1"/>
          </p:cNvSpPr>
          <p:nvPr>
            <p:ph type="body" idx="1"/>
          </p:nvPr>
        </p:nvSpPr>
        <p:spPr>
          <a:xfrm>
            <a:off x="1261872" y="2148840"/>
            <a:ext cx="9418320" cy="4343400"/>
          </a:xfrm>
        </p:spPr>
        <p:txBody>
          <a:bodyPr/>
          <a:lstStyle/>
          <a:p>
            <a:pPr lvl="0"/>
            <a:r>
              <a:rPr lang="en-AU" sz="2000" dirty="0">
                <a:effectLst/>
                <a:latin typeface="Aptos" panose="020B0004020202020204" pitchFamily="34" charset="0"/>
                <a:ea typeface="Aptos" panose="020B0004020202020204" pitchFamily="34" charset="0"/>
                <a:cs typeface="Aptos" panose="020B0004020202020204" pitchFamily="34" charset="0"/>
              </a:rPr>
              <a:t>In 2014 Ian and Stephen were removed as General Beneficiaries by the May Declaration:</a:t>
            </a:r>
          </a:p>
          <a:p>
            <a:pPr lvl="2"/>
            <a:endParaRPr lang="en-GB" sz="2000" dirty="0">
              <a:effectLst/>
              <a:latin typeface="Aptos" panose="020B0004020202020204" pitchFamily="34" charset="0"/>
              <a:ea typeface="Aptos" panose="020B0004020202020204" pitchFamily="34" charset="0"/>
              <a:cs typeface="Aptos" panose="020B0004020202020204" pitchFamily="34" charset="0"/>
            </a:endParaRPr>
          </a:p>
          <a:p>
            <a:pPr lvl="2"/>
            <a:r>
              <a:rPr lang="en-GB" sz="2000" dirty="0">
                <a:effectLst/>
                <a:latin typeface="Aptos" panose="020B0004020202020204" pitchFamily="34" charset="0"/>
                <a:ea typeface="Aptos" panose="020B0004020202020204" pitchFamily="34" charset="0"/>
                <a:cs typeface="Aptos" panose="020B0004020202020204" pitchFamily="34" charset="0"/>
              </a:rPr>
              <a:t>the Trustee declares that Ian Mandie and Stephen Mandie, being two of the children of David and Minnie Mandie, are excluded for all purposes from the class of General Beneficiaries from the date of this Declaration and neither Ian Mandie nor Stephen Mandie shall have any interest whether as a General Beneficiary, Specified Beneficiary or otherwise under the Deed of Settlement</a:t>
            </a:r>
            <a:endParaRPr lang="en-AU" sz="20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Tree>
    <p:extLst>
      <p:ext uri="{BB962C8B-B14F-4D97-AF65-F5344CB8AC3E}">
        <p14:creationId xmlns:p14="http://schemas.microsoft.com/office/powerpoint/2010/main" val="219885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09AF-9E2B-1D4C-447A-664E5A3DE935}"/>
              </a:ext>
            </a:extLst>
          </p:cNvPr>
          <p:cNvSpPr>
            <a:spLocks noGrp="1"/>
          </p:cNvSpPr>
          <p:nvPr>
            <p:ph type="title"/>
          </p:nvPr>
        </p:nvSpPr>
        <p:spPr>
          <a:xfrm>
            <a:off x="1261872" y="365761"/>
            <a:ext cx="9418320" cy="740664"/>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3" name="Text Placeholder 2">
            <a:extLst>
              <a:ext uri="{FF2B5EF4-FFF2-40B4-BE49-F238E27FC236}">
                <a16:creationId xmlns:a16="http://schemas.microsoft.com/office/drawing/2014/main" id="{A2D79CE1-32A4-2AA4-68D8-BD2DAB0C73B0}"/>
              </a:ext>
            </a:extLst>
          </p:cNvPr>
          <p:cNvSpPr>
            <a:spLocks noGrp="1"/>
          </p:cNvSpPr>
          <p:nvPr>
            <p:ph type="body" idx="1"/>
          </p:nvPr>
        </p:nvSpPr>
        <p:spPr>
          <a:xfrm>
            <a:off x="1261872" y="1839433"/>
            <a:ext cx="9418320" cy="4652807"/>
          </a:xfrm>
        </p:spPr>
        <p:txBody>
          <a:bodyPr/>
          <a:lstStyle/>
          <a:p>
            <a:pPr marL="182880" marR="0" lvl="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defRPr/>
            </a:pPr>
            <a:r>
              <a:rPr lang="en-AU" sz="2000" dirty="0">
                <a:effectLst/>
                <a:latin typeface="Aptos" panose="020B0004020202020204" pitchFamily="34" charset="0"/>
                <a:ea typeface="Aptos" panose="020B0004020202020204" pitchFamily="34" charset="0"/>
                <a:cs typeface="Aptos" panose="020B0004020202020204" pitchFamily="34" charset="0"/>
              </a:rPr>
              <a:t>The Court of Appeal held at [192] that the May Declaration went beyond the powers conferred by the trust deed in purporting to remove Ian and Stephen as Specified Beneficiaries.</a:t>
            </a:r>
          </a:p>
          <a:p>
            <a:pPr marL="182880" marR="0" lvl="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defRPr/>
            </a:pPr>
            <a:r>
              <a:rPr lang="en-AU" sz="2000" dirty="0">
                <a:effectLst/>
                <a:latin typeface="Aptos" panose="020B0004020202020204" pitchFamily="34" charset="0"/>
                <a:ea typeface="Aptos" panose="020B0004020202020204" pitchFamily="34" charset="0"/>
                <a:cs typeface="Aptos" panose="020B0004020202020204" pitchFamily="34" charset="0"/>
              </a:rPr>
              <a:t>However, it was held that there was no improper purpose on the part of the trustee as the trustee was not aware of the invalidity.</a:t>
            </a:r>
          </a:p>
          <a:p>
            <a:pPr marL="182880" indent="-182880">
              <a:buFont typeface="Arial" pitchFamily="34" charset="0"/>
              <a:buChar char="•"/>
              <a:defRPr/>
            </a:pPr>
            <a:r>
              <a:rPr lang="en-GB" sz="2000" dirty="0">
                <a:latin typeface="Aptos" panose="020B0004020202020204" pitchFamily="34" charset="0"/>
              </a:rPr>
              <a:t>The Court of Appeal said at [198]: </a:t>
            </a:r>
          </a:p>
          <a:p>
            <a:pPr lvl="1"/>
            <a:endParaRPr lang="en-GB" b="0" i="0" dirty="0">
              <a:solidFill>
                <a:srgbClr val="000000"/>
              </a:solidFill>
              <a:effectLst/>
              <a:latin typeface="athelas"/>
            </a:endParaRPr>
          </a:p>
          <a:p>
            <a:pPr lvl="1"/>
            <a:r>
              <a:rPr lang="en-GB" b="0" i="0" dirty="0">
                <a:solidFill>
                  <a:srgbClr val="000000"/>
                </a:solidFill>
                <a:effectLst/>
                <a:latin typeface="athelas"/>
              </a:rPr>
              <a:t>… the May Declaration was invalid to the extent that it purported to oust Ian and Stephen as Specified Beneficiaries under the Trust.  However, given that they had previously irrevocably disclaimed any interest in the Trust, the May Declaration did not prejudice Ian and Stephen.  Nor did it affect the interests of the grandchildren or evidence the improper purpose that was pleaded.</a:t>
            </a:r>
            <a:endParaRPr lang="en-AU" sz="20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Tree>
    <p:extLst>
      <p:ext uri="{BB962C8B-B14F-4D97-AF65-F5344CB8AC3E}">
        <p14:creationId xmlns:p14="http://schemas.microsoft.com/office/powerpoint/2010/main" val="2492048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43E3-68CC-6F79-77A1-458C73C35577}"/>
              </a:ext>
            </a:extLst>
          </p:cNvPr>
          <p:cNvSpPr>
            <a:spLocks noGrp="1"/>
          </p:cNvSpPr>
          <p:nvPr>
            <p:ph type="title"/>
          </p:nvPr>
        </p:nvSpPr>
        <p:spPr>
          <a:xfrm>
            <a:off x="1261872" y="365761"/>
            <a:ext cx="9418320" cy="832103"/>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3" name="Text Placeholder 2">
            <a:extLst>
              <a:ext uri="{FF2B5EF4-FFF2-40B4-BE49-F238E27FC236}">
                <a16:creationId xmlns:a16="http://schemas.microsoft.com/office/drawing/2014/main" id="{DA69CE8E-484D-F4AB-B32B-65068F64B8E8}"/>
              </a:ext>
            </a:extLst>
          </p:cNvPr>
          <p:cNvSpPr>
            <a:spLocks noGrp="1"/>
          </p:cNvSpPr>
          <p:nvPr>
            <p:ph type="body" idx="1"/>
          </p:nvPr>
        </p:nvSpPr>
        <p:spPr>
          <a:xfrm>
            <a:off x="1261872" y="1903228"/>
            <a:ext cx="9418320" cy="4589012"/>
          </a:xfrm>
        </p:spPr>
        <p:txBody>
          <a:bodyPr>
            <a:normAutofit/>
          </a:bodyPr>
          <a:lstStyle/>
          <a:p>
            <a:pPr marL="342900" lvl="0" indent="-342900">
              <a:buFont typeface="Arial" panose="020B0604020202020204" pitchFamily="34" charset="0"/>
              <a:buChar char="•"/>
            </a:pPr>
            <a:r>
              <a:rPr lang="en-AU" sz="2000" dirty="0">
                <a:effectLst/>
                <a:latin typeface="Aptos" panose="020B0004020202020204" pitchFamily="34" charset="0"/>
                <a:ea typeface="Aptos" panose="020B0004020202020204" pitchFamily="34" charset="0"/>
                <a:cs typeface="Aptos" panose="020B0004020202020204" pitchFamily="34" charset="0"/>
              </a:rPr>
              <a:t>On 1 September 2014 the Trustee made a declaration that the spouses and children of Ian and Stephen:</a:t>
            </a:r>
          </a:p>
          <a:p>
            <a:pPr lvl="1"/>
            <a:r>
              <a:rPr lang="en-GB" b="0" i="0" dirty="0">
                <a:solidFill>
                  <a:srgbClr val="000000"/>
                </a:solidFill>
                <a:effectLst/>
                <a:latin typeface="athelas"/>
              </a:rPr>
              <a:t>… are excluded for all purposes from the class of General Beneficiaries and from the date of this Declaration none of them shall have any interest as a General Beneficiary, or otherwise, under the Deed of Settlement.</a:t>
            </a:r>
            <a:endParaRPr lang="en-AU" sz="20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2000" dirty="0">
                <a:effectLst/>
                <a:latin typeface="Aptos" panose="020B0004020202020204" pitchFamily="34" charset="0"/>
                <a:ea typeface="Aptos" panose="020B0004020202020204" pitchFamily="34" charset="0"/>
                <a:cs typeface="Aptos" panose="020B0004020202020204" pitchFamily="34" charset="0"/>
              </a:rPr>
              <a:t>Court of Appeal (Tate, Niall and Emerton JJA)</a:t>
            </a:r>
          </a:p>
          <a:p>
            <a:pPr marL="457200" lvl="1" indent="-182880" algn="l" defTabSz="914400" rtl="0" eaLnBrk="1" latinLnBrk="0" hangingPunct="1">
              <a:lnSpc>
                <a:spcPct val="90000"/>
              </a:lnSpc>
              <a:spcBef>
                <a:spcPts val="300"/>
              </a:spcBef>
              <a:spcAft>
                <a:spcPts val="300"/>
              </a:spcAft>
              <a:buClr>
                <a:schemeClr val="accent1"/>
              </a:buClr>
              <a:buFont typeface="Wingdings 2" pitchFamily="18" charset="2"/>
              <a:buChar char=""/>
            </a:pPr>
            <a:r>
              <a:rPr lang="en-AU" sz="2000" dirty="0">
                <a:effectLst/>
                <a:latin typeface="Aptos" panose="020B0004020202020204" pitchFamily="34" charset="0"/>
                <a:ea typeface="Aptos" panose="020B0004020202020204" pitchFamily="34" charset="0"/>
                <a:cs typeface="Aptos" panose="020B0004020202020204" pitchFamily="34" charset="0"/>
              </a:rPr>
              <a:t>At [263]-[264] reiterated that the trustee is not required to disclose reasons and no </a:t>
            </a:r>
            <a:r>
              <a:rPr lang="en-AU" sz="2000" i="1" dirty="0">
                <a:effectLst/>
                <a:latin typeface="Aptos" panose="020B0004020202020204" pitchFamily="34" charset="0"/>
                <a:ea typeface="Aptos" panose="020B0004020202020204" pitchFamily="34" charset="0"/>
                <a:cs typeface="Aptos" panose="020B0004020202020204" pitchFamily="34" charset="0"/>
              </a:rPr>
              <a:t>Jones v Dunkel </a:t>
            </a:r>
            <a:r>
              <a:rPr lang="en-AU" sz="2000" dirty="0">
                <a:effectLst/>
                <a:latin typeface="Aptos" panose="020B0004020202020204" pitchFamily="34" charset="0"/>
                <a:ea typeface="Aptos" panose="020B0004020202020204" pitchFamily="34" charset="0"/>
                <a:cs typeface="Aptos" panose="020B0004020202020204" pitchFamily="34" charset="0"/>
              </a:rPr>
              <a:t>inference could be drawn against the trustee for failing to give evidence as to the reasons for the exclusion;</a:t>
            </a:r>
          </a:p>
          <a:p>
            <a:pPr marL="457200" lvl="1" indent="-182880" algn="l" defTabSz="914400" rtl="0" eaLnBrk="1" latinLnBrk="0" hangingPunct="1">
              <a:lnSpc>
                <a:spcPct val="90000"/>
              </a:lnSpc>
              <a:spcBef>
                <a:spcPts val="300"/>
              </a:spcBef>
              <a:spcAft>
                <a:spcPts val="300"/>
              </a:spcAft>
              <a:buClr>
                <a:schemeClr val="accent1"/>
              </a:buClr>
              <a:buFont typeface="Wingdings 2" pitchFamily="18" charset="2"/>
              <a:buChar char=""/>
            </a:pPr>
            <a:r>
              <a:rPr lang="en-AU" sz="2000" dirty="0">
                <a:effectLst/>
                <a:latin typeface="Aptos" panose="020B0004020202020204" pitchFamily="34" charset="0"/>
                <a:ea typeface="Aptos" panose="020B0004020202020204" pitchFamily="34" charset="0"/>
                <a:cs typeface="Aptos" panose="020B0004020202020204" pitchFamily="34" charset="0"/>
              </a:rPr>
              <a:t>At [271] and [280] upheld the validity of the exclusion of their spouses and children as general beneficiaries; but</a:t>
            </a:r>
          </a:p>
          <a:p>
            <a:pPr marL="457200" lvl="1" indent="-182880" algn="l" defTabSz="914400" rtl="0" eaLnBrk="1" latinLnBrk="0" hangingPunct="1">
              <a:lnSpc>
                <a:spcPct val="90000"/>
              </a:lnSpc>
              <a:spcBef>
                <a:spcPts val="300"/>
              </a:spcBef>
              <a:spcAft>
                <a:spcPts val="300"/>
              </a:spcAft>
              <a:buClr>
                <a:schemeClr val="accent1"/>
              </a:buClr>
              <a:buFont typeface="Wingdings 2" pitchFamily="18" charset="2"/>
              <a:buChar char=""/>
            </a:pPr>
            <a:r>
              <a:rPr lang="en-AU" sz="2000" dirty="0">
                <a:effectLst/>
                <a:latin typeface="Aptos" panose="020B0004020202020204" pitchFamily="34" charset="0"/>
                <a:ea typeface="Aptos" panose="020B0004020202020204" pitchFamily="34" charset="0"/>
                <a:cs typeface="Aptos" panose="020B0004020202020204" pitchFamily="34" charset="0"/>
              </a:rPr>
              <a:t>Held that the exclusion of the children as general beneficiaries did not disqualify them as default beneficiaries and any attempt to do so was invalid and ineffective.</a:t>
            </a:r>
          </a:p>
          <a:p>
            <a:endParaRPr lang="en-AU" dirty="0"/>
          </a:p>
        </p:txBody>
      </p:sp>
    </p:spTree>
    <p:extLst>
      <p:ext uri="{BB962C8B-B14F-4D97-AF65-F5344CB8AC3E}">
        <p14:creationId xmlns:p14="http://schemas.microsoft.com/office/powerpoint/2010/main" val="1582452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F6B5-9C71-0F12-AE8E-0487DB2AD619}"/>
              </a:ext>
            </a:extLst>
          </p:cNvPr>
          <p:cNvSpPr>
            <a:spLocks noGrp="1"/>
          </p:cNvSpPr>
          <p:nvPr>
            <p:ph type="title"/>
          </p:nvPr>
        </p:nvSpPr>
        <p:spPr>
          <a:xfrm>
            <a:off x="1197864" y="786384"/>
            <a:ext cx="9418320" cy="804672"/>
          </a:xfrm>
        </p:spPr>
        <p:txBody>
          <a:bodyPr>
            <a:normAutofit/>
          </a:bodyPr>
          <a:lstStyle/>
          <a:p>
            <a:r>
              <a:rPr lang="en-AU" sz="4400" i="1" dirty="0">
                <a:effectLst/>
                <a:latin typeface="Aptos" panose="020B0004020202020204" pitchFamily="34" charset="0"/>
                <a:ea typeface="Aptos" panose="020B0004020202020204" pitchFamily="34" charset="0"/>
                <a:cs typeface="Aptos" panose="020B0004020202020204" pitchFamily="34" charset="0"/>
              </a:rPr>
              <a:t>Mandie v </a:t>
            </a:r>
            <a:r>
              <a:rPr lang="en-AU" sz="4400" i="1" dirty="0" err="1">
                <a:effectLst/>
                <a:latin typeface="Aptos" panose="020B0004020202020204" pitchFamily="34" charset="0"/>
                <a:ea typeface="Aptos" panose="020B0004020202020204" pitchFamily="34" charset="0"/>
                <a:cs typeface="Aptos" panose="020B0004020202020204" pitchFamily="34" charset="0"/>
              </a:rPr>
              <a:t>Memart</a:t>
            </a:r>
            <a:r>
              <a:rPr lang="en-AU" sz="4400" i="1" dirty="0">
                <a:effectLst/>
                <a:latin typeface="Aptos" panose="020B0004020202020204" pitchFamily="34" charset="0"/>
                <a:ea typeface="Aptos" panose="020B0004020202020204" pitchFamily="34" charset="0"/>
                <a:cs typeface="Aptos" panose="020B0004020202020204" pitchFamily="34" charset="0"/>
              </a:rPr>
              <a:t> Nominees Pty Ltd</a:t>
            </a:r>
            <a:endParaRPr lang="en-AU" sz="4400" dirty="0"/>
          </a:p>
        </p:txBody>
      </p:sp>
      <p:sp>
        <p:nvSpPr>
          <p:cNvPr id="3" name="Text Placeholder 2">
            <a:extLst>
              <a:ext uri="{FF2B5EF4-FFF2-40B4-BE49-F238E27FC236}">
                <a16:creationId xmlns:a16="http://schemas.microsoft.com/office/drawing/2014/main" id="{AE6536DD-D3C6-BFC0-A00C-B0B820009DBF}"/>
              </a:ext>
            </a:extLst>
          </p:cNvPr>
          <p:cNvSpPr>
            <a:spLocks noGrp="1"/>
          </p:cNvSpPr>
          <p:nvPr>
            <p:ph type="body" idx="1"/>
          </p:nvPr>
        </p:nvSpPr>
        <p:spPr>
          <a:xfrm>
            <a:off x="1261872" y="2139696"/>
            <a:ext cx="9418320" cy="4352544"/>
          </a:xfrm>
        </p:spPr>
        <p:txBody>
          <a:bodyPr/>
          <a:lstStyle/>
          <a:p>
            <a:pPr marL="182880" lvl="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pPr>
            <a:r>
              <a:rPr lang="en-AU" sz="2000" dirty="0">
                <a:effectLst/>
                <a:latin typeface="Aptos" panose="020B0004020202020204" pitchFamily="34" charset="0"/>
                <a:ea typeface="Aptos" panose="020B0004020202020204" pitchFamily="34" charset="0"/>
                <a:cs typeface="Aptos" panose="020B0004020202020204" pitchFamily="34" charset="0"/>
              </a:rPr>
              <a:t>Key takeaways:</a:t>
            </a:r>
          </a:p>
          <a:p>
            <a:pPr marL="388620" lvl="2"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pPr>
            <a:r>
              <a:rPr lang="en-AU" sz="2000" dirty="0">
                <a:effectLst/>
                <a:latin typeface="Aptos" panose="020B0004020202020204" pitchFamily="34" charset="0"/>
                <a:ea typeface="Aptos" panose="020B0004020202020204" pitchFamily="34" charset="0"/>
                <a:cs typeface="Aptos" panose="020B0004020202020204" pitchFamily="34" charset="0"/>
              </a:rPr>
              <a:t>Excluding a beneficiary from a family trust is not easy. </a:t>
            </a:r>
          </a:p>
          <a:p>
            <a:pPr marL="388620" lvl="2"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pPr>
            <a:r>
              <a:rPr lang="en-AU" sz="2000" dirty="0">
                <a:effectLst/>
                <a:latin typeface="Aptos" panose="020B0004020202020204" pitchFamily="34" charset="0"/>
                <a:ea typeface="Aptos" panose="020B0004020202020204" pitchFamily="34" charset="0"/>
                <a:cs typeface="Aptos" panose="020B0004020202020204" pitchFamily="34" charset="0"/>
              </a:rPr>
              <a:t>Need to consider what entitlements the person has under the trust – specified beneficiary, general beneficiary, default beneficiary, and whether any power of exclusion extends to the interests held.</a:t>
            </a:r>
          </a:p>
          <a:p>
            <a:pPr marL="388620" lvl="2"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pPr>
            <a:r>
              <a:rPr lang="en-AU" sz="2000" dirty="0">
                <a:effectLst/>
                <a:latin typeface="Aptos" panose="020B0004020202020204" pitchFamily="34" charset="0"/>
                <a:ea typeface="Aptos" panose="020B0004020202020204" pitchFamily="34" charset="0"/>
                <a:cs typeface="Aptos" panose="020B0004020202020204" pitchFamily="34" charset="0"/>
              </a:rPr>
              <a:t>The trustee does not have to give reasons for excluding a beneficiary and if they do not go into evidence regarding their reasons it can be difficult to prove they acted for an improper purpose.</a:t>
            </a:r>
            <a:endParaRPr lang="en-AU" dirty="0"/>
          </a:p>
        </p:txBody>
      </p:sp>
    </p:spTree>
    <p:extLst>
      <p:ext uri="{BB962C8B-B14F-4D97-AF65-F5344CB8AC3E}">
        <p14:creationId xmlns:p14="http://schemas.microsoft.com/office/powerpoint/2010/main" val="568683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ABC2-2D0A-4D71-A5F5-1FB3F841D882}"/>
              </a:ext>
            </a:extLst>
          </p:cNvPr>
          <p:cNvSpPr>
            <a:spLocks noGrp="1"/>
          </p:cNvSpPr>
          <p:nvPr>
            <p:ph type="title"/>
          </p:nvPr>
        </p:nvSpPr>
        <p:spPr>
          <a:xfrm>
            <a:off x="1261872" y="758952"/>
            <a:ext cx="9418320" cy="1179576"/>
          </a:xfrm>
        </p:spPr>
        <p:txBody>
          <a:bodyPr/>
          <a:lstStyle/>
          <a:p>
            <a:r>
              <a:rPr lang="en-AU" sz="7200" i="1" dirty="0">
                <a:effectLst/>
                <a:latin typeface="Aptos" panose="020B0004020202020204" pitchFamily="34" charset="0"/>
                <a:ea typeface="Aptos" panose="020B0004020202020204" pitchFamily="34" charset="0"/>
                <a:cs typeface="Aptos" panose="020B0004020202020204" pitchFamily="34" charset="0"/>
              </a:rPr>
              <a:t>Capital gains tax?</a:t>
            </a:r>
            <a:endParaRPr lang="en-AU" dirty="0"/>
          </a:p>
        </p:txBody>
      </p:sp>
      <p:sp>
        <p:nvSpPr>
          <p:cNvPr id="3" name="Text Placeholder 2">
            <a:extLst>
              <a:ext uri="{FF2B5EF4-FFF2-40B4-BE49-F238E27FC236}">
                <a16:creationId xmlns:a16="http://schemas.microsoft.com/office/drawing/2014/main" id="{3C39232E-843B-47CA-1297-2E6409EFD985}"/>
              </a:ext>
            </a:extLst>
          </p:cNvPr>
          <p:cNvSpPr>
            <a:spLocks noGrp="1"/>
          </p:cNvSpPr>
          <p:nvPr>
            <p:ph type="body" idx="1"/>
          </p:nvPr>
        </p:nvSpPr>
        <p:spPr>
          <a:xfrm>
            <a:off x="1261872" y="2313432"/>
            <a:ext cx="9418320" cy="4178808"/>
          </a:xfrm>
        </p:spPr>
        <p:txBody>
          <a:bodyPr/>
          <a:lstStyle/>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Excluding beneficiaries should not trigger capital gains tax providing it is within the power of the trustee to do so.</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Commissioner’s guidance is to this effect in TD 2012/21 which adopts the tests for continuity of a trust set out in </a:t>
            </a:r>
            <a:r>
              <a:rPr lang="en-AU" sz="2400" i="1" dirty="0">
                <a:effectLst/>
                <a:latin typeface="Aptos" panose="020B0004020202020204" pitchFamily="34" charset="0"/>
                <a:ea typeface="Aptos" panose="020B0004020202020204" pitchFamily="34" charset="0"/>
                <a:cs typeface="Aptos" panose="020B0004020202020204" pitchFamily="34" charset="0"/>
              </a:rPr>
              <a:t>Commissioner of Taxation v Commercial Nominees of Australia</a:t>
            </a:r>
            <a:r>
              <a:rPr lang="en-AU" sz="2400" dirty="0">
                <a:effectLst/>
                <a:latin typeface="Aptos" panose="020B0004020202020204" pitchFamily="34" charset="0"/>
                <a:ea typeface="Aptos" panose="020B0004020202020204" pitchFamily="34" charset="0"/>
                <a:cs typeface="Aptos" panose="020B0004020202020204" pitchFamily="34" charset="0"/>
              </a:rPr>
              <a:t> [2001] HCA 33 and </a:t>
            </a:r>
            <a:r>
              <a:rPr lang="en-AU" sz="2400" i="1" dirty="0">
                <a:effectLst/>
                <a:latin typeface="Aptos" panose="020B0004020202020204" pitchFamily="34" charset="0"/>
                <a:ea typeface="Aptos" panose="020B0004020202020204" pitchFamily="34" charset="0"/>
                <a:cs typeface="Aptos" panose="020B0004020202020204" pitchFamily="34" charset="0"/>
              </a:rPr>
              <a:t>Commissioner of Taxation v Clark </a:t>
            </a:r>
            <a:r>
              <a:rPr lang="en-AU" sz="2400" dirty="0">
                <a:effectLst/>
                <a:latin typeface="Aptos" panose="020B0004020202020204" pitchFamily="34" charset="0"/>
                <a:ea typeface="Aptos" panose="020B0004020202020204" pitchFamily="34" charset="0"/>
                <a:cs typeface="Aptos" panose="020B0004020202020204" pitchFamily="34" charset="0"/>
              </a:rPr>
              <a:t>[2011] FCAFC 5.</a:t>
            </a:r>
          </a:p>
          <a:p>
            <a:endParaRPr lang="en-AU" dirty="0"/>
          </a:p>
        </p:txBody>
      </p:sp>
    </p:spTree>
    <p:extLst>
      <p:ext uri="{BB962C8B-B14F-4D97-AF65-F5344CB8AC3E}">
        <p14:creationId xmlns:p14="http://schemas.microsoft.com/office/powerpoint/2010/main" val="222528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34DE-99A8-F8C3-85E3-1BEAB02D30AB}"/>
              </a:ext>
            </a:extLst>
          </p:cNvPr>
          <p:cNvSpPr>
            <a:spLocks noGrp="1"/>
          </p:cNvSpPr>
          <p:nvPr>
            <p:ph type="title"/>
          </p:nvPr>
        </p:nvSpPr>
        <p:spPr>
          <a:xfrm>
            <a:off x="1261872" y="365760"/>
            <a:ext cx="9418320" cy="1090900"/>
          </a:xfrm>
        </p:spPr>
        <p:txBody>
          <a:bodyPr/>
          <a:lstStyle/>
          <a:p>
            <a:r>
              <a:rPr lang="en-AU" sz="7200" i="1" dirty="0">
                <a:effectLst/>
                <a:latin typeface="Aptos" panose="020B0004020202020204" pitchFamily="34" charset="0"/>
                <a:ea typeface="Aptos" panose="020B0004020202020204" pitchFamily="34" charset="0"/>
                <a:cs typeface="Aptos" panose="020B0004020202020204" pitchFamily="34" charset="0"/>
              </a:rPr>
              <a:t>Duties?</a:t>
            </a:r>
            <a:endParaRPr lang="en-AU" dirty="0"/>
          </a:p>
        </p:txBody>
      </p:sp>
      <p:sp>
        <p:nvSpPr>
          <p:cNvPr id="3" name="Text Placeholder 2">
            <a:extLst>
              <a:ext uri="{FF2B5EF4-FFF2-40B4-BE49-F238E27FC236}">
                <a16:creationId xmlns:a16="http://schemas.microsoft.com/office/drawing/2014/main" id="{D3337707-281D-7153-4C89-11256F707035}"/>
              </a:ext>
            </a:extLst>
          </p:cNvPr>
          <p:cNvSpPr>
            <a:spLocks noGrp="1"/>
          </p:cNvSpPr>
          <p:nvPr>
            <p:ph type="body" idx="1"/>
          </p:nvPr>
        </p:nvSpPr>
        <p:spPr>
          <a:xfrm>
            <a:off x="1261872" y="1626781"/>
            <a:ext cx="9418320" cy="4865459"/>
          </a:xfrm>
        </p:spPr>
        <p:txBody>
          <a:bodyPr>
            <a:normAutofit/>
          </a:bodyPr>
          <a:lstStyle/>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Where the trust holds real property, directly or indirectly, then duties need to be considered</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In Victoria duty is imposed on transactions involving a change in beneficial ownership of dutiable property</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Excluding beneficiaries that are ‘mere objects’ of a discretionary trust should not trigger duty as they do not have any interest in the assets of the trust and therefore their exclusion should not change the beneficial ownership of trust assets</a:t>
            </a:r>
          </a:p>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However, if they are default capital beneficiaries it is possible that their exclusion could amount to a change in beneficial ownership of trust assets. </a:t>
            </a:r>
            <a:endParaRPr lang="en-US" dirty="0"/>
          </a:p>
          <a:p>
            <a:endParaRPr lang="en-AU" dirty="0"/>
          </a:p>
        </p:txBody>
      </p:sp>
    </p:spTree>
    <p:extLst>
      <p:ext uri="{BB962C8B-B14F-4D97-AF65-F5344CB8AC3E}">
        <p14:creationId xmlns:p14="http://schemas.microsoft.com/office/powerpoint/2010/main" val="40825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B1BD8-03D7-C221-AC22-5A45874F6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A25AA-2245-62E1-3F53-D009D1E26837}"/>
              </a:ext>
            </a:extLst>
          </p:cNvPr>
          <p:cNvSpPr>
            <a:spLocks noGrp="1"/>
          </p:cNvSpPr>
          <p:nvPr>
            <p:ph type="title"/>
          </p:nvPr>
        </p:nvSpPr>
        <p:spPr>
          <a:xfrm>
            <a:off x="1261872" y="294198"/>
            <a:ext cx="9692640" cy="750831"/>
          </a:xfrm>
        </p:spPr>
        <p:txBody>
          <a:bodyPr>
            <a:normAutofit fontScale="90000"/>
          </a:bodyPr>
          <a:lstStyle/>
          <a:p>
            <a:r>
              <a:rPr lang="en-AU" dirty="0"/>
              <a:t>Payroll tax increases by the former Treasurer</a:t>
            </a:r>
          </a:p>
        </p:txBody>
      </p:sp>
      <p:sp>
        <p:nvSpPr>
          <p:cNvPr id="3" name="Content Placeholder 2">
            <a:extLst>
              <a:ext uri="{FF2B5EF4-FFF2-40B4-BE49-F238E27FC236}">
                <a16:creationId xmlns:a16="http://schemas.microsoft.com/office/drawing/2014/main" id="{AF466396-5D15-9B1D-00BB-F2FE10818DA3}"/>
              </a:ext>
            </a:extLst>
          </p:cNvPr>
          <p:cNvSpPr>
            <a:spLocks noGrp="1"/>
          </p:cNvSpPr>
          <p:nvPr>
            <p:ph idx="1"/>
          </p:nvPr>
        </p:nvSpPr>
        <p:spPr>
          <a:xfrm>
            <a:off x="1261872" y="1208314"/>
            <a:ext cx="9473184" cy="5355488"/>
          </a:xfrm>
        </p:spPr>
        <p:txBody>
          <a:bodyPr>
            <a:normAutofit lnSpcReduction="10000"/>
          </a:bodyPr>
          <a:lstStyle/>
          <a:p>
            <a:pPr marL="342900" indent="-342900">
              <a:buFont typeface="Arial" panose="020B0604020202020204" pitchFamily="34" charset="0"/>
              <a:buChar char="•"/>
            </a:pPr>
            <a:r>
              <a:rPr lang="en-AU" sz="2600" dirty="0"/>
              <a:t>Mental health levy – from 2022 – 0.5% or 1% surcharge – but not allocated to mental health – just goes into Consolidated Revenue</a:t>
            </a:r>
          </a:p>
          <a:p>
            <a:pPr marL="342900" indent="-342900">
              <a:buFont typeface="Arial" panose="020B0604020202020204" pitchFamily="34" charset="0"/>
              <a:buChar char="•"/>
            </a:pPr>
            <a:r>
              <a:rPr lang="en-AU" sz="2600" dirty="0"/>
              <a:t>“COVID deficit levy” – from 2023: 0.5% on payrolls above $10m, and another 0.5% on payrolls above $100m (2%). For 10 years</a:t>
            </a:r>
          </a:p>
          <a:p>
            <a:pPr marL="342900" indent="-342900">
              <a:buFont typeface="Arial" panose="020B0604020202020204" pitchFamily="34" charset="0"/>
              <a:buChar char="•"/>
            </a:pPr>
            <a:r>
              <a:rPr lang="en-AU" sz="2600" dirty="0"/>
              <a:t>Combined effect of the two PRT surcharges: 1% over $10m; 2% over $100m</a:t>
            </a:r>
          </a:p>
          <a:p>
            <a:pPr marL="342900" indent="-342900">
              <a:buFont typeface="Arial" panose="020B0604020202020204" pitchFamily="34" charset="0"/>
              <a:buChar char="•"/>
            </a:pPr>
            <a:r>
              <a:rPr lang="en-AU" sz="2600" dirty="0"/>
              <a:t>“GP tax” – application of the contractor provisions to medical practices (question the correctness of the decision)</a:t>
            </a:r>
          </a:p>
          <a:p>
            <a:pPr marL="342900" indent="-342900">
              <a:buFont typeface="Arial" panose="020B0604020202020204" pitchFamily="34" charset="0"/>
              <a:buChar char="•"/>
            </a:pPr>
            <a:r>
              <a:rPr lang="en-AU" sz="2600" dirty="0"/>
              <a:t>Removal of payroll tax exemption for private schools (with annual fees above $15,000)</a:t>
            </a:r>
          </a:p>
        </p:txBody>
      </p:sp>
      <p:sp>
        <p:nvSpPr>
          <p:cNvPr id="4" name="Date Placeholder 2">
            <a:extLst>
              <a:ext uri="{FF2B5EF4-FFF2-40B4-BE49-F238E27FC236}">
                <a16:creationId xmlns:a16="http://schemas.microsoft.com/office/drawing/2014/main" id="{3C93C22A-8F16-E42D-613F-D61C2D5CB180}"/>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9A11B076-B01F-BA81-5891-7C5EB9141FEE}"/>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4</a:t>
            </a:fld>
            <a:endParaRPr lang="en-AU" dirty="0"/>
          </a:p>
        </p:txBody>
      </p:sp>
    </p:spTree>
    <p:extLst>
      <p:ext uri="{BB962C8B-B14F-4D97-AF65-F5344CB8AC3E}">
        <p14:creationId xmlns:p14="http://schemas.microsoft.com/office/powerpoint/2010/main" val="3868811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76809-BEBE-FEA4-70FB-5FD8E78A0672}"/>
              </a:ext>
            </a:extLst>
          </p:cNvPr>
          <p:cNvSpPr>
            <a:spLocks noGrp="1"/>
          </p:cNvSpPr>
          <p:nvPr>
            <p:ph type="title"/>
          </p:nvPr>
        </p:nvSpPr>
        <p:spPr>
          <a:xfrm>
            <a:off x="1261872" y="365760"/>
            <a:ext cx="9418320" cy="1144063"/>
          </a:xfrm>
        </p:spPr>
        <p:txBody>
          <a:bodyPr/>
          <a:lstStyle/>
          <a:p>
            <a:r>
              <a:rPr lang="en-AU" sz="7200" i="1" dirty="0">
                <a:effectLst/>
                <a:latin typeface="Aptos" panose="020B0004020202020204" pitchFamily="34" charset="0"/>
                <a:ea typeface="Aptos" panose="020B0004020202020204" pitchFamily="34" charset="0"/>
                <a:cs typeface="Aptos" panose="020B0004020202020204" pitchFamily="34" charset="0"/>
              </a:rPr>
              <a:t>Duties?</a:t>
            </a:r>
            <a:endParaRPr lang="en-AU" dirty="0"/>
          </a:p>
        </p:txBody>
      </p:sp>
      <p:sp>
        <p:nvSpPr>
          <p:cNvPr id="3" name="Text Placeholder 2">
            <a:extLst>
              <a:ext uri="{FF2B5EF4-FFF2-40B4-BE49-F238E27FC236}">
                <a16:creationId xmlns:a16="http://schemas.microsoft.com/office/drawing/2014/main" id="{2D7A8AAA-4B91-7022-6776-932389C91BB5}"/>
              </a:ext>
            </a:extLst>
          </p:cNvPr>
          <p:cNvSpPr>
            <a:spLocks noGrp="1"/>
          </p:cNvSpPr>
          <p:nvPr>
            <p:ph type="body" idx="1"/>
          </p:nvPr>
        </p:nvSpPr>
        <p:spPr>
          <a:xfrm>
            <a:off x="1261872" y="1509823"/>
            <a:ext cx="9418320" cy="4982417"/>
          </a:xfrm>
        </p:spPr>
        <p:txBody>
          <a:bodyPr>
            <a:normAutofit/>
          </a:bodyPr>
          <a:lstStyle/>
          <a:p>
            <a:pPr marL="342900" lvl="0" indent="-342900">
              <a:buFont typeface="Arial" panose="020B0604020202020204" pitchFamily="34" charset="0"/>
              <a:buChar char="•"/>
            </a:pPr>
            <a:r>
              <a:rPr lang="en-AU" sz="2400" dirty="0">
                <a:effectLst/>
                <a:latin typeface="Aptos" panose="020B0004020202020204" pitchFamily="34" charset="0"/>
                <a:ea typeface="Aptos" panose="020B0004020202020204" pitchFamily="34" charset="0"/>
                <a:cs typeface="Aptos" panose="020B0004020202020204" pitchFamily="34" charset="0"/>
              </a:rPr>
              <a:t>SRO website states that duties will apply if the variation of a discretionary trust has the effect of:</a:t>
            </a:r>
          </a:p>
          <a:p>
            <a:pPr marL="800100" lvl="1" indent="-342900">
              <a:buFont typeface="Arial" panose="020B0604020202020204" pitchFamily="34" charset="0"/>
              <a:buChar char="•"/>
            </a:pPr>
            <a:r>
              <a:rPr lang="en-GB" sz="2000" dirty="0">
                <a:effectLst/>
                <a:latin typeface="Aptos" panose="020B0004020202020204" pitchFamily="34" charset="0"/>
                <a:ea typeface="Aptos" panose="020B0004020202020204" pitchFamily="34" charset="0"/>
                <a:cs typeface="Aptos" panose="020B0004020202020204" pitchFamily="34" charset="0"/>
              </a:rPr>
              <a:t>creating beneficial interests in persons in whom those interests did not exist previously</a:t>
            </a:r>
          </a:p>
          <a:p>
            <a:pPr marL="800100" lvl="1" indent="-342900">
              <a:buFont typeface="Arial" panose="020B0604020202020204" pitchFamily="34" charset="0"/>
              <a:buChar char="•"/>
            </a:pPr>
            <a:r>
              <a:rPr lang="en-GB" sz="2000" dirty="0">
                <a:effectLst/>
                <a:latin typeface="Aptos" panose="020B0004020202020204" pitchFamily="34" charset="0"/>
                <a:ea typeface="Aptos" panose="020B0004020202020204" pitchFamily="34" charset="0"/>
                <a:cs typeface="Aptos" panose="020B0004020202020204" pitchFamily="34" charset="0"/>
              </a:rPr>
              <a:t>changing all the default beneficiaries/takers in default of that discretionary trust</a:t>
            </a:r>
          </a:p>
          <a:p>
            <a:pPr marL="800100" lvl="1" indent="-342900">
              <a:buFont typeface="Arial" panose="020B0604020202020204" pitchFamily="34" charset="0"/>
              <a:buChar char="•"/>
            </a:pPr>
            <a:r>
              <a:rPr lang="en-GB" sz="2000" dirty="0">
                <a:effectLst/>
                <a:latin typeface="Aptos" panose="020B0004020202020204" pitchFamily="34" charset="0"/>
                <a:ea typeface="Aptos" panose="020B0004020202020204" pitchFamily="34" charset="0"/>
                <a:cs typeface="Aptos" panose="020B0004020202020204" pitchFamily="34" charset="0"/>
              </a:rPr>
              <a:t>significantly changing the interests of beneficiaries between themselves.</a:t>
            </a:r>
          </a:p>
          <a:p>
            <a:pPr marL="342900" lvl="0" indent="-342900">
              <a:buFont typeface="Arial" panose="020B0604020202020204" pitchFamily="34" charset="0"/>
              <a:buChar char="•"/>
            </a:pPr>
            <a:r>
              <a:rPr lang="en-GB" sz="2400" dirty="0">
                <a:effectLst/>
                <a:latin typeface="Aptos" panose="020B0004020202020204" pitchFamily="34" charset="0"/>
                <a:ea typeface="Aptos" panose="020B0004020202020204" pitchFamily="34" charset="0"/>
                <a:cs typeface="Aptos" panose="020B0004020202020204" pitchFamily="34" charset="0"/>
              </a:rPr>
              <a:t>How much duty:</a:t>
            </a:r>
          </a:p>
          <a:p>
            <a:pPr marL="800100" lvl="1" indent="-342900">
              <a:buFont typeface="Arial" panose="020B0604020202020204" pitchFamily="34" charset="0"/>
              <a:buChar char="•"/>
            </a:pPr>
            <a:r>
              <a:rPr lang="en-GB" sz="2000" dirty="0">
                <a:effectLst/>
                <a:latin typeface="Aptos" panose="020B0004020202020204" pitchFamily="34" charset="0"/>
                <a:ea typeface="Aptos" panose="020B0004020202020204" pitchFamily="34" charset="0"/>
                <a:cs typeface="Aptos" panose="020B0004020202020204" pitchFamily="34" charset="0"/>
              </a:rPr>
              <a:t>Commissioner’s view is that duty at general rates would apply based on the value of the property held by the trust. </a:t>
            </a:r>
          </a:p>
          <a:p>
            <a:pPr marL="800100" lvl="1" indent="-342900">
              <a:buFont typeface="Arial" panose="020B0604020202020204" pitchFamily="34" charset="0"/>
              <a:buChar char="•"/>
            </a:pPr>
            <a:r>
              <a:rPr lang="en-GB" sz="2000" dirty="0">
                <a:effectLst/>
                <a:latin typeface="Aptos" panose="020B0004020202020204" pitchFamily="34" charset="0"/>
                <a:ea typeface="Aptos" panose="020B0004020202020204" pitchFamily="34" charset="0"/>
                <a:cs typeface="Aptos" panose="020B0004020202020204" pitchFamily="34" charset="0"/>
              </a:rPr>
              <a:t>That is, it is not a matter of valuing the interest that has changed – duty is charged on the whole property. </a:t>
            </a:r>
          </a:p>
          <a:p>
            <a:pPr marL="800100" lvl="1" indent="-342900">
              <a:buFont typeface="Arial" panose="020B0604020202020204" pitchFamily="34" charset="0"/>
              <a:buChar char="•"/>
            </a:pPr>
            <a:r>
              <a:rPr lang="en-GB" sz="2000" dirty="0">
                <a:effectLst/>
                <a:latin typeface="Aptos" panose="020B0004020202020204" pitchFamily="34" charset="0"/>
                <a:ea typeface="Aptos" panose="020B0004020202020204" pitchFamily="34" charset="0"/>
                <a:cs typeface="Aptos" panose="020B0004020202020204" pitchFamily="34" charset="0"/>
              </a:rPr>
              <a:t>That appears to be supported by sections 8 and 18 of the Victorian Duties Act.</a:t>
            </a:r>
          </a:p>
          <a:p>
            <a:endParaRPr lang="en-AU" dirty="0"/>
          </a:p>
        </p:txBody>
      </p:sp>
    </p:spTree>
    <p:extLst>
      <p:ext uri="{BB962C8B-B14F-4D97-AF65-F5344CB8AC3E}">
        <p14:creationId xmlns:p14="http://schemas.microsoft.com/office/powerpoint/2010/main" val="2922485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4DE7-12A0-3299-BB2C-4F598D5CEC81}"/>
              </a:ext>
            </a:extLst>
          </p:cNvPr>
          <p:cNvSpPr>
            <a:spLocks noGrp="1"/>
          </p:cNvSpPr>
          <p:nvPr>
            <p:ph type="title"/>
          </p:nvPr>
        </p:nvSpPr>
        <p:spPr/>
        <p:txBody>
          <a:bodyPr/>
          <a:lstStyle/>
          <a:p>
            <a:r>
              <a:rPr lang="en-AU" dirty="0"/>
              <a:t>Thank you for listening! </a:t>
            </a:r>
          </a:p>
        </p:txBody>
      </p:sp>
      <p:sp>
        <p:nvSpPr>
          <p:cNvPr id="3" name="Content Placeholder 2">
            <a:extLst>
              <a:ext uri="{FF2B5EF4-FFF2-40B4-BE49-F238E27FC236}">
                <a16:creationId xmlns:a16="http://schemas.microsoft.com/office/drawing/2014/main" id="{3D9EB8FF-21D4-B8B4-BACF-EB09453BEB22}"/>
              </a:ext>
            </a:extLst>
          </p:cNvPr>
          <p:cNvSpPr>
            <a:spLocks noGrp="1"/>
          </p:cNvSpPr>
          <p:nvPr>
            <p:ph idx="1"/>
          </p:nvPr>
        </p:nvSpPr>
        <p:spPr/>
        <p:txBody>
          <a:bodyPr/>
          <a:lstStyle/>
          <a:p>
            <a:endParaRPr lang="en-AU" dirty="0"/>
          </a:p>
          <a:p>
            <a:endParaRPr lang="en-AU" sz="2800" dirty="0"/>
          </a:p>
          <a:p>
            <a:r>
              <a:rPr lang="en-AU" sz="4400" dirty="0"/>
              <a:t>Tim Grace and Anna Wilson</a:t>
            </a:r>
          </a:p>
          <a:p>
            <a:r>
              <a:rPr lang="en-AU" sz="3600" dirty="0"/>
              <a:t>Foleys List </a:t>
            </a:r>
          </a:p>
        </p:txBody>
      </p:sp>
    </p:spTree>
    <p:extLst>
      <p:ext uri="{BB962C8B-B14F-4D97-AF65-F5344CB8AC3E}">
        <p14:creationId xmlns:p14="http://schemas.microsoft.com/office/powerpoint/2010/main" val="345900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F27A6-4240-D7E5-F5E7-8324803E2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D2E19-8850-7868-D5DA-7CE2AD5F7811}"/>
              </a:ext>
            </a:extLst>
          </p:cNvPr>
          <p:cNvSpPr>
            <a:spLocks noGrp="1"/>
          </p:cNvSpPr>
          <p:nvPr>
            <p:ph type="title"/>
          </p:nvPr>
        </p:nvSpPr>
        <p:spPr>
          <a:xfrm>
            <a:off x="1261872" y="0"/>
            <a:ext cx="9692640" cy="1513114"/>
          </a:xfrm>
        </p:spPr>
        <p:txBody>
          <a:bodyPr/>
          <a:lstStyle/>
          <a:p>
            <a:r>
              <a:rPr lang="en-AU" dirty="0"/>
              <a:t>The former Treasurer – What (fiscal) legacy did he leave? </a:t>
            </a:r>
          </a:p>
        </p:txBody>
      </p:sp>
      <p:sp>
        <p:nvSpPr>
          <p:cNvPr id="3" name="Content Placeholder 2">
            <a:extLst>
              <a:ext uri="{FF2B5EF4-FFF2-40B4-BE49-F238E27FC236}">
                <a16:creationId xmlns:a16="http://schemas.microsoft.com/office/drawing/2014/main" id="{BA1CC797-BCE7-A696-8BDA-EB47AEFCB0BB}"/>
              </a:ext>
            </a:extLst>
          </p:cNvPr>
          <p:cNvSpPr>
            <a:spLocks noGrp="1"/>
          </p:cNvSpPr>
          <p:nvPr>
            <p:ph idx="1"/>
          </p:nvPr>
        </p:nvSpPr>
        <p:spPr>
          <a:xfrm>
            <a:off x="1261872" y="1793378"/>
            <a:ext cx="9116568" cy="5050688"/>
          </a:xfrm>
        </p:spPr>
        <p:txBody>
          <a:bodyPr>
            <a:normAutofit/>
          </a:bodyPr>
          <a:lstStyle/>
          <a:p>
            <a:pPr marL="342900" indent="-342900">
              <a:buFont typeface="Arial" panose="020B0604020202020204" pitchFamily="34" charset="0"/>
              <a:buChar char="•"/>
            </a:pPr>
            <a:r>
              <a:rPr lang="en-AU" sz="3000" dirty="0"/>
              <a:t>State now has $180bn of net debt – increased from $20bn in 2012</a:t>
            </a:r>
          </a:p>
          <a:p>
            <a:pPr marL="342900" indent="-342900">
              <a:buFont typeface="Arial" panose="020B0604020202020204" pitchFamily="34" charset="0"/>
              <a:buChar char="•"/>
            </a:pPr>
            <a:r>
              <a:rPr lang="en-AU" sz="3000" dirty="0"/>
              <a:t>Tax revenue has increased from to $45bn a year in 2025, from $17.8bn in 2012</a:t>
            </a:r>
          </a:p>
          <a:p>
            <a:pPr marL="342900" indent="-342900">
              <a:buFont typeface="Arial" panose="020B0604020202020204" pitchFamily="34" charset="0"/>
              <a:buChar char="•"/>
            </a:pPr>
            <a:r>
              <a:rPr lang="en-AU" sz="3000" dirty="0"/>
              <a:t>16.5% swing against Labor (primary vote) in the Werribee by-election, and 10.5% swing on a two-party preferred basis. Labor had a 12% margin (on two-party preferred basis) and almost lost the seat of Werribee</a:t>
            </a:r>
          </a:p>
        </p:txBody>
      </p:sp>
      <p:sp>
        <p:nvSpPr>
          <p:cNvPr id="4" name="Date Placeholder 2">
            <a:extLst>
              <a:ext uri="{FF2B5EF4-FFF2-40B4-BE49-F238E27FC236}">
                <a16:creationId xmlns:a16="http://schemas.microsoft.com/office/drawing/2014/main" id="{E19DD180-F787-D8BA-10EF-9F13F78D4883}"/>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64C40DF1-7AA3-46B7-E38F-E5755DD49305}"/>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5</a:t>
            </a:fld>
            <a:endParaRPr lang="en-AU" dirty="0"/>
          </a:p>
        </p:txBody>
      </p:sp>
    </p:spTree>
    <p:extLst>
      <p:ext uri="{BB962C8B-B14F-4D97-AF65-F5344CB8AC3E}">
        <p14:creationId xmlns:p14="http://schemas.microsoft.com/office/powerpoint/2010/main" val="2378582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A77E6-9919-A218-8B7D-08785221A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69CA0-BE36-40B0-B424-D6CE5AA193DD}"/>
              </a:ext>
            </a:extLst>
          </p:cNvPr>
          <p:cNvSpPr>
            <a:spLocks noGrp="1"/>
          </p:cNvSpPr>
          <p:nvPr>
            <p:ph type="title"/>
          </p:nvPr>
        </p:nvSpPr>
        <p:spPr>
          <a:xfrm>
            <a:off x="1261872" y="294198"/>
            <a:ext cx="9692640" cy="587545"/>
          </a:xfrm>
        </p:spPr>
        <p:txBody>
          <a:bodyPr>
            <a:normAutofit fontScale="90000"/>
          </a:bodyPr>
          <a:lstStyle/>
          <a:p>
            <a:r>
              <a:rPr lang="en-AU" dirty="0"/>
              <a:t>Former Treasurer – The EV tax: </a:t>
            </a:r>
            <a:r>
              <a:rPr lang="en-AU" dirty="0" err="1"/>
              <a:t>Vanderstock</a:t>
            </a:r>
            <a:endParaRPr lang="en-AU" dirty="0"/>
          </a:p>
        </p:txBody>
      </p:sp>
      <p:sp>
        <p:nvSpPr>
          <p:cNvPr id="3" name="Content Placeholder 2">
            <a:extLst>
              <a:ext uri="{FF2B5EF4-FFF2-40B4-BE49-F238E27FC236}">
                <a16:creationId xmlns:a16="http://schemas.microsoft.com/office/drawing/2014/main" id="{5C5E2353-0861-099D-6443-9EAE63E63FE2}"/>
              </a:ext>
            </a:extLst>
          </p:cNvPr>
          <p:cNvSpPr>
            <a:spLocks noGrp="1"/>
          </p:cNvSpPr>
          <p:nvPr>
            <p:ph idx="1"/>
          </p:nvPr>
        </p:nvSpPr>
        <p:spPr>
          <a:xfrm>
            <a:off x="1261872" y="1181099"/>
            <a:ext cx="9153144" cy="5592209"/>
          </a:xfrm>
        </p:spPr>
        <p:txBody>
          <a:bodyPr>
            <a:normAutofit fontScale="25000" lnSpcReduction="20000"/>
          </a:bodyPr>
          <a:lstStyle/>
          <a:p>
            <a:pPr marL="342900" indent="-342900">
              <a:buFont typeface="Arial" panose="020B0604020202020204" pitchFamily="34" charset="0"/>
              <a:buChar char="•"/>
            </a:pPr>
            <a:r>
              <a:rPr lang="en-AU" sz="8800" dirty="0"/>
              <a:t>The former Treasurer also lost the </a:t>
            </a:r>
            <a:r>
              <a:rPr lang="en-AU" sz="8800" dirty="0" err="1"/>
              <a:t>Vanderstock</a:t>
            </a:r>
            <a:r>
              <a:rPr lang="en-AU" sz="8800" dirty="0"/>
              <a:t> case in the High Court (tax on electric vehicles): This was another new tax introduced by Pallas – on electric vehicles</a:t>
            </a:r>
          </a:p>
          <a:p>
            <a:pPr marL="342900" indent="-342900">
              <a:buFont typeface="Arial" panose="020B0604020202020204" pitchFamily="34" charset="0"/>
              <a:buChar char="•"/>
            </a:pPr>
            <a:r>
              <a:rPr lang="en-AU" sz="8800" dirty="0"/>
              <a:t>Most experts thought the challenge would fail – because Vic’s EV tax was on the use of the goods, </a:t>
            </a:r>
            <a:r>
              <a:rPr lang="en-AU" sz="8800" dirty="0" err="1"/>
              <a:t>i.e</a:t>
            </a:r>
            <a:r>
              <a:rPr lang="en-AU" sz="8800" dirty="0"/>
              <a:t> after consumption</a:t>
            </a:r>
          </a:p>
          <a:p>
            <a:pPr marL="342900" indent="-342900">
              <a:buFont typeface="Arial" panose="020B0604020202020204" pitchFamily="34" charset="0"/>
              <a:buChar char="•"/>
            </a:pPr>
            <a:r>
              <a:rPr lang="en-AU" sz="8800" dirty="0"/>
              <a:t>But, by majority, the High Court struck down Vic’s EV tax. Very powerful and separate dissents by Gordon J, Edelman J and Steward J (with which I respectfully agree)</a:t>
            </a:r>
          </a:p>
          <a:p>
            <a:pPr marL="342900" indent="-342900">
              <a:buFont typeface="Arial" panose="020B0604020202020204" pitchFamily="34" charset="0"/>
              <a:buChar char="•"/>
            </a:pPr>
            <a:r>
              <a:rPr lang="en-AU" sz="8800" dirty="0"/>
              <a:t>To persevere with the EV tax fight in the High Court was a huge, and unnecessary, risk to take – for the small amount of EV revenue in play, given everything else the States stood to lose if Victoria lost</a:t>
            </a:r>
          </a:p>
          <a:p>
            <a:pPr marL="342900" indent="-342900">
              <a:buFont typeface="Arial" panose="020B0604020202020204" pitchFamily="34" charset="0"/>
              <a:buChar char="•"/>
            </a:pPr>
            <a:r>
              <a:rPr lang="en-AU" sz="8800" dirty="0"/>
              <a:t>The High Court majority sided with the Commonwealth and the concentration of fiscal power in the Commonwealth in this respect </a:t>
            </a:r>
          </a:p>
          <a:p>
            <a:pPr marL="342900" indent="-342900">
              <a:buFont typeface="Arial" panose="020B0604020202020204" pitchFamily="34" charset="0"/>
              <a:buChar char="•"/>
            </a:pPr>
            <a:r>
              <a:rPr lang="en-AU" sz="8800" dirty="0"/>
              <a:t>The effect (yet to hit home): The States cannot now impose any taxes on goods </a:t>
            </a:r>
          </a:p>
          <a:p>
            <a:endParaRPr lang="en-AU" sz="2800" dirty="0"/>
          </a:p>
        </p:txBody>
      </p:sp>
      <p:sp>
        <p:nvSpPr>
          <p:cNvPr id="4" name="Date Placeholder 2">
            <a:extLst>
              <a:ext uri="{FF2B5EF4-FFF2-40B4-BE49-F238E27FC236}">
                <a16:creationId xmlns:a16="http://schemas.microsoft.com/office/drawing/2014/main" id="{E86011B4-FE8A-3D14-5D94-DBEA7AA19193}"/>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71A72D48-AECC-6422-1E3A-E49865CA2C42}"/>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6</a:t>
            </a:fld>
            <a:endParaRPr lang="en-AU" dirty="0"/>
          </a:p>
        </p:txBody>
      </p:sp>
    </p:spTree>
    <p:extLst>
      <p:ext uri="{BB962C8B-B14F-4D97-AF65-F5344CB8AC3E}">
        <p14:creationId xmlns:p14="http://schemas.microsoft.com/office/powerpoint/2010/main" val="3157997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8E24-EBD9-C2FA-2A64-C0D0F9D7F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5FC60-3656-A75C-B1E7-BAC9F2481DB1}"/>
              </a:ext>
            </a:extLst>
          </p:cNvPr>
          <p:cNvSpPr>
            <a:spLocks noGrp="1"/>
          </p:cNvSpPr>
          <p:nvPr>
            <p:ph type="title"/>
          </p:nvPr>
        </p:nvSpPr>
        <p:spPr>
          <a:xfrm>
            <a:off x="1261872" y="294198"/>
            <a:ext cx="9692640" cy="837916"/>
          </a:xfrm>
        </p:spPr>
        <p:txBody>
          <a:bodyPr/>
          <a:lstStyle/>
          <a:p>
            <a:r>
              <a:rPr lang="en-AU" dirty="0"/>
              <a:t>State Taxes: The </a:t>
            </a:r>
            <a:r>
              <a:rPr lang="en-AU" dirty="0" err="1"/>
              <a:t>Vanderstock</a:t>
            </a:r>
            <a:r>
              <a:rPr lang="en-AU" dirty="0"/>
              <a:t> case</a:t>
            </a:r>
          </a:p>
        </p:txBody>
      </p:sp>
      <p:sp>
        <p:nvSpPr>
          <p:cNvPr id="3" name="Content Placeholder 2">
            <a:extLst>
              <a:ext uri="{FF2B5EF4-FFF2-40B4-BE49-F238E27FC236}">
                <a16:creationId xmlns:a16="http://schemas.microsoft.com/office/drawing/2014/main" id="{2D98DCDB-231D-0C0A-BD74-7E48F932E82F}"/>
              </a:ext>
            </a:extLst>
          </p:cNvPr>
          <p:cNvSpPr>
            <a:spLocks noGrp="1"/>
          </p:cNvSpPr>
          <p:nvPr>
            <p:ph idx="1"/>
          </p:nvPr>
        </p:nvSpPr>
        <p:spPr>
          <a:xfrm>
            <a:off x="1261872" y="1132114"/>
            <a:ext cx="8595360" cy="5048024"/>
          </a:xfrm>
        </p:spPr>
        <p:txBody>
          <a:bodyPr>
            <a:normAutofit fontScale="85000" lnSpcReduction="20000"/>
          </a:bodyPr>
          <a:lstStyle/>
          <a:p>
            <a:pPr marL="457200" indent="-457200">
              <a:buFont typeface="Arial" panose="020B0604020202020204" pitchFamily="34" charset="0"/>
              <a:buChar char="•"/>
            </a:pPr>
            <a:r>
              <a:rPr lang="en-AU" sz="2800" dirty="0"/>
              <a:t>A direct implication of the </a:t>
            </a:r>
            <a:r>
              <a:rPr lang="en-AU" sz="2800" dirty="0" err="1"/>
              <a:t>Vanderstock</a:t>
            </a:r>
            <a:r>
              <a:rPr lang="en-AU" sz="2800" dirty="0"/>
              <a:t> decision is that, if State taxes on electric motor vehicles are invalid, all State taxes on other motor vehicles are also invalid (just as invalid)</a:t>
            </a:r>
          </a:p>
          <a:p>
            <a:pPr marL="457200" indent="-457200">
              <a:buFont typeface="Arial" panose="020B0604020202020204" pitchFamily="34" charset="0"/>
              <a:buChar char="•"/>
            </a:pPr>
            <a:r>
              <a:rPr lang="en-AU" sz="2800" dirty="0"/>
              <a:t>There is no doubt – based on the majority decision in </a:t>
            </a:r>
            <a:r>
              <a:rPr lang="en-AU" sz="2800" dirty="0" err="1"/>
              <a:t>Vanderstock</a:t>
            </a:r>
            <a:r>
              <a:rPr lang="en-AU" sz="2800" dirty="0"/>
              <a:t> – that State MV duty is an invalid tax.</a:t>
            </a:r>
          </a:p>
          <a:p>
            <a:pPr marL="457200" indent="-457200">
              <a:buFont typeface="Arial" panose="020B0604020202020204" pitchFamily="34" charset="0"/>
              <a:buChar char="•"/>
            </a:pPr>
            <a:r>
              <a:rPr lang="en-AU" sz="2800" dirty="0"/>
              <a:t>But the States continue to impose it – because no-one has the interest to challenge it. </a:t>
            </a:r>
          </a:p>
          <a:p>
            <a:pPr marL="457200" indent="-457200">
              <a:buFont typeface="Arial" panose="020B0604020202020204" pitchFamily="34" charset="0"/>
              <a:buChar char="•"/>
            </a:pPr>
            <a:r>
              <a:rPr lang="en-AU" sz="2800" dirty="0"/>
              <a:t>This will, however, all come home to the States in the coming years – when I think the </a:t>
            </a:r>
            <a:r>
              <a:rPr lang="en-AU" sz="2800" dirty="0" err="1"/>
              <a:t>Cth</a:t>
            </a:r>
            <a:r>
              <a:rPr lang="en-AU" sz="2800" dirty="0"/>
              <a:t> will take over all MV duties (and road taxes) – relying, in part, on </a:t>
            </a:r>
            <a:r>
              <a:rPr lang="en-AU" sz="2800" dirty="0" err="1"/>
              <a:t>Vanderstock</a:t>
            </a:r>
            <a:r>
              <a:rPr lang="en-AU" sz="2800" dirty="0"/>
              <a:t> </a:t>
            </a:r>
          </a:p>
          <a:p>
            <a:pPr marL="457200" indent="-457200">
              <a:buFont typeface="Arial" panose="020B0604020202020204" pitchFamily="34" charset="0"/>
              <a:buChar char="•"/>
            </a:pPr>
            <a:r>
              <a:rPr lang="en-AU" sz="2800" dirty="0"/>
              <a:t>The </a:t>
            </a:r>
            <a:r>
              <a:rPr lang="en-AU" sz="2800" dirty="0" err="1"/>
              <a:t>Cth</a:t>
            </a:r>
            <a:r>
              <a:rPr lang="en-AU" sz="2800" dirty="0"/>
              <a:t> already has the power to tax MV’s but the </a:t>
            </a:r>
            <a:r>
              <a:rPr lang="en-AU" sz="2800" dirty="0" err="1"/>
              <a:t>Vanderstock</a:t>
            </a:r>
            <a:r>
              <a:rPr lang="en-AU" sz="2800" dirty="0"/>
              <a:t> decision was a death knell for the States’ ability to do so. Again, I do not agree with the majority decision – as it involved a rewriting of constitutional history </a:t>
            </a:r>
          </a:p>
          <a:p>
            <a:endParaRPr lang="en-AU" sz="2800" dirty="0"/>
          </a:p>
        </p:txBody>
      </p:sp>
      <p:sp>
        <p:nvSpPr>
          <p:cNvPr id="4" name="Date Placeholder 2">
            <a:extLst>
              <a:ext uri="{FF2B5EF4-FFF2-40B4-BE49-F238E27FC236}">
                <a16:creationId xmlns:a16="http://schemas.microsoft.com/office/drawing/2014/main" id="{EC59B983-BBD9-0B42-32E6-77BD186A4FE5}"/>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D888D362-F220-7FD9-2977-AA509F9177A2}"/>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7</a:t>
            </a:fld>
            <a:endParaRPr lang="en-AU" dirty="0"/>
          </a:p>
        </p:txBody>
      </p:sp>
    </p:spTree>
    <p:extLst>
      <p:ext uri="{BB962C8B-B14F-4D97-AF65-F5344CB8AC3E}">
        <p14:creationId xmlns:p14="http://schemas.microsoft.com/office/powerpoint/2010/main" val="417137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270E-F521-4580-3341-12A55756C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6E4D2-E729-FDF5-81F2-17072B1D5969}"/>
              </a:ext>
            </a:extLst>
          </p:cNvPr>
          <p:cNvSpPr>
            <a:spLocks noGrp="1"/>
          </p:cNvSpPr>
          <p:nvPr>
            <p:ph type="title"/>
          </p:nvPr>
        </p:nvSpPr>
        <p:spPr/>
        <p:txBody>
          <a:bodyPr/>
          <a:lstStyle/>
          <a:p>
            <a:r>
              <a:rPr lang="en-AU" dirty="0"/>
              <a:t>Change of State govt in 2026? If so, new Treasurer likely to be James Newbury</a:t>
            </a:r>
          </a:p>
        </p:txBody>
      </p:sp>
      <p:sp>
        <p:nvSpPr>
          <p:cNvPr id="3" name="Content Placeholder 2">
            <a:extLst>
              <a:ext uri="{FF2B5EF4-FFF2-40B4-BE49-F238E27FC236}">
                <a16:creationId xmlns:a16="http://schemas.microsoft.com/office/drawing/2014/main" id="{D144A727-BE5E-FAE1-E681-29CA05A25313}"/>
              </a:ext>
            </a:extLst>
          </p:cNvPr>
          <p:cNvSpPr>
            <a:spLocks noGrp="1"/>
          </p:cNvSpPr>
          <p:nvPr>
            <p:ph idx="1"/>
          </p:nvPr>
        </p:nvSpPr>
        <p:spPr>
          <a:xfrm>
            <a:off x="1261872" y="2212465"/>
            <a:ext cx="8595360" cy="4351337"/>
          </a:xfrm>
        </p:spPr>
        <p:txBody>
          <a:bodyPr>
            <a:normAutofit/>
          </a:bodyPr>
          <a:lstStyle/>
          <a:p>
            <a:pPr marL="457200" indent="-457200">
              <a:buFont typeface="Arial" panose="020B0604020202020204" pitchFamily="34" charset="0"/>
              <a:buChar char="•"/>
            </a:pPr>
            <a:r>
              <a:rPr lang="en-AU" sz="2800" dirty="0"/>
              <a:t>James Newbury has already made a number of public statements concerning State taxes in Victoria – once describing land tax as “akin to highway robbery” (13 January)</a:t>
            </a:r>
          </a:p>
          <a:p>
            <a:pPr marL="457200" indent="-457200">
              <a:buFont typeface="Arial" panose="020B0604020202020204" pitchFamily="34" charset="0"/>
              <a:buChar char="•"/>
            </a:pPr>
            <a:r>
              <a:rPr lang="en-AU" sz="2800" dirty="0"/>
              <a:t>It remains  to be seen whether a new LNP govt, if elected in 2026, will remove some of these property taxes</a:t>
            </a:r>
          </a:p>
          <a:p>
            <a:pPr marL="457200" indent="-457200">
              <a:buFont typeface="Arial" panose="020B0604020202020204" pitchFamily="34" charset="0"/>
              <a:buChar char="•"/>
            </a:pPr>
            <a:endParaRPr lang="en-AU" sz="2800" dirty="0"/>
          </a:p>
          <a:p>
            <a:endParaRPr lang="en-AU" sz="2800" dirty="0"/>
          </a:p>
        </p:txBody>
      </p:sp>
      <p:sp>
        <p:nvSpPr>
          <p:cNvPr id="4" name="Date Placeholder 2">
            <a:extLst>
              <a:ext uri="{FF2B5EF4-FFF2-40B4-BE49-F238E27FC236}">
                <a16:creationId xmlns:a16="http://schemas.microsoft.com/office/drawing/2014/main" id="{4567C784-C27D-EB29-A940-5932DF845BFF}"/>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EF158DD8-CF5E-5D83-2368-A0193BE2B879}"/>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8</a:t>
            </a:fld>
            <a:endParaRPr lang="en-AU" dirty="0"/>
          </a:p>
        </p:txBody>
      </p:sp>
    </p:spTree>
    <p:extLst>
      <p:ext uri="{BB962C8B-B14F-4D97-AF65-F5344CB8AC3E}">
        <p14:creationId xmlns:p14="http://schemas.microsoft.com/office/powerpoint/2010/main" val="288508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893A-3E51-4A26-466A-8D5D2C4ED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694A5-6C73-9CC1-65BF-4ADC467F36C0}"/>
              </a:ext>
            </a:extLst>
          </p:cNvPr>
          <p:cNvSpPr>
            <a:spLocks noGrp="1"/>
          </p:cNvSpPr>
          <p:nvPr>
            <p:ph type="title"/>
          </p:nvPr>
        </p:nvSpPr>
        <p:spPr>
          <a:xfrm>
            <a:off x="1261872" y="87086"/>
            <a:ext cx="9692640" cy="1230085"/>
          </a:xfrm>
        </p:spPr>
        <p:txBody>
          <a:bodyPr>
            <a:normAutofit fontScale="90000"/>
          </a:bodyPr>
          <a:lstStyle/>
          <a:p>
            <a:r>
              <a:rPr lang="en-AU" dirty="0"/>
              <a:t>Taxes that may be abolished by an LNP State govt in 2026? </a:t>
            </a:r>
          </a:p>
        </p:txBody>
      </p:sp>
      <p:sp>
        <p:nvSpPr>
          <p:cNvPr id="3" name="Content Placeholder 2">
            <a:extLst>
              <a:ext uri="{FF2B5EF4-FFF2-40B4-BE49-F238E27FC236}">
                <a16:creationId xmlns:a16="http://schemas.microsoft.com/office/drawing/2014/main" id="{FEE663BB-CDF2-A2B6-C2E1-22CBDF1EF08C}"/>
              </a:ext>
            </a:extLst>
          </p:cNvPr>
          <p:cNvSpPr>
            <a:spLocks noGrp="1"/>
          </p:cNvSpPr>
          <p:nvPr>
            <p:ph idx="1"/>
          </p:nvPr>
        </p:nvSpPr>
        <p:spPr>
          <a:xfrm>
            <a:off x="1261872" y="1463476"/>
            <a:ext cx="8595360" cy="4862966"/>
          </a:xfrm>
        </p:spPr>
        <p:txBody>
          <a:bodyPr>
            <a:normAutofit fontScale="85000" lnSpcReduction="20000"/>
          </a:bodyPr>
          <a:lstStyle/>
          <a:p>
            <a:pPr marL="457200" indent="-457200">
              <a:buFont typeface="Arial" panose="020B0604020202020204" pitchFamily="34" charset="0"/>
              <a:buChar char="•"/>
            </a:pPr>
            <a:r>
              <a:rPr lang="en-AU" sz="2800" dirty="0"/>
              <a:t>WGT – the rezoning tax (50%)</a:t>
            </a:r>
          </a:p>
          <a:p>
            <a:pPr marL="457200" indent="-457200">
              <a:buFont typeface="Arial" panose="020B0604020202020204" pitchFamily="34" charset="0"/>
              <a:buChar char="•"/>
            </a:pPr>
            <a:r>
              <a:rPr lang="en-AU" sz="2800" dirty="0"/>
              <a:t>Air BNB tax (7.5%)</a:t>
            </a:r>
          </a:p>
          <a:p>
            <a:pPr marL="457200" indent="-457200">
              <a:buFont typeface="Arial" panose="020B0604020202020204" pitchFamily="34" charset="0"/>
              <a:buChar char="•"/>
            </a:pPr>
            <a:r>
              <a:rPr lang="en-AU" sz="2800" dirty="0"/>
              <a:t>VRLT (1%– 3% of CIV)</a:t>
            </a:r>
          </a:p>
          <a:p>
            <a:pPr marL="457200" indent="-457200">
              <a:buFont typeface="Arial" panose="020B0604020202020204" pitchFamily="34" charset="0"/>
              <a:buChar char="•"/>
            </a:pPr>
            <a:r>
              <a:rPr lang="en-AU" sz="2800" dirty="0"/>
              <a:t>Vacant property land tax: 1% (</a:t>
            </a:r>
            <a:r>
              <a:rPr lang="en-AU" sz="2800" dirty="0" err="1"/>
              <a:t>i.e</a:t>
            </a:r>
            <a:r>
              <a:rPr lang="en-AU" sz="2800" dirty="0"/>
              <a:t>, vacant land) </a:t>
            </a:r>
          </a:p>
          <a:p>
            <a:pPr marL="457200" indent="-457200">
              <a:buFont typeface="Arial" panose="020B0604020202020204" pitchFamily="34" charset="0"/>
              <a:buChar char="•"/>
            </a:pPr>
            <a:r>
              <a:rPr lang="en-AU" sz="2800" dirty="0"/>
              <a:t>“COVID deficit levies” – on land tax and payroll tax (10 years)</a:t>
            </a:r>
          </a:p>
          <a:p>
            <a:pPr marL="457200" indent="-457200">
              <a:buFont typeface="Arial" panose="020B0604020202020204" pitchFamily="34" charset="0"/>
              <a:buChar char="•"/>
            </a:pPr>
            <a:r>
              <a:rPr lang="en-AU" sz="2800" dirty="0"/>
              <a:t>Payroll tax on independent schools</a:t>
            </a:r>
          </a:p>
          <a:p>
            <a:pPr marL="457200" indent="-457200">
              <a:buFont typeface="Arial" panose="020B0604020202020204" pitchFamily="34" charset="0"/>
              <a:buChar char="•"/>
            </a:pPr>
            <a:r>
              <a:rPr lang="en-AU" sz="2800" dirty="0"/>
              <a:t>Payroll tax on GP practices</a:t>
            </a:r>
          </a:p>
          <a:p>
            <a:pPr marL="457200" indent="-457200">
              <a:buFont typeface="Arial" panose="020B0604020202020204" pitchFamily="34" charset="0"/>
              <a:buChar char="•"/>
            </a:pPr>
            <a:r>
              <a:rPr lang="en-AU" sz="2800" dirty="0"/>
              <a:t>Payroll tax surcharge for mental health (previously ruled out by LNP)</a:t>
            </a:r>
          </a:p>
          <a:p>
            <a:pPr marL="457200" indent="-457200">
              <a:buFont typeface="Arial" panose="020B0604020202020204" pitchFamily="34" charset="0"/>
              <a:buChar char="•"/>
            </a:pPr>
            <a:r>
              <a:rPr lang="en-AU" sz="2800" dirty="0"/>
              <a:t>SUV tax, in 2018, MV duty vehicles over $80k: rate is now 5.2%-9.0% - an increase from 4.2% </a:t>
            </a:r>
          </a:p>
          <a:p>
            <a:pPr marL="457200" indent="-457200">
              <a:buFont typeface="Arial" panose="020B0604020202020204" pitchFamily="34" charset="0"/>
              <a:buChar char="•"/>
            </a:pPr>
            <a:endParaRPr lang="en-AU" sz="2800" dirty="0"/>
          </a:p>
          <a:p>
            <a:pPr marL="457200" indent="-457200">
              <a:buFont typeface="Arial" panose="020B0604020202020204" pitchFamily="34" charset="0"/>
              <a:buChar char="•"/>
            </a:pPr>
            <a:endParaRPr lang="en-AU" sz="2800" dirty="0"/>
          </a:p>
          <a:p>
            <a:pPr marL="457200" indent="-457200">
              <a:buFont typeface="Arial" panose="020B0604020202020204" pitchFamily="34" charset="0"/>
              <a:buChar char="•"/>
            </a:pPr>
            <a:endParaRPr lang="en-AU" sz="2800" dirty="0"/>
          </a:p>
          <a:p>
            <a:pPr marL="457200" indent="-457200">
              <a:buFont typeface="Arial" panose="020B0604020202020204" pitchFamily="34" charset="0"/>
              <a:buChar char="•"/>
            </a:pPr>
            <a:endParaRPr lang="en-AU" sz="2800" dirty="0"/>
          </a:p>
          <a:p>
            <a:endParaRPr lang="en-AU" sz="2800" dirty="0"/>
          </a:p>
        </p:txBody>
      </p:sp>
      <p:sp>
        <p:nvSpPr>
          <p:cNvPr id="4" name="Date Placeholder 2">
            <a:extLst>
              <a:ext uri="{FF2B5EF4-FFF2-40B4-BE49-F238E27FC236}">
                <a16:creationId xmlns:a16="http://schemas.microsoft.com/office/drawing/2014/main" id="{F14C6BAB-7C0E-F1C8-4365-9354EFB850E3}"/>
              </a:ext>
            </a:extLst>
          </p:cNvPr>
          <p:cNvSpPr>
            <a:spLocks noGrp="1"/>
          </p:cNvSpPr>
          <p:nvPr>
            <p:ph type="dt" sz="half" idx="10"/>
          </p:nvPr>
        </p:nvSpPr>
        <p:spPr>
          <a:xfrm rot="16200000">
            <a:off x="10797542" y="998537"/>
            <a:ext cx="1904999" cy="365125"/>
          </a:xfrm>
        </p:spPr>
        <p:txBody>
          <a:bodyPr/>
          <a:lstStyle/>
          <a:p>
            <a:fld id="{CF2BCF81-A564-408D-A7CC-32BD0953D93B}" type="datetimeFigureOut">
              <a:rPr lang="en-AU" smtClean="0"/>
              <a:t>20/03/2025</a:t>
            </a:fld>
            <a:endParaRPr lang="en-AU"/>
          </a:p>
        </p:txBody>
      </p:sp>
      <p:sp>
        <p:nvSpPr>
          <p:cNvPr id="5" name="Slide Number Placeholder 4">
            <a:extLst>
              <a:ext uri="{FF2B5EF4-FFF2-40B4-BE49-F238E27FC236}">
                <a16:creationId xmlns:a16="http://schemas.microsoft.com/office/drawing/2014/main" id="{5BA12E3E-D31E-BAA2-6FFC-413B81F4E021}"/>
              </a:ext>
            </a:extLst>
          </p:cNvPr>
          <p:cNvSpPr>
            <a:spLocks noGrp="1"/>
          </p:cNvSpPr>
          <p:nvPr>
            <p:ph type="sldNum" sz="quarter" idx="12"/>
          </p:nvPr>
        </p:nvSpPr>
        <p:spPr>
          <a:xfrm>
            <a:off x="11292840" y="6172200"/>
            <a:ext cx="914400" cy="593725"/>
          </a:xfrm>
        </p:spPr>
        <p:txBody>
          <a:bodyPr>
            <a:normAutofit lnSpcReduction="10000"/>
          </a:bodyPr>
          <a:lstStyle/>
          <a:p>
            <a:fld id="{9C0F8BAE-63B0-4F6D-B939-F3DAE9666FD1}" type="slidenum">
              <a:rPr lang="en-AU" smtClean="0"/>
              <a:t>9</a:t>
            </a:fld>
            <a:endParaRPr lang="en-AU" dirty="0"/>
          </a:p>
        </p:txBody>
      </p:sp>
    </p:spTree>
    <p:extLst>
      <p:ext uri="{BB962C8B-B14F-4D97-AF65-F5344CB8AC3E}">
        <p14:creationId xmlns:p14="http://schemas.microsoft.com/office/powerpoint/2010/main" val="2850787838"/>
      </p:ext>
    </p:extLst>
  </p:cSld>
  <p:clrMapOvr>
    <a:masterClrMapping/>
  </p:clrMapOvr>
</p:sld>
</file>

<file path=ppt/theme/theme1.xml><?xml version="1.0" encoding="utf-8"?>
<a:theme xmlns:a="http://schemas.openxmlformats.org/drawingml/2006/main" name="View">
  <a:themeElements>
    <a:clrScheme name="Custom 9">
      <a:dk1>
        <a:sysClr val="windowText" lastClr="000000"/>
      </a:dk1>
      <a:lt1>
        <a:sysClr val="window" lastClr="FFFFFF"/>
      </a:lt1>
      <a:dk2>
        <a:srgbClr val="213130"/>
      </a:dk2>
      <a:lt2>
        <a:srgbClr val="EBEBEB"/>
      </a:lt2>
      <a:accent1>
        <a:srgbClr val="7DB942"/>
      </a:accent1>
      <a:accent2>
        <a:srgbClr val="B0D68C"/>
      </a:accent2>
      <a:accent3>
        <a:srgbClr val="9FC76F"/>
      </a:accent3>
      <a:accent4>
        <a:srgbClr val="969FA7"/>
      </a:accent4>
      <a:accent5>
        <a:srgbClr val="3E5C20"/>
      </a:accent5>
      <a:accent6>
        <a:srgbClr val="40619D"/>
      </a:accent6>
      <a:hlink>
        <a:srgbClr val="7DB942"/>
      </a:hlink>
      <a:folHlink>
        <a:srgbClr val="B0B0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8D37A5A2B09E45B03CD478C2E2B6FD" ma:contentTypeVersion="24" ma:contentTypeDescription="Create a new document." ma:contentTypeScope="" ma:versionID="f66236f11488995912a29b681973a4cb">
  <xsd:schema xmlns:xsd="http://www.w3.org/2001/XMLSchema" xmlns:xs="http://www.w3.org/2001/XMLSchema" xmlns:p="http://schemas.microsoft.com/office/2006/metadata/properties" xmlns:ns2="8e8eb48a-4275-41e3-a8c0-4e9dc81fc792" xmlns:ns3="dc8bce6c-b711-49b5-9ea0-721a73f6c1ad" targetNamespace="http://schemas.microsoft.com/office/2006/metadata/properties" ma:root="true" ma:fieldsID="90975e15b3584f0449399621fb4eb50c" ns2:_="" ns3:_="">
    <xsd:import namespace="8e8eb48a-4275-41e3-a8c0-4e9dc81fc792"/>
    <xsd:import namespace="dc8bce6c-b711-49b5-9ea0-721a73f6c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Topic" minOccurs="0"/>
                <xsd:element ref="ns2:PracticeArea" minOccurs="0"/>
                <xsd:element ref="ns2:RecordingDat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b48a-4275-41e3-a8c0-4e9dc81fc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default="Scheduled" ma:format="Dropdown" ma:internalName="Status">
      <xsd:simpleType>
        <xsd:restriction base="dms:Choice">
          <xsd:enumeration value="Scheduled"/>
          <xsd:enumeration value="Recorded"/>
          <xsd:enumeration value="Published"/>
        </xsd:restriction>
      </xsd:simpleType>
    </xsd:element>
    <xsd:element name="Topic" ma:index="13" nillable="true" ma:displayName="Topic " ma:format="Dropdown" ma:internalName="Topic">
      <xsd:simpleType>
        <xsd:restriction base="dms:Text">
          <xsd:maxLength value="255"/>
        </xsd:restriction>
      </xsd:simpleType>
    </xsd:element>
    <xsd:element name="PracticeArea" ma:index="14" nillable="true" ma:displayName="Practice Area" ma:format="Dropdown" ma:internalName="PracticeArea">
      <xsd:simpleType>
        <xsd:union memberTypes="dms:Text">
          <xsd:simpleType>
            <xsd:restriction base="dms:Choice">
              <xsd:enumeration value="Commercial"/>
              <xsd:enumeration value="Family"/>
              <xsd:enumeration value="Common"/>
              <xsd:enumeration value="Crime"/>
            </xsd:restriction>
          </xsd:simpleType>
        </xsd:union>
      </xsd:simpleType>
    </xsd:element>
    <xsd:element name="RecordingDate" ma:index="15" nillable="true" ma:displayName="Recording Date" ma:format="DateOnly" ma:internalName="RecordingDate">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fded05-66a9-480e-a1f4-c1a96cf65c7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8bce6c-b711-49b5-9ea0-721a73f6c1a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9770b54-0f60-45d9-843f-db6bf442a6ef}" ma:internalName="TaxCatchAll" ma:showField="CatchAllData" ma:web="dc8bce6c-b711-49b5-9ea0-721a73f6c1ad">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8eb48a-4275-41e3-a8c0-4e9dc81fc792">
      <Terms xmlns="http://schemas.microsoft.com/office/infopath/2007/PartnerControls"/>
    </lcf76f155ced4ddcb4097134ff3c332f>
    <TaxCatchAll xmlns="dc8bce6c-b711-49b5-9ea0-721a73f6c1ad" xsi:nil="true"/>
    <PracticeArea xmlns="8e8eb48a-4275-41e3-a8c0-4e9dc81fc792" xsi:nil="true"/>
    <RecordingDate xmlns="8e8eb48a-4275-41e3-a8c0-4e9dc81fc792" xsi:nil="true"/>
    <Status xmlns="8e8eb48a-4275-41e3-a8c0-4e9dc81fc792">Scheduled</Status>
    <Topic xmlns="8e8eb48a-4275-41e3-a8c0-4e9dc81fc7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D35F6-43E3-4C1B-8B86-F7CDE75CF593}"/>
</file>

<file path=customXml/itemProps2.xml><?xml version="1.0" encoding="utf-8"?>
<ds:datastoreItem xmlns:ds="http://schemas.openxmlformats.org/officeDocument/2006/customXml" ds:itemID="{6A4C3BED-454A-46B6-8221-1DB0C44A873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dc8bce6c-b711-49b5-9ea0-721a73f6c1ad"/>
    <ds:schemaRef ds:uri="8e8eb48a-4275-41e3-a8c0-4e9dc81fc792"/>
    <ds:schemaRef ds:uri="http://www.w3.org/XML/1998/namespace"/>
    <ds:schemaRef ds:uri="6eb483d9-0037-496d-b17a-abca527fc6c5"/>
    <ds:schemaRef ds:uri="d312173c-581e-4c90-93e3-0f900b92c485"/>
  </ds:schemaRefs>
</ds:datastoreItem>
</file>

<file path=customXml/itemProps3.xml><?xml version="1.0" encoding="utf-8"?>
<ds:datastoreItem xmlns:ds="http://schemas.openxmlformats.org/officeDocument/2006/customXml" ds:itemID="{D30738D1-AF96-4D8F-829B-D8E5931356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1585</TotalTime>
  <Words>4295</Words>
  <Application>Microsoft Office PowerPoint</Application>
  <PresentationFormat>Widescreen</PresentationFormat>
  <Paragraphs>281</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View</vt:lpstr>
      <vt:lpstr>State Taxes Update &amp; Excluding Beneficiaries from Family Trusts</vt:lpstr>
      <vt:lpstr>Victorian State Taxes: Update 13 March 2025  </vt:lpstr>
      <vt:lpstr>Pallas era in Victoria: Property taxes targeted and increased</vt:lpstr>
      <vt:lpstr>Payroll tax increases by the former Treasurer</vt:lpstr>
      <vt:lpstr>The former Treasurer – What (fiscal) legacy did he leave? </vt:lpstr>
      <vt:lpstr>Former Treasurer – The EV tax: Vanderstock</vt:lpstr>
      <vt:lpstr>State Taxes: The Vanderstock case</vt:lpstr>
      <vt:lpstr>Change of State govt in 2026? If so, new Treasurer likely to be James Newbury</vt:lpstr>
      <vt:lpstr>Taxes that may be abolished by an LNP State govt in 2026? </vt:lpstr>
      <vt:lpstr>Some current State tax issues: CIPT </vt:lpstr>
      <vt:lpstr>Current State Tax Issues: “GP tax” – Payroll tax on GP practices</vt:lpstr>
      <vt:lpstr> Transfer duty: Sub-sales</vt:lpstr>
      <vt:lpstr>Victorian SRO: Success in some litigation</vt:lpstr>
      <vt:lpstr> Landholder duty: Funding entities which have purchased land – Residential development</vt:lpstr>
      <vt:lpstr> Landholder duty: Unit Trusts and Hybrid Trusts</vt:lpstr>
      <vt:lpstr> Landholder duty: GLDT – ACT Appeal Tribunal Case</vt:lpstr>
      <vt:lpstr>Landholder duty: “Control”: s 82: Tao</vt:lpstr>
      <vt:lpstr>Other State Tax Cases</vt:lpstr>
      <vt:lpstr>Foreign purchaser surcharge / Absentee owner surcharge</vt:lpstr>
      <vt:lpstr>Excluding Beneficiaries from Family Trusts</vt:lpstr>
      <vt:lpstr>Overview</vt:lpstr>
      <vt:lpstr>Curwen v Vanbreck (2009) 26 VR 335</vt:lpstr>
      <vt:lpstr>Curwen v Vanbreck (2009) 26 VR 335</vt:lpstr>
      <vt:lpstr>Curwen v Vanbreck (2009) 26 VR 335</vt:lpstr>
      <vt:lpstr>Curwen v Vanbreck (2009) 26 VR 335</vt:lpstr>
      <vt:lpstr>Curwen v Vanbreck (2009) 26 VR 335</vt:lpstr>
      <vt:lpstr>Curwen v Vanbreck (2009) 26 VR 335</vt:lpstr>
      <vt:lpstr>Mandie v Memart Nominees Pty Ltd [2020] VSCA 281; 62 VR 528</vt:lpstr>
      <vt:lpstr>Mandie v Memart Nominees Pty Ltd</vt:lpstr>
      <vt:lpstr>Mandie v Memart Nominees Pty Ltd </vt:lpstr>
      <vt:lpstr>Mandie v Memart Nominees Pty Ltd</vt:lpstr>
      <vt:lpstr>Mandie v Memart Nominees Pty Ltd</vt:lpstr>
      <vt:lpstr>Mandie v Memart Nominees Pty Ltd</vt:lpstr>
      <vt:lpstr>Mandie v Memart Nominees Pty Ltd</vt:lpstr>
      <vt:lpstr>Mandie v Memart Nominees Pty Ltd</vt:lpstr>
      <vt:lpstr>Mandie v Memart Nominees Pty Ltd</vt:lpstr>
      <vt:lpstr>Mandie v Memart Nominees Pty Ltd</vt:lpstr>
      <vt:lpstr>Capital gains tax?</vt:lpstr>
      <vt:lpstr>Duties?</vt:lpstr>
      <vt:lpstr>Duties?</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Zhou</dc:creator>
  <cp:lastModifiedBy>Tim Grace</cp:lastModifiedBy>
  <cp:revision>10</cp:revision>
  <cp:lastPrinted>2025-03-12T04:10:06Z</cp:lastPrinted>
  <dcterms:created xsi:type="dcterms:W3CDTF">2025-02-05T23:03:35Z</dcterms:created>
  <dcterms:modified xsi:type="dcterms:W3CDTF">2025-03-21T03:40:56Z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0x010100508D37A5A2B09E45B03CD478C2E2B6FD</vt:lpwstr>
  </property>
  <property fmtid="{D5CDD505-2E9C-101B-9397-08002B2CF9AE}" pid="3" name="MediaServiceImageTags">
    <vt:lpwstr/>
  </property>
</Properties>
</file>