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4"/>
  </p:sldMasterIdLst>
  <p:notesMasterIdLst>
    <p:notesMasterId r:id="rId19"/>
  </p:notesMasterIdLst>
  <p:sldIdLst>
    <p:sldId id="261" r:id="rId5"/>
    <p:sldId id="264" r:id="rId6"/>
    <p:sldId id="265" r:id="rId7"/>
    <p:sldId id="266" r:id="rId8"/>
    <p:sldId id="267" r:id="rId9"/>
    <p:sldId id="268" r:id="rId10"/>
    <p:sldId id="272" r:id="rId11"/>
    <p:sldId id="275" r:id="rId12"/>
    <p:sldId id="269" r:id="rId13"/>
    <p:sldId id="274" r:id="rId14"/>
    <p:sldId id="270" r:id="rId15"/>
    <p:sldId id="276" r:id="rId16"/>
    <p:sldId id="271" r:id="rId17"/>
    <p:sldId id="273"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E1F1B2-9F12-4174-902E-B4435E5A1081}" v="26" dt="2025-03-11T03:47:11.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3680" autoAdjust="0"/>
  </p:normalViewPr>
  <p:slideViewPr>
    <p:cSldViewPr snapToGrid="0">
      <p:cViewPr varScale="1">
        <p:scale>
          <a:sx n="70" d="100"/>
          <a:sy n="70" d="100"/>
        </p:scale>
        <p:origin x="20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 Pauline" userId="31b85f5a-f9b4-4f2b-b38c-355111a4c9e2" providerId="ADAL" clId="{A3E1F1B2-9F12-4174-902E-B4435E5A1081}"/>
    <pc:docChg chg="undo custSel modSld sldOrd">
      <pc:chgData name="Glen Pauline" userId="31b85f5a-f9b4-4f2b-b38c-355111a4c9e2" providerId="ADAL" clId="{A3E1F1B2-9F12-4174-902E-B4435E5A1081}" dt="2025-03-11T03:50:46.540" v="9836" actId="20577"/>
      <pc:docMkLst>
        <pc:docMk/>
      </pc:docMkLst>
      <pc:sldChg chg="modNotesTx">
        <pc:chgData name="Glen Pauline" userId="31b85f5a-f9b4-4f2b-b38c-355111a4c9e2" providerId="ADAL" clId="{A3E1F1B2-9F12-4174-902E-B4435E5A1081}" dt="2025-03-11T02:41:55.378" v="8426" actId="20577"/>
        <pc:sldMkLst>
          <pc:docMk/>
          <pc:sldMk cId="400495350" sldId="264"/>
        </pc:sldMkLst>
      </pc:sldChg>
      <pc:sldChg chg="modSp mod modNotesTx">
        <pc:chgData name="Glen Pauline" userId="31b85f5a-f9b4-4f2b-b38c-355111a4c9e2" providerId="ADAL" clId="{A3E1F1B2-9F12-4174-902E-B4435E5A1081}" dt="2025-03-11T03:38:49.681" v="9801" actId="20577"/>
        <pc:sldMkLst>
          <pc:docMk/>
          <pc:sldMk cId="1756198941" sldId="265"/>
        </pc:sldMkLst>
        <pc:spChg chg="mod">
          <ac:chgData name="Glen Pauline" userId="31b85f5a-f9b4-4f2b-b38c-355111a4c9e2" providerId="ADAL" clId="{A3E1F1B2-9F12-4174-902E-B4435E5A1081}" dt="2025-03-11T01:52:34.255" v="5637" actId="5793"/>
          <ac:spMkLst>
            <pc:docMk/>
            <pc:sldMk cId="1756198941" sldId="265"/>
            <ac:spMk id="3" creationId="{C2F55468-13E7-DD0C-C197-AF7BF7F19164}"/>
          </ac:spMkLst>
        </pc:spChg>
      </pc:sldChg>
      <pc:sldChg chg="modNotesTx">
        <pc:chgData name="Glen Pauline" userId="31b85f5a-f9b4-4f2b-b38c-355111a4c9e2" providerId="ADAL" clId="{A3E1F1B2-9F12-4174-902E-B4435E5A1081}" dt="2025-03-11T02:46:40.370" v="8528" actId="6549"/>
        <pc:sldMkLst>
          <pc:docMk/>
          <pc:sldMk cId="3735064790" sldId="266"/>
        </pc:sldMkLst>
      </pc:sldChg>
      <pc:sldChg chg="modNotesTx">
        <pc:chgData name="Glen Pauline" userId="31b85f5a-f9b4-4f2b-b38c-355111a4c9e2" providerId="ADAL" clId="{A3E1F1B2-9F12-4174-902E-B4435E5A1081}" dt="2025-03-11T03:39:41.142" v="9804" actId="20577"/>
        <pc:sldMkLst>
          <pc:docMk/>
          <pc:sldMk cId="4271806050" sldId="267"/>
        </pc:sldMkLst>
      </pc:sldChg>
      <pc:sldChg chg="ord modNotesTx">
        <pc:chgData name="Glen Pauline" userId="31b85f5a-f9b4-4f2b-b38c-355111a4c9e2" providerId="ADAL" clId="{A3E1F1B2-9F12-4174-902E-B4435E5A1081}" dt="2025-03-11T03:43:04.256" v="9813" actId="6549"/>
        <pc:sldMkLst>
          <pc:docMk/>
          <pc:sldMk cId="1867316741" sldId="268"/>
        </pc:sldMkLst>
      </pc:sldChg>
      <pc:sldChg chg="modSp mod modNotesTx">
        <pc:chgData name="Glen Pauline" userId="31b85f5a-f9b4-4f2b-b38c-355111a4c9e2" providerId="ADAL" clId="{A3E1F1B2-9F12-4174-902E-B4435E5A1081}" dt="2025-03-11T03:04:02.148" v="8977" actId="20577"/>
        <pc:sldMkLst>
          <pc:docMk/>
          <pc:sldMk cId="3751285884" sldId="269"/>
        </pc:sldMkLst>
        <pc:spChg chg="mod">
          <ac:chgData name="Glen Pauline" userId="31b85f5a-f9b4-4f2b-b38c-355111a4c9e2" providerId="ADAL" clId="{A3E1F1B2-9F12-4174-902E-B4435E5A1081}" dt="2025-03-11T00:21:34.512" v="2796" actId="20577"/>
          <ac:spMkLst>
            <pc:docMk/>
            <pc:sldMk cId="3751285884" sldId="269"/>
            <ac:spMk id="3" creationId="{0694F24F-9A3E-1135-4552-5B6C8C7CF83F}"/>
          </ac:spMkLst>
        </pc:spChg>
      </pc:sldChg>
      <pc:sldChg chg="modSp mod modNotesTx">
        <pc:chgData name="Glen Pauline" userId="31b85f5a-f9b4-4f2b-b38c-355111a4c9e2" providerId="ADAL" clId="{A3E1F1B2-9F12-4174-902E-B4435E5A1081}" dt="2025-03-11T03:06:38.495" v="9081" actId="20577"/>
        <pc:sldMkLst>
          <pc:docMk/>
          <pc:sldMk cId="2285279168" sldId="270"/>
        </pc:sldMkLst>
        <pc:spChg chg="mod">
          <ac:chgData name="Glen Pauline" userId="31b85f5a-f9b4-4f2b-b38c-355111a4c9e2" providerId="ADAL" clId="{A3E1F1B2-9F12-4174-902E-B4435E5A1081}" dt="2025-03-10T23:26:22.871" v="351" actId="20577"/>
          <ac:spMkLst>
            <pc:docMk/>
            <pc:sldMk cId="2285279168" sldId="270"/>
            <ac:spMk id="3" creationId="{E15493A3-A563-7053-65FA-E8846EAB1568}"/>
          </ac:spMkLst>
        </pc:spChg>
      </pc:sldChg>
      <pc:sldChg chg="modNotesTx">
        <pc:chgData name="Glen Pauline" userId="31b85f5a-f9b4-4f2b-b38c-355111a4c9e2" providerId="ADAL" clId="{A3E1F1B2-9F12-4174-902E-B4435E5A1081}" dt="2025-03-11T03:21:18.105" v="9671" actId="20577"/>
        <pc:sldMkLst>
          <pc:docMk/>
          <pc:sldMk cId="1747871691" sldId="271"/>
        </pc:sldMkLst>
      </pc:sldChg>
      <pc:sldChg chg="ord modNotesTx">
        <pc:chgData name="Glen Pauline" userId="31b85f5a-f9b4-4f2b-b38c-355111a4c9e2" providerId="ADAL" clId="{A3E1F1B2-9F12-4174-902E-B4435E5A1081}" dt="2025-03-11T03:49:18.608" v="9834" actId="20577"/>
        <pc:sldMkLst>
          <pc:docMk/>
          <pc:sldMk cId="1197092381" sldId="272"/>
        </pc:sldMkLst>
      </pc:sldChg>
      <pc:sldChg chg="modNotesTx">
        <pc:chgData name="Glen Pauline" userId="31b85f5a-f9b4-4f2b-b38c-355111a4c9e2" providerId="ADAL" clId="{A3E1F1B2-9F12-4174-902E-B4435E5A1081}" dt="2025-03-11T03:50:46.540" v="9836" actId="20577"/>
        <pc:sldMkLst>
          <pc:docMk/>
          <pc:sldMk cId="8486248" sldId="273"/>
        </pc:sldMkLst>
      </pc:sldChg>
      <pc:sldChg chg="modNotesTx">
        <pc:chgData name="Glen Pauline" userId="31b85f5a-f9b4-4f2b-b38c-355111a4c9e2" providerId="ADAL" clId="{A3E1F1B2-9F12-4174-902E-B4435E5A1081}" dt="2025-03-11T03:05:02.136" v="9054" actId="6549"/>
        <pc:sldMkLst>
          <pc:docMk/>
          <pc:sldMk cId="3889536464" sldId="274"/>
        </pc:sldMkLst>
      </pc:sldChg>
      <pc:sldChg chg="modSp mod modNotesTx">
        <pc:chgData name="Glen Pauline" userId="31b85f5a-f9b4-4f2b-b38c-355111a4c9e2" providerId="ADAL" clId="{A3E1F1B2-9F12-4174-902E-B4435E5A1081}" dt="2025-03-11T03:35:32.002" v="9790" actId="6549"/>
        <pc:sldMkLst>
          <pc:docMk/>
          <pc:sldMk cId="3905512930" sldId="275"/>
        </pc:sldMkLst>
        <pc:spChg chg="mod">
          <ac:chgData name="Glen Pauline" userId="31b85f5a-f9b4-4f2b-b38c-355111a4c9e2" providerId="ADAL" clId="{A3E1F1B2-9F12-4174-902E-B4435E5A1081}" dt="2025-03-11T01:02:39.213" v="3305" actId="6549"/>
          <ac:spMkLst>
            <pc:docMk/>
            <pc:sldMk cId="3905512930" sldId="275"/>
            <ac:spMk id="3" creationId="{7E11FAC4-42A7-E844-270C-6669084F0643}"/>
          </ac:spMkLst>
        </pc:spChg>
      </pc:sldChg>
      <pc:sldChg chg="modSp mod modNotesTx">
        <pc:chgData name="Glen Pauline" userId="31b85f5a-f9b4-4f2b-b38c-355111a4c9e2" providerId="ADAL" clId="{A3E1F1B2-9F12-4174-902E-B4435E5A1081}" dt="2025-03-11T03:24:44.592" v="9719" actId="20577"/>
        <pc:sldMkLst>
          <pc:docMk/>
          <pc:sldMk cId="72130790" sldId="276"/>
        </pc:sldMkLst>
        <pc:spChg chg="mod">
          <ac:chgData name="Glen Pauline" userId="31b85f5a-f9b4-4f2b-b38c-355111a4c9e2" providerId="ADAL" clId="{A3E1F1B2-9F12-4174-902E-B4435E5A1081}" dt="2025-03-10T23:39:45.123" v="785" actId="313"/>
          <ac:spMkLst>
            <pc:docMk/>
            <pc:sldMk cId="72130790" sldId="276"/>
            <ac:spMk id="3" creationId="{9E66B28B-7A99-AE3F-6DA2-171377C970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AU"/>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07FCB4-6AF7-43CB-93B7-D4E030CA9966}" type="datetimeFigureOut">
              <a:rPr lang="en-AU" smtClean="0"/>
              <a:t>11/03/2025</a:t>
            </a:fld>
            <a:endParaRPr lang="en-AU"/>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AU"/>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AU"/>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A4EDC-D342-4C1B-A8DB-3BBE555B929E}" type="slidenum">
              <a:rPr lang="en-AU" smtClean="0"/>
              <a:t>‹#›</a:t>
            </a:fld>
            <a:endParaRPr lang="en-AU"/>
          </a:p>
        </p:txBody>
      </p:sp>
    </p:spTree>
    <p:extLst>
      <p:ext uri="{BB962C8B-B14F-4D97-AF65-F5344CB8AC3E}">
        <p14:creationId xmlns:p14="http://schemas.microsoft.com/office/powerpoint/2010/main" val="337519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There is now for the first time, Victorian Supreme Court authority applying the provisions of the New South Wales </a:t>
            </a:r>
            <a:r>
              <a:rPr lang="en-AU" i="1" kern="100" dirty="0">
                <a:latin typeface="Aptos" panose="020B0004020202020204" pitchFamily="34" charset="0"/>
                <a:ea typeface="DengXian" panose="02010600030101010101" pitchFamily="2" charset="-122"/>
                <a:cs typeface="Cordia New" panose="020B0304020202020204" pitchFamily="34" charset="-34"/>
              </a:rPr>
              <a:t>Restraints of Trade Act </a:t>
            </a:r>
            <a:r>
              <a:rPr lang="en-AU" kern="100" dirty="0">
                <a:latin typeface="Aptos" panose="020B0004020202020204" pitchFamily="34" charset="0"/>
                <a:ea typeface="DengXian" panose="02010600030101010101" pitchFamily="2" charset="-122"/>
                <a:cs typeface="Cordia New" panose="020B0304020202020204" pitchFamily="34" charset="-34"/>
              </a:rPr>
              <a:t>1976 (NSW) (“ROT Act”) in order to read down non-compete and non-solicitation clauses and enforce them by an injunction operating in Victoria.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In </a:t>
            </a:r>
            <a:r>
              <a:rPr lang="en-AU" i="1" kern="100" dirty="0">
                <a:latin typeface="Aptos" panose="020B0004020202020204" pitchFamily="34" charset="0"/>
                <a:ea typeface="DengXian" panose="02010600030101010101" pitchFamily="2" charset="-122"/>
                <a:cs typeface="Cordia New" panose="020B0304020202020204" pitchFamily="34" charset="-34"/>
              </a:rPr>
              <a:t>LCA Traralgon Pty Ltd v Ashlee Johnson Pty Ltd</a:t>
            </a:r>
            <a:r>
              <a:rPr lang="en-AU" kern="100" dirty="0">
                <a:latin typeface="Aptos" panose="020B0004020202020204" pitchFamily="34" charset="0"/>
                <a:ea typeface="DengXian" panose="02010600030101010101" pitchFamily="2" charset="-122"/>
                <a:cs typeface="Cordia New" panose="020B0304020202020204" pitchFamily="34" charset="-34"/>
              </a:rPr>
              <a:t> [2024] VSC 612 the plaintiff was a franchisee of Laser Clinics Australia, in the regional town of Traralgon. It provided laser hair removal, and skin and non-surgical cosmetic injection treatments. The first defendant, LCA Traralgon, was an independent contractor company which provided injector cosmetic treatment services through the second defendant, Ashlee Johnson, who was the company’s sole director and, a registered nurse. Ashlee Johnson was named as the key person delivering the contractor services to the plaintiff’s clients. She provided injection treatments– such as </a:t>
            </a:r>
            <a:r>
              <a:rPr lang="en-AU" kern="100" dirty="0" err="1">
                <a:latin typeface="Aptos" panose="020B0004020202020204" pitchFamily="34" charset="0"/>
                <a:ea typeface="DengXian" panose="02010600030101010101" pitchFamily="2" charset="-122"/>
                <a:cs typeface="Cordia New" panose="020B0304020202020204" pitchFamily="34" charset="-34"/>
              </a:rPr>
              <a:t>botox</a:t>
            </a:r>
            <a:r>
              <a:rPr lang="en-AU" kern="100" dirty="0">
                <a:latin typeface="Aptos" panose="020B0004020202020204" pitchFamily="34" charset="0"/>
                <a:ea typeface="DengXian" panose="02010600030101010101" pitchFamily="2" charset="-122"/>
                <a:cs typeface="Cordia New" panose="020B0304020202020204" pitchFamily="34" charset="-34"/>
              </a:rPr>
              <a:t>.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The third defendant company was the plaintiff’s competitor, trading as Haven Aesthetics Gippsland and operated from premises approximately 250 metres away from the plaintiff’s premises.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The second defendant Ashlee Johnson advised the plaintiff she was giving two weeks notice, and ceased providing the Injecting Services to the plaintiff. The next day she advertised on social media that she had entered into a business partnership with Haven Aesthetics Gippsland and that all future appointments for her services would be at the third defendant’s premises.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Her Honour found at [50] that the first and second defendants had engaged in conduct that breached the restraint clause because they were engaged in a Competing Business with the third defendant, within the Restraint Area in the Restraint Period. They had also breached the non-solicitation clause by posting on social media and accepting approaches from 235 clients of the plaintiff.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AU" kern="100" dirty="0">
                <a:latin typeface="Aptos" panose="020B0004020202020204" pitchFamily="34" charset="0"/>
                <a:ea typeface="DengXian" panose="02010600030101010101" pitchFamily="2" charset="-122"/>
                <a:cs typeface="Cordia New" panose="020B0304020202020204" pitchFamily="34" charset="-34"/>
              </a:rPr>
              <a:t>The Court restrained the contractor company and the key person Ashlee Johnson, from engaging in a competing business within 5 kilometres and approaching or accepting any approach from any client with whom they had contact, in the course of performing services for the plaintiff.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AU" kern="100" dirty="0">
                <a:latin typeface="Aptos" panose="020B0004020202020204" pitchFamily="34" charset="0"/>
                <a:ea typeface="DengXian" panose="02010600030101010101" pitchFamily="2" charset="-122"/>
                <a:cs typeface="Cordia New" panose="020B0304020202020204" pitchFamily="34" charset="-34"/>
              </a:rPr>
              <a:t>Importantly, the Court was satisfied that a 12 month restraint was reasonable and necessary to protect the plaintiff’s client connections. The five kilometre radius was also held to be reasonable.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2</a:t>
            </a:fld>
            <a:endParaRPr lang="en-AU"/>
          </a:p>
        </p:txBody>
      </p:sp>
    </p:spTree>
    <p:extLst>
      <p:ext uri="{BB962C8B-B14F-4D97-AF65-F5344CB8AC3E}">
        <p14:creationId xmlns:p14="http://schemas.microsoft.com/office/powerpoint/2010/main" val="3475795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Her Honour then proceeded to read down the clauses of the contractor agreement to limit the scope of the restraint and the non-solicitation clause to extend only so far as necessary to protect the plaintiffs legitimate interests and not the franchisor’s or other franchisee’s interests . Her Honour read down:</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“Company Premises” to mean only the premises in Traralgon;</a:t>
            </a:r>
          </a:p>
          <a:p>
            <a:pPr marL="757066" lvl="1" indent="-291179">
              <a:lnSpc>
                <a:spcPct val="115000"/>
              </a:lnSpc>
              <a:buFont typeface="+mj-lt"/>
              <a:buAutoNum type="alphaLcPeriod"/>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“Competing Business” to mean any business that competes with </a:t>
            </a:r>
            <a:r>
              <a:rPr lang="en-AU" b="1" kern="100" dirty="0">
                <a:latin typeface="Aptos" panose="020B0004020202020204" pitchFamily="34" charset="0"/>
                <a:ea typeface="DengXian" panose="02010600030101010101" pitchFamily="2" charset="-122"/>
                <a:cs typeface="Cordia New" panose="020B0304020202020204" pitchFamily="34" charset="-34"/>
              </a:rPr>
              <a:t>the plaintiff </a:t>
            </a:r>
            <a:r>
              <a:rPr lang="en-AU" kern="100" dirty="0">
                <a:latin typeface="Aptos" panose="020B0004020202020204" pitchFamily="34" charset="0"/>
                <a:ea typeface="DengXian" panose="02010600030101010101" pitchFamily="2" charset="-122"/>
                <a:cs typeface="Cordia New" panose="020B0304020202020204" pitchFamily="34" charset="-34"/>
              </a:rPr>
              <a:t>in performing injecting services, which on the evidence included the third defendant Haven Aesthetics Gippsland.  This significantly reduced the unreasonably wide application of the restraint on competition with any other </a:t>
            </a:r>
            <a:r>
              <a:rPr lang="en-AU" b="1" kern="100" dirty="0">
                <a:latin typeface="Aptos" panose="020B0004020202020204" pitchFamily="34" charset="0"/>
                <a:ea typeface="DengXian" panose="02010600030101010101" pitchFamily="2" charset="-122"/>
                <a:cs typeface="Cordia New" panose="020B0304020202020204" pitchFamily="34" charset="-34"/>
              </a:rPr>
              <a:t>LCA entity, </a:t>
            </a:r>
            <a:r>
              <a:rPr lang="en-AU" kern="100" dirty="0">
                <a:latin typeface="Aptos" panose="020B0004020202020204" pitchFamily="34" charset="0"/>
                <a:ea typeface="DengXian" panose="02010600030101010101" pitchFamily="2" charset="-122"/>
                <a:cs typeface="Cordia New" panose="020B0304020202020204" pitchFamily="34" charset="-34"/>
              </a:rPr>
              <a:t>as competition with the rest of the franchised network of Laser Clinics Australia businesses (that were located outside the Restraint Area of 5 kilometres of the Traralgon Company Premises) was no longer within its scope. </a:t>
            </a:r>
          </a:p>
          <a:p>
            <a:pPr marL="757066" lvl="1" indent="-291179">
              <a:lnSpc>
                <a:spcPct val="115000"/>
              </a:lnSpc>
              <a:buFont typeface="+mj-lt"/>
              <a:buAutoNum type="alphaLcPeriod"/>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“engage in” by changing it to the present continuous tense so that it became “engaging in”. Her Honour said this does not stop the defendants from taking ownership of a competing business but it does stop the defendants from working in or for a competing business. This therefore prevented the second defendant from exploiting her personal connection with the clients (on the basis that the client connection is the plaintiff’s legitimate interest to be protected);</a:t>
            </a:r>
          </a:p>
          <a:p>
            <a:pPr marL="757066" lvl="1" indent="-291179">
              <a:lnSpc>
                <a:spcPct val="115000"/>
              </a:lnSpc>
              <a:buFont typeface="+mj-lt"/>
              <a:buAutoNum type="alphaLcPeriod"/>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The non solicitation clause, by removing the words “solicit” and “canvas”, as the word “solicit” included the use of social media, which was the second defendants primary method of engaging with her clients and therefore was considered unreasonable. However the prohibition against approaching or accepting any approach from the plaintiffs clients remained as it was necessary to protect the plaintiffs client connections.  </a:t>
            </a: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11</a:t>
            </a:fld>
            <a:endParaRPr lang="en-AU"/>
          </a:p>
        </p:txBody>
      </p:sp>
    </p:spTree>
    <p:extLst>
      <p:ext uri="{BB962C8B-B14F-4D97-AF65-F5344CB8AC3E}">
        <p14:creationId xmlns:p14="http://schemas.microsoft.com/office/powerpoint/2010/main" val="414691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down the wording pursuant to the Restraints of Trade Act, Her </a:t>
            </a:r>
            <a:r>
              <a:rPr lang="en-US" dirty="0" err="1"/>
              <a:t>Honour</a:t>
            </a:r>
            <a:r>
              <a:rPr lang="en-US" dirty="0"/>
              <a:t> said at [70]:</a:t>
            </a:r>
          </a:p>
          <a:p>
            <a:endParaRPr lang="en-US" dirty="0"/>
          </a:p>
          <a:p>
            <a:r>
              <a:rPr lang="en-US" dirty="0"/>
              <a:t>“</a:t>
            </a:r>
            <a:r>
              <a:rPr lang="en-AU" dirty="0"/>
              <a:t>Read this way the restraint clause an</a:t>
            </a:r>
            <a:r>
              <a:rPr lang="en-US" dirty="0"/>
              <a:t>d</a:t>
            </a:r>
            <a:r>
              <a:rPr lang="en-AU" dirty="0"/>
              <a:t> non solicitation clause would operate as follows</a:t>
            </a:r>
            <a:r>
              <a:rPr lang="en-US" dirty="0"/>
              <a:t>:</a:t>
            </a:r>
          </a:p>
          <a:p>
            <a:endParaRPr lang="en-US" dirty="0"/>
          </a:p>
          <a:p>
            <a:r>
              <a:rPr lang="en-US" b="1" dirty="0"/>
              <a:t>[As per the slide]</a:t>
            </a:r>
          </a:p>
          <a:p>
            <a:endParaRPr lang="en-US" b="1" dirty="0"/>
          </a:p>
          <a:p>
            <a:r>
              <a:rPr lang="en-US" b="1" dirty="0"/>
              <a:t>Her </a:t>
            </a:r>
            <a:r>
              <a:rPr lang="en-US" b="1" dirty="0" err="1"/>
              <a:t>Honour’s</a:t>
            </a:r>
            <a:r>
              <a:rPr lang="en-US" b="1" dirty="0"/>
              <a:t> decision was handed down on 7 October and hence the restraints were enforced for a further 9 months. </a:t>
            </a:r>
          </a:p>
          <a:p>
            <a:endParaRPr lang="en-US" b="1" dirty="0"/>
          </a:p>
          <a:p>
            <a:pPr marL="0" indent="0">
              <a:buNone/>
            </a:pPr>
            <a:r>
              <a:rPr lang="en-US" b="1" dirty="0"/>
              <a:t>To this Her </a:t>
            </a:r>
            <a:r>
              <a:rPr lang="en-US" b="1" dirty="0" err="1"/>
              <a:t>Honour</a:t>
            </a:r>
            <a:r>
              <a:rPr lang="en-US" b="1" dirty="0"/>
              <a:t> added definitions in the orders she made of “Competing Business” meaning </a:t>
            </a:r>
            <a:r>
              <a:rPr lang="en-AU" b="1" dirty="0"/>
              <a:t>any business that competes with the plaintiff in performing </a:t>
            </a:r>
            <a:r>
              <a:rPr lang="en-US" b="1" dirty="0"/>
              <a:t>I</a:t>
            </a:r>
            <a:r>
              <a:rPr lang="en-AU" b="1" dirty="0" err="1"/>
              <a:t>njecting</a:t>
            </a:r>
            <a:r>
              <a:rPr lang="en-AU" b="1" dirty="0"/>
              <a:t> </a:t>
            </a:r>
            <a:r>
              <a:rPr lang="en-US" b="1" dirty="0"/>
              <a:t>S</a:t>
            </a:r>
            <a:r>
              <a:rPr lang="en-AU" b="1" dirty="0" err="1"/>
              <a:t>ervices</a:t>
            </a:r>
            <a:r>
              <a:rPr lang="en-US" b="1" dirty="0"/>
              <a:t>” (as defined in the contractor agreement). </a:t>
            </a:r>
          </a:p>
          <a:p>
            <a:pPr marL="0" indent="0">
              <a:buNone/>
            </a:pPr>
            <a:endParaRPr lang="en-US" b="1" dirty="0"/>
          </a:p>
          <a:p>
            <a:pPr marL="0" indent="0">
              <a:buNone/>
            </a:pPr>
            <a:r>
              <a:rPr lang="en-US" b="0" dirty="0"/>
              <a:t>Her </a:t>
            </a:r>
            <a:r>
              <a:rPr lang="en-US" b="0" dirty="0" err="1"/>
              <a:t>Honour</a:t>
            </a:r>
            <a:r>
              <a:rPr lang="en-US" b="0" dirty="0"/>
              <a:t> also included an order identifying “</a:t>
            </a:r>
            <a:r>
              <a:rPr lang="en-AU" b="0" dirty="0"/>
              <a:t>the patients, clients or customers of the plaintiff with whom the second defendant </a:t>
            </a:r>
            <a:r>
              <a:rPr lang="en-AU" b="1" u="sng" dirty="0"/>
              <a:t>had contact </a:t>
            </a:r>
            <a:r>
              <a:rPr lang="en-AU" b="0" dirty="0"/>
              <a:t>in the course of performing the Injecting Services by reference to the list of names in evidence.</a:t>
            </a:r>
            <a:r>
              <a:rPr lang="en-US" b="0" dirty="0"/>
              <a:t> Hence there could be no doubt about who the defendants were restrained from accepting an approach from. </a:t>
            </a:r>
          </a:p>
          <a:p>
            <a:pPr marL="0" indent="0">
              <a:buNone/>
            </a:pPr>
            <a:endParaRPr lang="en-US" b="0" dirty="0"/>
          </a:p>
          <a:p>
            <a:pPr marL="0" indent="0">
              <a:buNone/>
            </a:pPr>
            <a:r>
              <a:rPr lang="en-US" b="0" dirty="0"/>
              <a:t>The use of the defined term LCA entity in the clause was removed. </a:t>
            </a:r>
          </a:p>
          <a:p>
            <a:pPr marL="0" indent="0">
              <a:buNone/>
            </a:pPr>
            <a:endParaRPr lang="en-US" b="0" dirty="0"/>
          </a:p>
          <a:p>
            <a:pPr marL="0" indent="0">
              <a:buNone/>
            </a:pPr>
            <a:r>
              <a:rPr lang="en-US" b="0" dirty="0"/>
              <a:t>It seemed clear throughout the case that the defendants wished to continue to accept approaches from clients of the plaintiff, despite the restraints in the agreement. Hence, Her </a:t>
            </a:r>
            <a:r>
              <a:rPr lang="en-US" b="0" dirty="0" err="1"/>
              <a:t>Honour’s</a:t>
            </a:r>
            <a:r>
              <a:rPr lang="en-US" b="0" dirty="0"/>
              <a:t> orders were necessary to protect the client connections of the plaintiff. </a:t>
            </a:r>
          </a:p>
          <a:p>
            <a:pPr marL="0" indent="0">
              <a:buNone/>
            </a:pPr>
            <a:endParaRPr lang="en-US" b="1" dirty="0"/>
          </a:p>
          <a:p>
            <a:pPr marL="0" indent="0">
              <a:buNone/>
            </a:pPr>
            <a:endParaRPr lang="en-US" b="1" dirty="0"/>
          </a:p>
          <a:p>
            <a:pPr marL="0" indent="0">
              <a:buNone/>
            </a:pPr>
            <a:endParaRPr lang="en-US" b="1" dirty="0"/>
          </a:p>
          <a:p>
            <a:pPr marL="228600" indent="-228600">
              <a:buAutoNum type="alphaLcParenBoth"/>
            </a:pPr>
            <a:endParaRPr lang="en-US" b="1" dirty="0"/>
          </a:p>
          <a:p>
            <a:pPr marL="228600" indent="-228600">
              <a:buAutoNum type="alphaLcParenBoth"/>
            </a:pPr>
            <a:endParaRPr lang="en-US" b="1" dirty="0"/>
          </a:p>
          <a:p>
            <a:pPr marL="228600" indent="-228600">
              <a:buAutoNum type="alphaLcParenBoth"/>
            </a:pPr>
            <a:endParaRPr lang="en-AU" b="1" dirty="0"/>
          </a:p>
        </p:txBody>
      </p:sp>
      <p:sp>
        <p:nvSpPr>
          <p:cNvPr id="4" name="Slide Number Placeholder 3"/>
          <p:cNvSpPr>
            <a:spLocks noGrp="1"/>
          </p:cNvSpPr>
          <p:nvPr>
            <p:ph type="sldNum" sz="quarter" idx="5"/>
          </p:nvPr>
        </p:nvSpPr>
        <p:spPr/>
        <p:txBody>
          <a:bodyPr/>
          <a:lstStyle/>
          <a:p>
            <a:fld id="{47AA4EDC-D342-4C1B-A8DB-3BBE555B929E}" type="slidenum">
              <a:rPr lang="en-AU" smtClean="0"/>
              <a:t>12</a:t>
            </a:fld>
            <a:endParaRPr lang="en-AU"/>
          </a:p>
        </p:txBody>
      </p:sp>
    </p:spTree>
    <p:extLst>
      <p:ext uri="{BB962C8B-B14F-4D97-AF65-F5344CB8AC3E}">
        <p14:creationId xmlns:p14="http://schemas.microsoft.com/office/powerpoint/2010/main" val="1373226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An interesting aspect of Her Honour’s reasons is that she was satisfied that the non-solicitation clause directed to all 1902 clients named on the list in evidence was reasonable, in light of the intimate nature of the injectable services and that many clients would return to the clinic over a period of multiple years and request to receive injecting services from the second defendant (Ashlee Johnson). </a:t>
            </a:r>
          </a:p>
          <a:p>
            <a:pPr>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Her Honour rejected the defendants’ submission that it would be contrary to public policy to enforce a restraint in circumstances where some patients will be </a:t>
            </a:r>
            <a:r>
              <a:rPr lang="en-AU" b="1" kern="100" dirty="0">
                <a:latin typeface="Aptos" panose="020B0004020202020204" pitchFamily="34" charset="0"/>
                <a:ea typeface="DengXian" panose="02010600030101010101" pitchFamily="2" charset="-122"/>
                <a:cs typeface="Cordia New" panose="020B0304020202020204" pitchFamily="34" charset="-34"/>
              </a:rPr>
              <a:t>denied their choice </a:t>
            </a:r>
            <a:r>
              <a:rPr lang="en-AU" kern="100" dirty="0">
                <a:latin typeface="Aptos" panose="020B0004020202020204" pitchFamily="34" charset="0"/>
                <a:ea typeface="DengXian" panose="02010600030101010101" pitchFamily="2" charset="-122"/>
                <a:cs typeface="Cordia New" panose="020B0304020202020204" pitchFamily="34" charset="-34"/>
              </a:rPr>
              <a:t>of injector, and the plaintiff also could not provide the injectable treatment service (</a:t>
            </a:r>
            <a:r>
              <a:rPr lang="en-AU" i="1" kern="100" dirty="0">
                <a:latin typeface="Aptos" panose="020B0004020202020204" pitchFamily="34" charset="0"/>
                <a:ea typeface="DengXian" panose="02010600030101010101" pitchFamily="2" charset="-122"/>
                <a:cs typeface="Cordia New" panose="020B0304020202020204" pitchFamily="34" charset="-34"/>
              </a:rPr>
              <a:t>as the plaintiff had not until then been able to engage another person to provide the injectable services in Traralgon</a:t>
            </a:r>
            <a:r>
              <a:rPr lang="en-AU" kern="100" dirty="0">
                <a:latin typeface="Aptos" panose="020B0004020202020204" pitchFamily="34" charset="0"/>
                <a:ea typeface="DengXian" panose="02010600030101010101" pitchFamily="2" charset="-122"/>
                <a:cs typeface="Cordia New" panose="020B0304020202020204" pitchFamily="34" charset="-34"/>
              </a:rPr>
              <a:t>).  </a:t>
            </a:r>
          </a:p>
          <a:p>
            <a:pPr>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The issue of customer choice is something that comes up in debates about whether a restraint clause is enforceable. </a:t>
            </a:r>
          </a:p>
          <a:p>
            <a:pPr>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Her Honour reasoned that patients could elect to be treated by the 2nd defendant Ashlee Johnson </a:t>
            </a:r>
            <a:r>
              <a:rPr lang="en-AU" b="1" kern="100" dirty="0">
                <a:latin typeface="Aptos" panose="020B0004020202020204" pitchFamily="34" charset="0"/>
                <a:ea typeface="DengXian" panose="02010600030101010101" pitchFamily="2" charset="-122"/>
                <a:cs typeface="Cordia New" panose="020B0304020202020204" pitchFamily="34" charset="-34"/>
              </a:rPr>
              <a:t>so long as it is at premises more than 5 kilometres away from the plaintiffs premises</a:t>
            </a:r>
            <a:r>
              <a:rPr lang="en-AU" kern="100" dirty="0">
                <a:latin typeface="Aptos" panose="020B0004020202020204" pitchFamily="34" charset="0"/>
                <a:ea typeface="DengXian" panose="02010600030101010101" pitchFamily="2" charset="-122"/>
                <a:cs typeface="Cordia New" panose="020B0304020202020204" pitchFamily="34" charset="-34"/>
              </a:rPr>
              <a:t>, and if the plaintiff cannot service the patients who wish to be treated within 5 kilometres there is nothing to stop them from being treated by other injectors (</a:t>
            </a:r>
            <a:r>
              <a:rPr lang="en-AU" i="1" kern="100" dirty="0" err="1">
                <a:latin typeface="Aptos" panose="020B0004020202020204" pitchFamily="34" charset="0"/>
                <a:ea typeface="DengXian" panose="02010600030101010101" pitchFamily="2" charset="-122"/>
                <a:cs typeface="Cordia New" panose="020B0304020202020204" pitchFamily="34" charset="-34"/>
              </a:rPr>
              <a:t>ie</a:t>
            </a:r>
            <a:r>
              <a:rPr lang="en-AU" i="1" kern="100" dirty="0">
                <a:latin typeface="Aptos" panose="020B0004020202020204" pitchFamily="34" charset="0"/>
                <a:ea typeface="DengXian" panose="02010600030101010101" pitchFamily="2" charset="-122"/>
                <a:cs typeface="Cordia New" panose="020B0304020202020204" pitchFamily="34" charset="-34"/>
              </a:rPr>
              <a:t> those who were not subject to the contractual restraints</a:t>
            </a:r>
            <a:r>
              <a:rPr lang="en-AU" kern="100" dirty="0">
                <a:latin typeface="Aptos" panose="020B0004020202020204" pitchFamily="34" charset="0"/>
                <a:ea typeface="DengXian" panose="02010600030101010101" pitchFamily="2" charset="-122"/>
                <a:cs typeface="Cordia New" panose="020B0304020202020204" pitchFamily="34" charset="-34"/>
              </a:rPr>
              <a:t>) in that area.  </a:t>
            </a: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13</a:t>
            </a:fld>
            <a:endParaRPr lang="en-AU"/>
          </a:p>
        </p:txBody>
      </p:sp>
    </p:spTree>
    <p:extLst>
      <p:ext uri="{BB962C8B-B14F-4D97-AF65-F5344CB8AC3E}">
        <p14:creationId xmlns:p14="http://schemas.microsoft.com/office/powerpoint/2010/main" val="25338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Her Honour’s decision in this case is a helpful development in the law relating to enforcement of restraint of trade clauses in Victoria. Particularly in franchise networks and other national corporates, the choice of law clause holds the key to whether their contracts will stand up in Court. It will be of significant value to companies with operations or franchisees in Victoria to choose NSW as the proper law in its employment or contractor agreements, in the knowledge that their restraint clauses can be upheld in Victoria through the application of the ROT Act (NSW).  </a:t>
            </a:r>
          </a:p>
          <a:p>
            <a:pPr marL="465887">
              <a:lnSpc>
                <a:spcPct val="115000"/>
              </a:lnSpc>
            </a:pPr>
            <a:r>
              <a:rPr lang="en-AU" kern="100">
                <a:latin typeface="Aptos" panose="020B0004020202020204" pitchFamily="34" charset="0"/>
                <a:ea typeface="DengXian" panose="02010600030101010101" pitchFamily="2" charset="-122"/>
                <a:cs typeface="Cordia New" panose="020B0304020202020204" pitchFamily="34" charset="-34"/>
              </a:rPr>
              <a:t> </a:t>
            </a:r>
          </a:p>
          <a:p>
            <a:pPr marL="465887">
              <a:lnSpc>
                <a:spcPct val="115000"/>
              </a:lnSpc>
            </a:pPr>
            <a:r>
              <a:rPr lang="en-AU" u="sng" kern="100">
                <a:latin typeface="Aptos" panose="020B0004020202020204" pitchFamily="34" charset="0"/>
                <a:ea typeface="DengXian" panose="02010600030101010101" pitchFamily="2" charset="-122"/>
                <a:cs typeface="Cordia New" panose="020B0304020202020204" pitchFamily="34" charset="-34"/>
              </a:rPr>
              <a:t>Key </a:t>
            </a:r>
            <a:r>
              <a:rPr lang="en-AU" u="sng" kern="100" dirty="0">
                <a:latin typeface="Aptos" panose="020B0004020202020204" pitchFamily="34" charset="0"/>
                <a:ea typeface="DengXian" panose="02010600030101010101" pitchFamily="2" charset="-122"/>
                <a:cs typeface="Cordia New" panose="020B0304020202020204" pitchFamily="34" charset="-34"/>
              </a:rPr>
              <a:t>take outs</a:t>
            </a: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Key take outs from this decision are:</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Check the governing law clause applying to any restraint of trade clause! </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If it is NSW, refer to s 4 of the ROT Act and caselaw;</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Consider whether the prohibition on soliciting and canvassing needs to be enforced, or whether accepting an approach from clients is the more important prohibition;</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Consider whether the nature of the services provided is of such a close and personal nature that the client connection of the plaintiff will be protected by the Court as a legitimate interest, by enforcing the restraints, even where a client chooses to approach the key person;</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Does the conduct breach the clause? </a:t>
            </a:r>
          </a:p>
          <a:p>
            <a:pPr marL="757066" lvl="1" indent="-291179">
              <a:lnSpc>
                <a:spcPct val="115000"/>
              </a:lnSpc>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If so, would enforcing the clause only to the extent of the breach occurring be against public policy? </a:t>
            </a:r>
          </a:p>
          <a:p>
            <a:pPr marL="757066" lvl="1" indent="-291179">
              <a:lnSpc>
                <a:spcPct val="115000"/>
              </a:lnSpc>
              <a:spcAft>
                <a:spcPts val="815"/>
              </a:spcAft>
              <a:buFont typeface="+mj-lt"/>
              <a:buAutoNum type="alphaLcPeriod"/>
            </a:pPr>
            <a:r>
              <a:rPr lang="en-AU" kern="100" dirty="0">
                <a:latin typeface="Aptos" panose="020B0004020202020204" pitchFamily="34" charset="0"/>
                <a:ea typeface="DengXian" panose="02010600030101010101" pitchFamily="2" charset="-122"/>
                <a:cs typeface="Cordia New" panose="020B0304020202020204" pitchFamily="34" charset="-34"/>
              </a:rPr>
              <a:t>If not, because the plaintiff has legitimate protectable interest that is being affected by the conduct, start reading down any definitions that are too wide, to narrow the application of the restraint clause to the protection of the legitimate interests of the plaintiff only, and not the interests of any other corporate entities or parties such as a franchisor or related entities. </a:t>
            </a: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14</a:t>
            </a:fld>
            <a:endParaRPr lang="en-AU"/>
          </a:p>
        </p:txBody>
      </p:sp>
    </p:spTree>
    <p:extLst>
      <p:ext uri="{BB962C8B-B14F-4D97-AF65-F5344CB8AC3E}">
        <p14:creationId xmlns:p14="http://schemas.microsoft.com/office/powerpoint/2010/main" val="151874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latin typeface="Aptos" panose="020B0004020202020204" pitchFamily="34" charset="0"/>
                <a:ea typeface="DengXian" panose="02010600030101010101" pitchFamily="2" charset="-122"/>
                <a:cs typeface="Cordia New" panose="020B0304020202020204" pitchFamily="34" charset="-34"/>
              </a:rPr>
              <a:t>Section 4 of the </a:t>
            </a:r>
            <a:r>
              <a:rPr lang="en-AU" sz="1800" i="1" kern="100" dirty="0">
                <a:latin typeface="Aptos" panose="020B0004020202020204" pitchFamily="34" charset="0"/>
                <a:ea typeface="DengXian" panose="02010600030101010101" pitchFamily="2" charset="-122"/>
                <a:cs typeface="Cordia New" panose="020B0304020202020204" pitchFamily="34" charset="-34"/>
              </a:rPr>
              <a:t>Restraints of Trade Act </a:t>
            </a:r>
            <a:r>
              <a:rPr lang="en-AU" sz="1800" kern="100" dirty="0">
                <a:latin typeface="Aptos" panose="020B0004020202020204" pitchFamily="34" charset="0"/>
                <a:ea typeface="DengXian" panose="02010600030101010101" pitchFamily="2" charset="-122"/>
                <a:cs typeface="Cordia New" panose="020B0304020202020204" pitchFamily="34" charset="-34"/>
              </a:rPr>
              <a:t>1976 NSW provides as follows</a:t>
            </a:r>
            <a:r>
              <a:rPr lang="en-US" sz="1800" kern="100" dirty="0">
                <a:latin typeface="Aptos" panose="020B0004020202020204" pitchFamily="34" charset="0"/>
                <a:ea typeface="DengXian" panose="02010600030101010101" pitchFamily="2" charset="-122"/>
                <a:cs typeface="Cordia New" panose="020B0304020202020204" pitchFamily="34" charset="-34"/>
              </a:rPr>
              <a:t>: </a:t>
            </a:r>
            <a:endParaRPr lang="en-AU" sz="1800" kern="100" dirty="0">
              <a:latin typeface="Aptos" panose="020B0004020202020204" pitchFamily="34" charset="0"/>
              <a:ea typeface="DengXian" panose="02010600030101010101" pitchFamily="2" charset="-122"/>
              <a:cs typeface="Cordia New" panose="020B0304020202020204" pitchFamily="34" charset="-34"/>
            </a:endParaRPr>
          </a:p>
          <a:p>
            <a:endParaRPr lang="en-US" dirty="0"/>
          </a:p>
          <a:p>
            <a:pPr marL="232943" indent="-232943">
              <a:buAutoNum type="arabicParenBoth"/>
            </a:pPr>
            <a:r>
              <a:rPr lang="en-AU" dirty="0"/>
              <a:t>A restraint of trade is valid to the extent to which it is not against public policy</a:t>
            </a:r>
            <a:r>
              <a:rPr lang="en-US" dirty="0"/>
              <a:t>,</a:t>
            </a:r>
            <a:r>
              <a:rPr lang="en-AU" dirty="0"/>
              <a:t> whether it is in severable terms or not</a:t>
            </a:r>
            <a:r>
              <a:rPr lang="en-US" dirty="0"/>
              <a:t>.</a:t>
            </a:r>
          </a:p>
          <a:p>
            <a:pPr marL="0" indent="0">
              <a:buNone/>
            </a:pPr>
            <a:endParaRPr lang="en-US" dirty="0"/>
          </a:p>
          <a:p>
            <a:pPr marL="0" indent="0">
              <a:buNone/>
            </a:pPr>
            <a:r>
              <a:rPr lang="en-US" dirty="0"/>
              <a:t>Sub-section 3 is lengthy and cumbersome to read out so essentially it provides that a person subject to the restraint may make an application to the Supreme Court, and if the Court considers there has been a manifest failure to attempt to make it a reasonable restraint,  the Court can either invalidate it altogether, or declare it to be valid to the extent that it is reasonable. </a:t>
            </a:r>
          </a:p>
          <a:p>
            <a:pPr marL="0" indent="0">
              <a:buNone/>
            </a:pPr>
            <a:endParaRPr lang="en-US" dirty="0"/>
          </a:p>
          <a:p>
            <a:pPr marL="0" indent="0">
              <a:buNone/>
            </a:pPr>
            <a:r>
              <a:rPr lang="en-US" dirty="0"/>
              <a:t>The NSW caselaw concerning s 4 in essence makes it clear that the court is to focus on the breach actually occurring and decide whether enforcing the restraint clause to the extent of that conduct is reasonable and therefore not against public policy. </a:t>
            </a:r>
          </a:p>
          <a:p>
            <a:pPr marL="0" indent="0">
              <a:buNone/>
            </a:pPr>
            <a:endParaRPr lang="en-US" dirty="0"/>
          </a:p>
          <a:p>
            <a:pPr marL="0" indent="0">
              <a:buNone/>
            </a:pPr>
            <a:r>
              <a:rPr lang="en-US" dirty="0"/>
              <a:t>Any order the court makes declaring it to be invalid, or valid to the extent of the breach occurring, is prospective only, and not retrospective. </a:t>
            </a:r>
          </a:p>
          <a:p>
            <a:pPr marL="0" indent="0">
              <a:buNone/>
            </a:pPr>
            <a:endParaRPr lang="en-US" dirty="0"/>
          </a:p>
          <a:p>
            <a:pPr marL="0" indent="0">
              <a:buNone/>
            </a:pPr>
            <a:endParaRPr lang="en-US" dirty="0"/>
          </a:p>
          <a:p>
            <a:pPr marL="0" indent="0">
              <a:buNone/>
            </a:pPr>
            <a:endParaRPr lang="en-US" dirty="0"/>
          </a:p>
          <a:p>
            <a:pPr marL="0" indent="0">
              <a:buNone/>
            </a:pPr>
            <a:r>
              <a:rPr lang="en-US" dirty="0"/>
              <a:t>The full wording…</a:t>
            </a:r>
          </a:p>
          <a:p>
            <a:endParaRPr lang="en-US" dirty="0"/>
          </a:p>
          <a:p>
            <a:r>
              <a:rPr lang="en-AU" dirty="0"/>
              <a:t>(3) Where on application by a person subject to the restraint it appears to the Supreme Court that a restraint of trade is as regards its application to the applicant against public policy to any extent by reason of or partly by reason of, </a:t>
            </a:r>
            <a:r>
              <a:rPr lang="en-AU" b="1" dirty="0"/>
              <a:t>a manifest failure</a:t>
            </a:r>
            <a:r>
              <a:rPr lang="en-AU" dirty="0"/>
              <a:t> by a person who created or joined in creating the restraint </a:t>
            </a:r>
            <a:r>
              <a:rPr lang="en-AU" b="1" dirty="0"/>
              <a:t>to attempt to make the restraint a reasonable restraint, </a:t>
            </a:r>
            <a:r>
              <a:rPr lang="en-AU" dirty="0"/>
              <a:t>the Court having regard to the circumstances in which the restraint was created may, on such terms as the court thinks fit, order that the restraint be as regards its application to the applicant altogether invalid </a:t>
            </a:r>
            <a:r>
              <a:rPr lang="en-AU" b="1" dirty="0"/>
              <a:t>or valid to such extent only not exceeding the extent to which the restraint is not against public policy as the court thinks fit</a:t>
            </a:r>
            <a:r>
              <a:rPr lang="en-AU" dirty="0"/>
              <a:t> and any such order shall, notwithstanding subsection (1) </a:t>
            </a:r>
            <a:r>
              <a:rPr lang="en-AU" b="1" dirty="0"/>
              <a:t>have effect on and from such date not being a date earlier than the date on which the order was made as specified in the order</a:t>
            </a:r>
            <a:r>
              <a:rPr lang="en-AU" dirty="0"/>
              <a:t>. </a:t>
            </a:r>
          </a:p>
          <a:p>
            <a:endParaRPr lang="en-AU" dirty="0"/>
          </a:p>
          <a:p>
            <a:endParaRPr lang="en-US" dirty="0"/>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3</a:t>
            </a:fld>
            <a:endParaRPr lang="en-AU"/>
          </a:p>
        </p:txBody>
      </p:sp>
    </p:spTree>
    <p:extLst>
      <p:ext uri="{BB962C8B-B14F-4D97-AF65-F5344CB8AC3E}">
        <p14:creationId xmlns:p14="http://schemas.microsoft.com/office/powerpoint/2010/main" val="101816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15"/>
              </a:spcAft>
            </a:pPr>
            <a:r>
              <a:rPr lang="en-AU" kern="100" dirty="0">
                <a:latin typeface="Aptos" panose="020B0004020202020204" pitchFamily="34" charset="0"/>
                <a:ea typeface="DengXian" panose="02010600030101010101" pitchFamily="2" charset="-122"/>
                <a:cs typeface="Cordia New" panose="020B0304020202020204" pitchFamily="34" charset="-34"/>
              </a:rPr>
              <a:t>LCA Traralgon is noteworthy in that previously there was no decision by a Victorian Court in which it applied the provisions of the Restraints of Trade Act in relation to the enforcement of a restraint clause. The applicability of the ROT Act was disputed by the defendants. The Court noted </a:t>
            </a:r>
            <a:r>
              <a:rPr lang="en-US" kern="100" dirty="0">
                <a:latin typeface="Aptos" panose="020B0004020202020204" pitchFamily="34" charset="0"/>
                <a:ea typeface="DengXian" panose="02010600030101010101" pitchFamily="2" charset="-122"/>
                <a:cs typeface="Cordia New" panose="020B0304020202020204" pitchFamily="34" charset="-34"/>
              </a:rPr>
              <a:t>at [71]-[72] </a:t>
            </a:r>
            <a:r>
              <a:rPr lang="en-AU" kern="100" dirty="0">
                <a:latin typeface="Aptos" panose="020B0004020202020204" pitchFamily="34" charset="0"/>
                <a:ea typeface="DengXian" panose="02010600030101010101" pitchFamily="2" charset="-122"/>
                <a:cs typeface="Cordia New" panose="020B0304020202020204" pitchFamily="34" charset="-34"/>
              </a:rPr>
              <a:t>that the dispute about the application of the ROT Act was significant, because as McDonald J observed in </a:t>
            </a:r>
            <a:r>
              <a:rPr lang="en-AU" i="1" kern="100" dirty="0">
                <a:latin typeface="Aptos" panose="020B0004020202020204" pitchFamily="34" charset="0"/>
                <a:ea typeface="DengXian" panose="02010600030101010101" pitchFamily="2" charset="-122"/>
                <a:cs typeface="Cordia New" panose="020B0304020202020204" pitchFamily="34" charset="-34"/>
              </a:rPr>
              <a:t>Just Group v Peck:</a:t>
            </a:r>
            <a:endParaRPr lang="en-AU" kern="100" dirty="0">
              <a:latin typeface="Aptos" panose="020B0004020202020204" pitchFamily="34" charset="0"/>
              <a:ea typeface="DengXian" panose="02010600030101010101" pitchFamily="2" charset="-122"/>
              <a:cs typeface="Cordia New" panose="020B0304020202020204" pitchFamily="34" charset="-34"/>
            </a:endParaRPr>
          </a:p>
          <a:p>
            <a:r>
              <a:rPr lang="en-US" kern="100" dirty="0">
                <a:latin typeface="Aptos" panose="020B0004020202020204" pitchFamily="34" charset="0"/>
                <a:ea typeface="DengXian" panose="02010600030101010101" pitchFamily="2" charset="-122"/>
                <a:cs typeface="Cordia New" panose="020B0304020202020204" pitchFamily="34" charset="-34"/>
              </a:rPr>
              <a:t>[2016] VSC 614.</a:t>
            </a:r>
            <a:endParaRPr lang="en-AU" kern="100" dirty="0">
              <a:latin typeface="Aptos" panose="020B0004020202020204" pitchFamily="34" charset="0"/>
              <a:ea typeface="DengXian" panose="02010600030101010101" pitchFamily="2" charset="-122"/>
              <a:cs typeface="Cordia New" panose="020B0304020202020204" pitchFamily="34" charset="-34"/>
            </a:endParaRPr>
          </a:p>
          <a:p>
            <a:endParaRPr lang="en-AU" dirty="0"/>
          </a:p>
          <a:p>
            <a:pPr marL="465887">
              <a:lnSpc>
                <a:spcPct val="115000"/>
              </a:lnSpc>
            </a:pPr>
            <a:r>
              <a:rPr lang="en-AU" sz="1800" i="1" kern="100" dirty="0">
                <a:latin typeface="Aptos" panose="020B0004020202020204" pitchFamily="34" charset="0"/>
                <a:ea typeface="DengXian" panose="02010600030101010101" pitchFamily="2" charset="-122"/>
                <a:cs typeface="Cordia New" panose="020B0304020202020204" pitchFamily="34" charset="-34"/>
              </a:rPr>
              <a:t>“It gives the Court capacity ‘to enforce just and reasonable covenants which may on their face be too widely expressed’. In other words, it may permit the enforcement of a covenant which might otherwise be void by operation of the common law doctrine, if its particular application on the facts is reasonable. </a:t>
            </a:r>
            <a:r>
              <a:rPr lang="en-AU" sz="1800" kern="100" dirty="0">
                <a:latin typeface="Aptos" panose="020B0004020202020204" pitchFamily="34" charset="0"/>
                <a:ea typeface="DengXian" panose="02010600030101010101" pitchFamily="2" charset="-122"/>
                <a:cs typeface="Cordia New" panose="020B0304020202020204" pitchFamily="34" charset="-34"/>
              </a:rPr>
              <a:t> </a:t>
            </a:r>
          </a:p>
          <a:p>
            <a:pPr marL="465887">
              <a:lnSpc>
                <a:spcPct val="115000"/>
              </a:lnSpc>
            </a:pPr>
            <a:r>
              <a:rPr lang="en-AU" sz="1800" kern="100" dirty="0">
                <a:latin typeface="Aptos" panose="020B0004020202020204" pitchFamily="34" charset="0"/>
                <a:ea typeface="DengXian" panose="02010600030101010101" pitchFamily="2" charset="-122"/>
                <a:cs typeface="Cordia New" panose="020B0304020202020204" pitchFamily="34" charset="-34"/>
              </a:rPr>
              <a:t> </a:t>
            </a:r>
          </a:p>
          <a:p>
            <a:pPr marL="465887">
              <a:lnSpc>
                <a:spcPct val="115000"/>
              </a:lnSpc>
            </a:pPr>
            <a:r>
              <a:rPr lang="en-AU" sz="1800" i="1" kern="100" dirty="0">
                <a:latin typeface="Aptos" panose="020B0004020202020204" pitchFamily="34" charset="0"/>
                <a:ea typeface="DengXian" panose="02010600030101010101" pitchFamily="2" charset="-122"/>
                <a:cs typeface="Cordia New" panose="020B0304020202020204" pitchFamily="34" charset="-34"/>
              </a:rPr>
              <a:t>In Victoria, the common law principles governing restraint of trade are not qualified by legislation. Contrary to the position under s 4 of the Restraints of Trade Act 1976 (NSW), a Victorian court cannot ignore the fact that a restraint goes beyond that which is reasonable”.</a:t>
            </a:r>
            <a:endParaRPr lang="en-AU" sz="1800" kern="100" dirty="0">
              <a:latin typeface="Aptos" panose="020B0004020202020204" pitchFamily="34" charset="0"/>
              <a:ea typeface="DengXian" panose="02010600030101010101" pitchFamily="2" charset="-122"/>
              <a:cs typeface="Cordia New" panose="020B0304020202020204" pitchFamily="34" charset="-34"/>
            </a:endParaRPr>
          </a:p>
          <a:p>
            <a:pPr marL="465887">
              <a:lnSpc>
                <a:spcPct val="115000"/>
              </a:lnSpc>
              <a:spcAft>
                <a:spcPts val="815"/>
              </a:spcAft>
            </a:pPr>
            <a:r>
              <a:rPr lang="en-AU" sz="1800" kern="100" dirty="0">
                <a:latin typeface="Aptos" panose="020B0004020202020204" pitchFamily="34" charset="0"/>
                <a:ea typeface="DengXian" panose="02010600030101010101" pitchFamily="2" charset="-122"/>
                <a:cs typeface="Cordia New" panose="020B0304020202020204" pitchFamily="34" charset="-3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highlight>
                  <a:srgbClr val="FFFF00"/>
                </a:highlight>
              </a:rPr>
              <a:t>Before we go further into LCA </a:t>
            </a:r>
            <a:r>
              <a:rPr lang="en-US" sz="1800" dirty="0" err="1">
                <a:solidFill>
                  <a:schemeClr val="tx1">
                    <a:lumMod val="75000"/>
                    <a:lumOff val="25000"/>
                  </a:schemeClr>
                </a:solidFill>
                <a:highlight>
                  <a:srgbClr val="FFFF00"/>
                </a:highlight>
              </a:rPr>
              <a:t>Traralgon</a:t>
            </a:r>
            <a:r>
              <a:rPr lang="en-US" sz="1800" dirty="0">
                <a:solidFill>
                  <a:schemeClr val="tx1">
                    <a:lumMod val="75000"/>
                    <a:lumOff val="25000"/>
                  </a:schemeClr>
                </a:solidFill>
                <a:highlight>
                  <a:srgbClr val="FFFF00"/>
                </a:highlight>
              </a:rPr>
              <a:t>, it is worth considering where things are at in Victoria in relation to the enforcement of restraint clauses at common law. </a:t>
            </a:r>
          </a:p>
          <a:p>
            <a:endParaRPr lang="en-US" sz="1800" kern="100" dirty="0">
              <a:latin typeface="Aptos" panose="020B0004020202020204" pitchFamily="34" charset="0"/>
              <a:ea typeface="DengXian" panose="02010600030101010101" pitchFamily="2" charset="-122"/>
              <a:cs typeface="Cordia New" panose="020B0304020202020204" pitchFamily="34" charset="-34"/>
            </a:endParaRPr>
          </a:p>
          <a:p>
            <a:r>
              <a:rPr lang="en-US" sz="1800" kern="100" dirty="0">
                <a:latin typeface="Aptos" panose="020B0004020202020204" pitchFamily="34" charset="0"/>
                <a:ea typeface="DengXian" panose="02010600030101010101" pitchFamily="2" charset="-122"/>
                <a:cs typeface="Cordia New" panose="020B0304020202020204" pitchFamily="34" charset="-34"/>
              </a:rPr>
              <a:t>In Just Group Ltd v Peck His </a:t>
            </a:r>
            <a:r>
              <a:rPr lang="en-US" sz="1800" kern="100" dirty="0" err="1">
                <a:latin typeface="Aptos" panose="020B0004020202020204" pitchFamily="34" charset="0"/>
                <a:ea typeface="DengXian" panose="02010600030101010101" pitchFamily="2" charset="-122"/>
                <a:cs typeface="Cordia New" panose="020B0304020202020204" pitchFamily="34" charset="-34"/>
              </a:rPr>
              <a:t>Honour</a:t>
            </a:r>
            <a:r>
              <a:rPr lang="en-US" sz="1800" kern="100" dirty="0">
                <a:latin typeface="Aptos" panose="020B0004020202020204" pitchFamily="34" charset="0"/>
                <a:ea typeface="DengXian" panose="02010600030101010101" pitchFamily="2" charset="-122"/>
                <a:cs typeface="Cordia New" panose="020B0304020202020204" pitchFamily="34" charset="-34"/>
              </a:rPr>
              <a:t> went on to say in that passage, that:</a:t>
            </a:r>
          </a:p>
          <a:p>
            <a:endParaRPr lang="en-US" sz="1800" kern="100" dirty="0">
              <a:latin typeface="Aptos" panose="020B0004020202020204" pitchFamily="34" charset="0"/>
              <a:ea typeface="DengXian" panose="02010600030101010101" pitchFamily="2" charset="-122"/>
              <a:cs typeface="Cordia New" panose="020B0304020202020204" pitchFamily="34" charset="-34"/>
            </a:endParaRPr>
          </a:p>
          <a:p>
            <a:pPr marL="465887" lvl="1"/>
            <a:r>
              <a:rPr lang="en-US" sz="1800" i="1" kern="100" dirty="0">
                <a:latin typeface="Aptos" panose="020B0004020202020204" pitchFamily="34" charset="0"/>
                <a:ea typeface="DengXian" panose="02010600030101010101" pitchFamily="2" charset="-122"/>
                <a:cs typeface="Cordia New" panose="020B0304020202020204" pitchFamily="34" charset="-34"/>
              </a:rPr>
              <a:t>“The assessment of </a:t>
            </a:r>
            <a:r>
              <a:rPr lang="en-AU" sz="1800" i="1" kern="100" dirty="0">
                <a:latin typeface="Aptos" panose="020B0004020202020204" pitchFamily="34" charset="0"/>
                <a:ea typeface="DengXian" panose="02010600030101010101" pitchFamily="2" charset="-122"/>
                <a:cs typeface="Cordia New" panose="020B0304020202020204" pitchFamily="34" charset="-34"/>
              </a:rPr>
              <a:t>the reasonableness of a restraint is…. by reference to what the </a:t>
            </a:r>
            <a:r>
              <a:rPr lang="en-AU" sz="1800" b="1" i="1" kern="100" dirty="0">
                <a:latin typeface="Aptos" panose="020B0004020202020204" pitchFamily="34" charset="0"/>
                <a:ea typeface="DengXian" panose="02010600030101010101" pitchFamily="2" charset="-122"/>
                <a:cs typeface="Cordia New" panose="020B0304020202020204" pitchFamily="34" charset="-34"/>
              </a:rPr>
              <a:t>restraint properly construed requires or permits</a:t>
            </a:r>
            <a:r>
              <a:rPr lang="en-AU" sz="1800" i="1" kern="100" dirty="0">
                <a:latin typeface="Aptos" panose="020B0004020202020204" pitchFamily="34" charset="0"/>
                <a:ea typeface="DengXian" panose="02010600030101010101" pitchFamily="2" charset="-122"/>
                <a:cs typeface="Cordia New" panose="020B0304020202020204" pitchFamily="34" charset="-34"/>
              </a:rPr>
              <a:t>.” </a:t>
            </a:r>
            <a:endParaRPr lang="en-US" sz="1800" i="1" kern="100" dirty="0">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4</a:t>
            </a:fld>
            <a:endParaRPr lang="en-AU"/>
          </a:p>
        </p:txBody>
      </p:sp>
    </p:spTree>
    <p:extLst>
      <p:ext uri="{BB962C8B-B14F-4D97-AF65-F5344CB8AC3E}">
        <p14:creationId xmlns:p14="http://schemas.microsoft.com/office/powerpoint/2010/main" val="247905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solidFill>
                <a:schemeClr val="tx1">
                  <a:lumMod val="75000"/>
                  <a:lumOff val="25000"/>
                </a:schemeClr>
              </a:solidFill>
              <a:highlight>
                <a:srgbClr val="FFFF00"/>
              </a:highlight>
            </a:endParaRPr>
          </a:p>
          <a:p>
            <a:pPr defTabSz="931774">
              <a:defRPr/>
            </a:pPr>
            <a:r>
              <a:rPr lang="en-US" dirty="0">
                <a:solidFill>
                  <a:schemeClr val="tx1">
                    <a:lumMod val="75000"/>
                    <a:lumOff val="25000"/>
                  </a:schemeClr>
                </a:solidFill>
                <a:highlight>
                  <a:srgbClr val="FFFF00"/>
                </a:highlight>
              </a:rPr>
              <a:t>In Just Group v Peck [2016] VSC 614, McDonald J did not have the ROT Act available to him for the purposes of enforcing the restraint clause. </a:t>
            </a:r>
          </a:p>
          <a:p>
            <a:pPr defTabSz="931774">
              <a:defRPr/>
            </a:pPr>
            <a:endParaRPr lang="en-US" dirty="0">
              <a:solidFill>
                <a:schemeClr val="tx1">
                  <a:lumMod val="75000"/>
                  <a:lumOff val="25000"/>
                </a:schemeClr>
              </a:solidFill>
              <a:highlight>
                <a:srgbClr val="FFFF00"/>
              </a:highlight>
            </a:endParaRPr>
          </a:p>
          <a:p>
            <a:pPr defTabSz="931774">
              <a:defRPr/>
            </a:pPr>
            <a:r>
              <a:rPr lang="en-US" dirty="0">
                <a:solidFill>
                  <a:schemeClr val="tx1">
                    <a:lumMod val="75000"/>
                    <a:lumOff val="25000"/>
                  </a:schemeClr>
                </a:solidFill>
                <a:highlight>
                  <a:srgbClr val="FFFF00"/>
                </a:highlight>
              </a:rPr>
              <a:t>However His </a:t>
            </a:r>
            <a:r>
              <a:rPr lang="en-US" dirty="0" err="1">
                <a:solidFill>
                  <a:schemeClr val="tx1">
                    <a:lumMod val="75000"/>
                    <a:lumOff val="25000"/>
                  </a:schemeClr>
                </a:solidFill>
                <a:highlight>
                  <a:srgbClr val="FFFF00"/>
                </a:highlight>
              </a:rPr>
              <a:t>Honour</a:t>
            </a:r>
            <a:r>
              <a:rPr lang="en-US" dirty="0">
                <a:solidFill>
                  <a:schemeClr val="tx1">
                    <a:lumMod val="75000"/>
                    <a:lumOff val="25000"/>
                  </a:schemeClr>
                </a:solidFill>
                <a:highlight>
                  <a:srgbClr val="FFFF00"/>
                </a:highlight>
              </a:rPr>
              <a:t> said: “</a:t>
            </a:r>
            <a:r>
              <a:rPr lang="en-AU" b="1" dirty="0">
                <a:solidFill>
                  <a:schemeClr val="tx1">
                    <a:lumMod val="75000"/>
                    <a:lumOff val="25000"/>
                  </a:schemeClr>
                </a:solidFill>
                <a:highlight>
                  <a:srgbClr val="FFFF00"/>
                </a:highlight>
              </a:rPr>
              <a:t>If Ms Peck's contract had been subject to the laws of NSW Just Group Limited’s approach to the current proceedings would have been in accordance with section 4 of the Restraints of Trade Act 1976 (NSW). That section allows the court to ignore the fact that a restraint goes beyond that which is reasonable provided that in the circumstances of the actual breach, the restraint can be enforced to an extent that is reasonable. The current proceedings are however subject to the common law, unqualified by statute. The consequence is that the Court cannot assess the reasonableness of the restraints in Ms Peck's contract simply by reference to her proposed employment with Cotton On.  That company was but one of 50 brands/entities in respect of which the restraints in Ms Pecks contract operated. The  reasonableness of the restraints is to be assessed by reference to all 50</a:t>
            </a:r>
            <a:r>
              <a:rPr lang="en-US" b="1" dirty="0">
                <a:solidFill>
                  <a:schemeClr val="tx1">
                    <a:lumMod val="75000"/>
                    <a:lumOff val="25000"/>
                  </a:schemeClr>
                </a:solidFill>
                <a:highlight>
                  <a:srgbClr val="FFFF00"/>
                </a:highlight>
              </a:rPr>
              <a:t>.” </a:t>
            </a:r>
          </a:p>
          <a:p>
            <a:pPr defTabSz="931774">
              <a:defRPr/>
            </a:pPr>
            <a:endParaRPr lang="en-US" dirty="0">
              <a:solidFill>
                <a:schemeClr val="tx1">
                  <a:lumMod val="75000"/>
                  <a:lumOff val="25000"/>
                </a:schemeClr>
              </a:solidFill>
              <a:highlight>
                <a:srgbClr val="FFFF00"/>
              </a:highlight>
            </a:endParaRPr>
          </a:p>
          <a:p>
            <a:pPr defTabSz="931774">
              <a:defRPr/>
            </a:pPr>
            <a:r>
              <a:rPr lang="en-US" dirty="0">
                <a:solidFill>
                  <a:schemeClr val="tx1">
                    <a:lumMod val="75000"/>
                    <a:lumOff val="25000"/>
                  </a:schemeClr>
                </a:solidFill>
                <a:highlight>
                  <a:srgbClr val="FFFF00"/>
                </a:highlight>
              </a:rPr>
              <a:t>His </a:t>
            </a:r>
            <a:r>
              <a:rPr lang="en-US" dirty="0" err="1">
                <a:solidFill>
                  <a:schemeClr val="tx1">
                    <a:lumMod val="75000"/>
                    <a:lumOff val="25000"/>
                  </a:schemeClr>
                </a:solidFill>
                <a:highlight>
                  <a:srgbClr val="FFFF00"/>
                </a:highlight>
              </a:rPr>
              <a:t>Honour</a:t>
            </a:r>
            <a:r>
              <a:rPr lang="en-US" dirty="0">
                <a:solidFill>
                  <a:schemeClr val="tx1">
                    <a:lumMod val="75000"/>
                    <a:lumOff val="25000"/>
                  </a:schemeClr>
                </a:solidFill>
                <a:highlight>
                  <a:srgbClr val="FFFF00"/>
                </a:highlight>
              </a:rPr>
              <a:t> therefore was bound to and did apply common law principles and authorities regarding proper construction and interpretation of the restraint clause and severance principles. His </a:t>
            </a:r>
            <a:r>
              <a:rPr lang="en-US" dirty="0" err="1">
                <a:solidFill>
                  <a:schemeClr val="tx1">
                    <a:lumMod val="75000"/>
                    <a:lumOff val="25000"/>
                  </a:schemeClr>
                </a:solidFill>
                <a:highlight>
                  <a:srgbClr val="FFFF00"/>
                </a:highlight>
              </a:rPr>
              <a:t>Honour</a:t>
            </a:r>
            <a:r>
              <a:rPr lang="en-US" dirty="0">
                <a:solidFill>
                  <a:schemeClr val="tx1">
                    <a:lumMod val="75000"/>
                    <a:lumOff val="25000"/>
                  </a:schemeClr>
                </a:solidFill>
                <a:highlight>
                  <a:srgbClr val="FFFF00"/>
                </a:highlight>
              </a:rPr>
              <a:t> found the restraint clause unreasonable, and refused to sever the unreasonable parts of it, citing the caution in the authorities against curial disentanglement of unreasonably wide clauses, recognizing they may act in terrorem by exposing employees to the threat of litigation. </a:t>
            </a:r>
            <a:r>
              <a:rPr lang="en-US" dirty="0">
                <a:solidFill>
                  <a:schemeClr val="tx1">
                    <a:lumMod val="75000"/>
                    <a:lumOff val="25000"/>
                  </a:schemeClr>
                </a:solidFill>
              </a:rPr>
              <a:t>The Court of Appeal in Just Group Limited v Peck [2016] VSCA 334 agreed the restraints were unenforceable at common law and dismissed the appeal. </a:t>
            </a:r>
          </a:p>
          <a:p>
            <a:pPr defTabSz="931774">
              <a:defRPr/>
            </a:pPr>
            <a:endParaRPr lang="en-US" dirty="0">
              <a:solidFill>
                <a:schemeClr val="tx1">
                  <a:lumMod val="75000"/>
                  <a:lumOff val="25000"/>
                </a:schemeClr>
              </a:solidFill>
            </a:endParaRPr>
          </a:p>
          <a:p>
            <a:pPr defTabSz="931774">
              <a:defRPr/>
            </a:pPr>
            <a:r>
              <a:rPr lang="en-US" dirty="0">
                <a:solidFill>
                  <a:schemeClr val="tx1">
                    <a:lumMod val="75000"/>
                    <a:lumOff val="25000"/>
                  </a:schemeClr>
                </a:solidFill>
                <a:highlight>
                  <a:srgbClr val="FFFF00"/>
                </a:highlight>
              </a:rPr>
              <a:t>There is at least the possibility that </a:t>
            </a:r>
            <a:r>
              <a:rPr lang="en-US" b="1" dirty="0">
                <a:solidFill>
                  <a:schemeClr val="tx1">
                    <a:lumMod val="75000"/>
                    <a:lumOff val="25000"/>
                  </a:schemeClr>
                </a:solidFill>
                <a:highlight>
                  <a:srgbClr val="FFFF00"/>
                </a:highlight>
              </a:rPr>
              <a:t>the outcome in Just Group Limited v Peck might have been different if the Restraints of Trade Act NSW had applied</a:t>
            </a:r>
            <a:r>
              <a:rPr lang="en-US" dirty="0">
                <a:solidFill>
                  <a:schemeClr val="tx1">
                    <a:lumMod val="75000"/>
                    <a:lumOff val="25000"/>
                  </a:schemeClr>
                </a:solidFill>
                <a:highlight>
                  <a:srgbClr val="FFFF00"/>
                </a:highlight>
              </a:rPr>
              <a:t>.  </a:t>
            </a:r>
          </a:p>
          <a:p>
            <a:pPr defTabSz="931774">
              <a:defRPr/>
            </a:pPr>
            <a:endParaRPr lang="en-US" dirty="0">
              <a:solidFill>
                <a:schemeClr val="tx1">
                  <a:lumMod val="75000"/>
                  <a:lumOff val="25000"/>
                </a:schemeClr>
              </a:solidFill>
              <a:highlight>
                <a:srgbClr val="FFFF00"/>
              </a:highlight>
            </a:endParaRPr>
          </a:p>
          <a:p>
            <a:pPr defTabSz="931774">
              <a:defRPr/>
            </a:pPr>
            <a:r>
              <a:rPr lang="en-US" dirty="0">
                <a:solidFill>
                  <a:schemeClr val="tx1">
                    <a:lumMod val="75000"/>
                    <a:lumOff val="25000"/>
                  </a:schemeClr>
                </a:solidFill>
              </a:rPr>
              <a:t>The decision in LCA </a:t>
            </a:r>
            <a:r>
              <a:rPr lang="en-US" dirty="0" err="1">
                <a:solidFill>
                  <a:schemeClr val="tx1">
                    <a:lumMod val="75000"/>
                    <a:lumOff val="25000"/>
                  </a:schemeClr>
                </a:solidFill>
              </a:rPr>
              <a:t>Traralgon</a:t>
            </a:r>
            <a:r>
              <a:rPr lang="en-US" dirty="0">
                <a:solidFill>
                  <a:schemeClr val="tx1">
                    <a:lumMod val="75000"/>
                    <a:lumOff val="25000"/>
                  </a:schemeClr>
                </a:solidFill>
              </a:rPr>
              <a:t> v Ashlee Johnson may </a:t>
            </a:r>
            <a:r>
              <a:rPr lang="en-US" b="1" dirty="0">
                <a:solidFill>
                  <a:schemeClr val="tx1">
                    <a:lumMod val="75000"/>
                    <a:lumOff val="25000"/>
                  </a:schemeClr>
                </a:solidFill>
              </a:rPr>
              <a:t>now be useful guidance for practitioners in Victoria</a:t>
            </a:r>
            <a:r>
              <a:rPr lang="en-US" dirty="0">
                <a:solidFill>
                  <a:schemeClr val="tx1">
                    <a:lumMod val="75000"/>
                    <a:lumOff val="25000"/>
                  </a:schemeClr>
                </a:solidFill>
              </a:rPr>
              <a:t>.  </a:t>
            </a:r>
            <a:endParaRPr lang="en-AU" kern="100" dirty="0">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5</a:t>
            </a:fld>
            <a:endParaRPr lang="en-AU"/>
          </a:p>
        </p:txBody>
      </p:sp>
    </p:spTree>
    <p:extLst>
      <p:ext uri="{BB962C8B-B14F-4D97-AF65-F5344CB8AC3E}">
        <p14:creationId xmlns:p14="http://schemas.microsoft.com/office/powerpoint/2010/main" val="178620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AU" b="1" kern="100" dirty="0">
                <a:latin typeface="Aptos" panose="020B0004020202020204" pitchFamily="34" charset="0"/>
                <a:ea typeface="DengXian" panose="02010600030101010101" pitchFamily="2" charset="-122"/>
                <a:cs typeface="Cordia New" panose="020B0304020202020204" pitchFamily="34" charset="-34"/>
              </a:rPr>
              <a:t>James</a:t>
            </a:r>
          </a:p>
          <a:p>
            <a:pPr>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So now, turning to some of the specifics of the contractor agreement in LCA Traralgon relevant to the </a:t>
            </a:r>
            <a:r>
              <a:rPr lang="en-AU" b="1" kern="100" dirty="0">
                <a:latin typeface="Aptos" panose="020B0004020202020204" pitchFamily="34" charset="0"/>
                <a:ea typeface="DengXian" panose="02010600030101010101" pitchFamily="2" charset="-122"/>
                <a:cs typeface="Cordia New" panose="020B0304020202020204" pitchFamily="34" charset="-34"/>
              </a:rPr>
              <a:t>application of the ROT Act</a:t>
            </a:r>
            <a:r>
              <a:rPr lang="en-AU" kern="100" dirty="0">
                <a:latin typeface="Aptos" panose="020B0004020202020204" pitchFamily="34" charset="0"/>
                <a:ea typeface="DengXian" panose="02010600030101010101" pitchFamily="2" charset="-122"/>
                <a:cs typeface="Cordia New" panose="020B0304020202020204" pitchFamily="34" charset="-34"/>
              </a:rPr>
              <a:t>:</a:t>
            </a:r>
          </a:p>
          <a:p>
            <a:pPr>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Clause 25 of the contractor agreement stated that </a:t>
            </a:r>
            <a:r>
              <a:rPr lang="en-AU" b="1" kern="100" dirty="0">
                <a:latin typeface="Aptos" panose="020B0004020202020204" pitchFamily="34" charset="0"/>
                <a:ea typeface="DengXian" panose="02010600030101010101" pitchFamily="2" charset="-122"/>
                <a:cs typeface="Cordia New" panose="020B0304020202020204" pitchFamily="34" charset="-34"/>
              </a:rPr>
              <a:t>the agreement</a:t>
            </a:r>
            <a:r>
              <a:rPr lang="en-AU" kern="100" dirty="0">
                <a:latin typeface="Aptos" panose="020B0004020202020204" pitchFamily="34" charset="0"/>
                <a:ea typeface="DengXian" panose="02010600030101010101" pitchFamily="2" charset="-122"/>
                <a:cs typeface="Cordia New" panose="020B0304020202020204" pitchFamily="34" charset="-34"/>
              </a:rPr>
              <a:t> is governed by the law applying in NSW and the parties submit to the non-exclusive jurisdiction of the courts of that state or territory. </a:t>
            </a:r>
          </a:p>
          <a:p>
            <a:pPr>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The definition of “</a:t>
            </a:r>
            <a:r>
              <a:rPr lang="en-AU" b="1" kern="100" dirty="0">
                <a:latin typeface="Aptos" panose="020B0004020202020204" pitchFamily="34" charset="0"/>
                <a:ea typeface="DengXian" panose="02010600030101010101" pitchFamily="2" charset="-122"/>
                <a:cs typeface="Cordia New" panose="020B0304020202020204" pitchFamily="34" charset="-34"/>
              </a:rPr>
              <a:t>agreement</a:t>
            </a:r>
            <a:r>
              <a:rPr lang="en-AU" kern="100" dirty="0">
                <a:latin typeface="Aptos" panose="020B0004020202020204" pitchFamily="34" charset="0"/>
                <a:ea typeface="DengXian" panose="02010600030101010101" pitchFamily="2" charset="-122"/>
                <a:cs typeface="Cordia New" panose="020B0304020202020204" pitchFamily="34" charset="-34"/>
              </a:rPr>
              <a:t>” included </a:t>
            </a:r>
            <a:r>
              <a:rPr lang="en-AU" b="1" kern="100" dirty="0">
                <a:latin typeface="Aptos" panose="020B0004020202020204" pitchFamily="34" charset="0"/>
                <a:ea typeface="DengXian" panose="02010600030101010101" pitchFamily="2" charset="-122"/>
                <a:cs typeface="Cordia New" panose="020B0304020202020204" pitchFamily="34" charset="-34"/>
              </a:rPr>
              <a:t>attachments</a:t>
            </a:r>
            <a:r>
              <a:rPr lang="en-AU" kern="100" dirty="0">
                <a:latin typeface="Aptos" panose="020B0004020202020204" pitchFamily="34" charset="0"/>
                <a:ea typeface="DengXian" panose="02010600030101010101" pitchFamily="2" charset="-122"/>
                <a:cs typeface="Cordia New" panose="020B0304020202020204" pitchFamily="34" charset="-34"/>
              </a:rPr>
              <a:t> to the contract. The </a:t>
            </a:r>
            <a:r>
              <a:rPr lang="en-AU" b="1" kern="100" dirty="0">
                <a:latin typeface="Aptos" panose="020B0004020202020204" pitchFamily="34" charset="0"/>
                <a:ea typeface="DengXian" panose="02010600030101010101" pitchFamily="2" charset="-122"/>
                <a:cs typeface="Cordia New" panose="020B0304020202020204" pitchFamily="34" charset="-34"/>
              </a:rPr>
              <a:t>deed poll, </a:t>
            </a:r>
            <a:r>
              <a:rPr lang="en-AU" b="0" kern="100" dirty="0">
                <a:latin typeface="Aptos" panose="020B0004020202020204" pitchFamily="34" charset="0"/>
                <a:ea typeface="DengXian" panose="02010600030101010101" pitchFamily="2" charset="-122"/>
                <a:cs typeface="Cordia New" panose="020B0304020202020204" pitchFamily="34" charset="-34"/>
              </a:rPr>
              <a:t>signed by the key person Ashlee Johnson, which contained </a:t>
            </a:r>
            <a:r>
              <a:rPr lang="en-AU" kern="100" dirty="0">
                <a:latin typeface="Aptos" panose="020B0004020202020204" pitchFamily="34" charset="0"/>
                <a:ea typeface="DengXian" panose="02010600030101010101" pitchFamily="2" charset="-122"/>
                <a:cs typeface="Cordia New" panose="020B0304020202020204" pitchFamily="34" charset="-34"/>
              </a:rPr>
              <a:t>the restraint clauses on her personally, formed </a:t>
            </a:r>
            <a:r>
              <a:rPr lang="en-AU" b="1" kern="100" dirty="0">
                <a:latin typeface="Aptos" panose="020B0004020202020204" pitchFamily="34" charset="0"/>
                <a:ea typeface="DengXian" panose="02010600030101010101" pitchFamily="2" charset="-122"/>
                <a:cs typeface="Cordia New" panose="020B0304020202020204" pitchFamily="34" charset="-34"/>
              </a:rPr>
              <a:t>attachment one </a:t>
            </a:r>
            <a:r>
              <a:rPr lang="en-AU" kern="100" dirty="0">
                <a:latin typeface="Aptos" panose="020B0004020202020204" pitchFamily="34" charset="0"/>
                <a:ea typeface="DengXian" panose="02010600030101010101" pitchFamily="2" charset="-122"/>
                <a:cs typeface="Cordia New" panose="020B0304020202020204" pitchFamily="34" charset="-34"/>
              </a:rPr>
              <a:t>to the contract and the Deed Poll was also referred to in various clauses of the contract. </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a:lnSpc>
                <a:spcPct val="115000"/>
              </a:lnSpc>
              <a:spcAft>
                <a:spcPts val="815"/>
              </a:spcAft>
            </a:pPr>
            <a:r>
              <a:rPr lang="en-AU" kern="100" dirty="0">
                <a:latin typeface="Aptos" panose="020B0004020202020204" pitchFamily="34" charset="0"/>
                <a:ea typeface="DengXian" panose="02010600030101010101" pitchFamily="2" charset="-122"/>
                <a:cs typeface="Cordia New" panose="020B0304020202020204" pitchFamily="34" charset="-34"/>
              </a:rPr>
              <a:t>The Court found that the plaintiff had established a strong prima facie case that the Restraints of Trade Act applied. By the contractor agreement, the parties had submitted to the law of NSW. The Court relied on decisions from WA, NSW and QLD to find that where parties have agreed, the ROT Act may apply to outside NSW; and the ROT Act does not have geographical limits and applies to a contractual restraint of trade where the proper law of the contract is NSW. </a:t>
            </a:r>
          </a:p>
          <a:p>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kern="100" dirty="0">
                <a:latin typeface="Aptos" panose="020B0004020202020204" pitchFamily="34" charset="0"/>
                <a:ea typeface="DengXian" panose="02010600030101010101" pitchFamily="2" charset="-122"/>
                <a:cs typeface="Cordia New" panose="020B0304020202020204" pitchFamily="34" charset="-34"/>
              </a:rPr>
              <a:t>Her Honour also rejected the defendants submission that only the Supreme Court of NSW had power to enforce a restraint of trade clause pursuant to s 4(3), because </a:t>
            </a:r>
            <a:r>
              <a:rPr lang="en-AU" b="1" kern="100" dirty="0">
                <a:latin typeface="Aptos" panose="020B0004020202020204" pitchFamily="34" charset="0"/>
                <a:ea typeface="DengXian" panose="02010600030101010101" pitchFamily="2" charset="-122"/>
                <a:cs typeface="Cordia New" panose="020B0304020202020204" pitchFamily="34" charset="-34"/>
              </a:rPr>
              <a:t>the proper law of the contract was NSW and the parties had contractually agreed to submit to the non-exclusive jurisdiction of the courts of NSW</a:t>
            </a:r>
            <a:r>
              <a:rPr lang="en-AU" kern="100" dirty="0">
                <a:latin typeface="Aptos" panose="020B0004020202020204" pitchFamily="34" charset="0"/>
                <a:ea typeface="DengXian" panose="02010600030101010101" pitchFamily="2" charset="-122"/>
                <a:cs typeface="Cordia New" panose="020B0304020202020204" pitchFamily="34" charset="-34"/>
              </a:rPr>
              <a:t>. Her Honour rejected the defendants’ submission that the court could ignore the parties’ choice of NSW if it was appropriate for public policy reasons as they had not established a prima facie case for doing so.</a:t>
            </a:r>
          </a:p>
          <a:p>
            <a:endParaRPr lang="en-AU" kern="100" dirty="0">
              <a:latin typeface="Aptos" panose="020B0004020202020204" pitchFamily="34" charset="0"/>
              <a:ea typeface="DengXian" panose="02010600030101010101" pitchFamily="2" charset="-122"/>
              <a:cs typeface="Cordia New" panose="020B0304020202020204" pitchFamily="34" charset="-34"/>
            </a:endParaRPr>
          </a:p>
          <a:p>
            <a:endParaRPr lang="en-AU" kern="100" dirty="0">
              <a:latin typeface="Aptos" panose="020B0004020202020204" pitchFamily="34" charset="0"/>
              <a:ea typeface="DengXian" panose="02010600030101010101" pitchFamily="2" charset="-122"/>
              <a:cs typeface="Cordia New" panose="020B0304020202020204" pitchFamily="34" charset="-34"/>
            </a:endParaRPr>
          </a:p>
          <a:p>
            <a:r>
              <a:rPr lang="en-AU" kern="100" dirty="0">
                <a:latin typeface="Aptos" panose="020B0004020202020204" pitchFamily="34" charset="0"/>
                <a:ea typeface="DengXian" panose="02010600030101010101" pitchFamily="2" charset="-122"/>
                <a:cs typeface="Cordia New" panose="020B0304020202020204" pitchFamily="34" charset="-34"/>
              </a:rPr>
              <a:t>At [40] citing </a:t>
            </a:r>
            <a:r>
              <a:rPr lang="en-US" i="1" kern="100" dirty="0">
                <a:latin typeface="Aptos" panose="020B0004020202020204" pitchFamily="34" charset="0"/>
                <a:ea typeface="DengXian" panose="02010600030101010101" pitchFamily="2" charset="-122"/>
                <a:cs typeface="Cordia New" panose="020B0304020202020204" pitchFamily="34" charset="-34"/>
              </a:rPr>
              <a:t>Hawker de Havilland Pty Ltd v Fernandes</a:t>
            </a:r>
            <a:r>
              <a:rPr lang="en-US" kern="100" dirty="0">
                <a:latin typeface="Aptos" panose="020B0004020202020204" pitchFamily="34" charset="0"/>
                <a:ea typeface="DengXian" panose="02010600030101010101" pitchFamily="2" charset="-122"/>
                <a:cs typeface="Cordia New" panose="020B0304020202020204" pitchFamily="34" charset="-34"/>
              </a:rPr>
              <a:t> (1996) ATPR 41-479,  </a:t>
            </a:r>
            <a:r>
              <a:rPr lang="en-US" i="1" kern="100" dirty="0">
                <a:latin typeface="Aptos" panose="020B0004020202020204" pitchFamily="34" charset="0"/>
                <a:ea typeface="DengXian" panose="02010600030101010101" pitchFamily="2" charset="-122"/>
                <a:cs typeface="Cordia New" panose="020B0304020202020204" pitchFamily="34" charset="-34"/>
              </a:rPr>
              <a:t>K&amp;C Smith Pty Ltd v Ward</a:t>
            </a:r>
            <a:r>
              <a:rPr lang="en-US" kern="100" dirty="0">
                <a:latin typeface="Aptos" panose="020B0004020202020204" pitchFamily="34" charset="0"/>
                <a:ea typeface="DengXian" panose="02010600030101010101" pitchFamily="2" charset="-122"/>
                <a:cs typeface="Cordia New" panose="020B0304020202020204" pitchFamily="34" charset="-34"/>
              </a:rPr>
              <a:t> [1998] 45 NSWLR 702, and </a:t>
            </a:r>
            <a:r>
              <a:rPr lang="en-US" i="1" kern="100" dirty="0" err="1">
                <a:latin typeface="Aptos" panose="020B0004020202020204" pitchFamily="34" charset="0"/>
                <a:ea typeface="DengXian" panose="02010600030101010101" pitchFamily="2" charset="-122"/>
                <a:cs typeface="Cordia New" panose="020B0304020202020204" pitchFamily="34" charset="-34"/>
              </a:rPr>
              <a:t>Prowealth</a:t>
            </a:r>
            <a:r>
              <a:rPr lang="en-US" i="1" kern="100" dirty="0">
                <a:latin typeface="Aptos" panose="020B0004020202020204" pitchFamily="34" charset="0"/>
                <a:ea typeface="DengXian" panose="02010600030101010101" pitchFamily="2" charset="-122"/>
                <a:cs typeface="Cordia New" panose="020B0304020202020204" pitchFamily="34" charset="-34"/>
              </a:rPr>
              <a:t> Corporation Pty Ltd v Property Investment Advisory Pty Ltd</a:t>
            </a:r>
            <a:r>
              <a:rPr lang="en-US" kern="100" dirty="0">
                <a:latin typeface="Aptos" panose="020B0004020202020204" pitchFamily="34" charset="0"/>
                <a:ea typeface="DengXian" panose="02010600030101010101" pitchFamily="2" charset="-122"/>
                <a:cs typeface="Cordia New" panose="020B0304020202020204" pitchFamily="34" charset="-34"/>
              </a:rPr>
              <a:t> [2022] QDC 257. </a:t>
            </a: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6</a:t>
            </a:fld>
            <a:endParaRPr lang="en-AU"/>
          </a:p>
        </p:txBody>
      </p:sp>
    </p:spTree>
    <p:extLst>
      <p:ext uri="{BB962C8B-B14F-4D97-AF65-F5344CB8AC3E}">
        <p14:creationId xmlns:p14="http://schemas.microsoft.com/office/powerpoint/2010/main" val="3172650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AU" b="1" kern="100" dirty="0">
                <a:latin typeface="Aptos" panose="020B0004020202020204" pitchFamily="34" charset="0"/>
                <a:ea typeface="DengXian" panose="02010600030101010101" pitchFamily="2" charset="-122"/>
                <a:cs typeface="Cordia New" panose="020B0304020202020204" pitchFamily="34" charset="-34"/>
              </a:rPr>
              <a:t>James</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An aspect of the case that Glen and I thought worth delving a little further into was the issue of whether public policy in Victoria allows the application of the ROT Act.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AU" kern="100" dirty="0">
                <a:latin typeface="Aptos" panose="020B0004020202020204" pitchFamily="34" charset="0"/>
                <a:ea typeface="DengXian" panose="02010600030101010101" pitchFamily="2" charset="-122"/>
                <a:cs typeface="Cordia New" panose="020B0304020202020204" pitchFamily="34" charset="-34"/>
              </a:rPr>
              <a:t>Associate Justice </a:t>
            </a:r>
            <a:r>
              <a:rPr lang="en-AU" kern="100" dirty="0" err="1">
                <a:latin typeface="Aptos" panose="020B0004020202020204" pitchFamily="34" charset="0"/>
                <a:ea typeface="DengXian" panose="02010600030101010101" pitchFamily="2" charset="-122"/>
                <a:cs typeface="Cordia New" panose="020B0304020202020204" pitchFamily="34" charset="-34"/>
              </a:rPr>
              <a:t>Ieradiaconou</a:t>
            </a:r>
            <a:r>
              <a:rPr lang="en-AU" kern="100" dirty="0">
                <a:latin typeface="Aptos" panose="020B0004020202020204" pitchFamily="34" charset="0"/>
                <a:ea typeface="DengXian" panose="02010600030101010101" pitchFamily="2" charset="-122"/>
                <a:cs typeface="Cordia New" panose="020B0304020202020204" pitchFamily="34" charset="-34"/>
              </a:rPr>
              <a:t> accepted that doubt had been expressed as to whether public policy in Victoria permits the enforcement of a restraint in Victoria relying on the ROT Act. However Her Honour noted the doubt had been expressed as obiter and was contrary to the authorities she relied on. </a:t>
            </a:r>
            <a:r>
              <a:rPr lang="en-AU" kern="100" dirty="0">
                <a:latin typeface="Aptos" panose="020B0004020202020204" pitchFamily="34" charset="0"/>
                <a:ea typeface="Arial" panose="020B0604020202020204" pitchFamily="34" charset="0"/>
                <a:cs typeface="Cordia New" panose="020B0304020202020204" pitchFamily="34" charset="-34"/>
              </a:rPr>
              <a:t>Her Honour’s decision in LCA is therefore, for the moment at least, the definitive answer to the question of whether public policy in Victoria in relation to restraints of trade allows reading down of the restraint to enforce a reasonable restraint pursuant to the Act where it applies.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Her Honour did not go too far into this issue in her reasons. However, she footnotes two decisions worth mentioning: </a:t>
            </a:r>
            <a:r>
              <a:rPr lang="en-AU" i="1" kern="100" dirty="0">
                <a:latin typeface="Aptos" panose="020B0004020202020204" pitchFamily="34" charset="0"/>
                <a:ea typeface="DengXian" panose="02010600030101010101" pitchFamily="2" charset="-122"/>
                <a:cs typeface="Cordia New" panose="020B0304020202020204" pitchFamily="34" charset="-34"/>
              </a:rPr>
              <a:t>Allied Express Transport v </a:t>
            </a:r>
            <a:r>
              <a:rPr lang="en-AU" i="1" kern="100" dirty="0" err="1">
                <a:latin typeface="Aptos" panose="020B0004020202020204" pitchFamily="34" charset="0"/>
                <a:ea typeface="DengXian" panose="02010600030101010101" pitchFamily="2" charset="-122"/>
                <a:cs typeface="Cordia New" panose="020B0304020202020204" pitchFamily="34" charset="-34"/>
              </a:rPr>
              <a:t>Braim</a:t>
            </a:r>
            <a:r>
              <a:rPr lang="en-AU" i="1"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[2022] NSWSC 1298 and </a:t>
            </a:r>
            <a:r>
              <a:rPr lang="en-AU" i="1" kern="100" dirty="0">
                <a:latin typeface="Aptos" panose="020B0004020202020204" pitchFamily="34" charset="0"/>
                <a:ea typeface="DengXian" panose="02010600030101010101" pitchFamily="2" charset="-122"/>
                <a:cs typeface="Cordia New" panose="020B0304020202020204" pitchFamily="34" charset="-34"/>
              </a:rPr>
              <a:t>Label Manufacturers v </a:t>
            </a:r>
            <a:r>
              <a:rPr lang="en-AU" i="1" kern="100" dirty="0" err="1">
                <a:latin typeface="Aptos" panose="020B0004020202020204" pitchFamily="34" charset="0"/>
                <a:ea typeface="DengXian" panose="02010600030101010101" pitchFamily="2" charset="-122"/>
                <a:cs typeface="Cordia New" panose="020B0304020202020204" pitchFamily="34" charset="-34"/>
              </a:rPr>
              <a:t>Chatzopoulos</a:t>
            </a:r>
            <a:r>
              <a:rPr lang="en-AU" i="1"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[2022] NSWSC 1059 which both considered the applicability of the ROT Act to restraints in Victoria. </a:t>
            </a:r>
          </a:p>
          <a:p>
            <a:pPr defTabSz="931774">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defRPr/>
            </a:pPr>
            <a:r>
              <a:rPr lang="en-AU" kern="100" dirty="0">
                <a:latin typeface="Aptos" panose="020B0004020202020204" pitchFamily="34" charset="0"/>
                <a:ea typeface="DengXian" panose="02010600030101010101" pitchFamily="2" charset="-122"/>
                <a:cs typeface="Cordia New" panose="020B0304020202020204" pitchFamily="34" charset="-34"/>
              </a:rPr>
              <a:t>In </a:t>
            </a:r>
            <a:r>
              <a:rPr lang="en-AU" i="1" kern="100" dirty="0">
                <a:latin typeface="Aptos" panose="020B0004020202020204" pitchFamily="34" charset="0"/>
                <a:ea typeface="DengXian" panose="02010600030101010101" pitchFamily="2" charset="-122"/>
                <a:cs typeface="Cordia New" panose="020B0304020202020204" pitchFamily="34" charset="-34"/>
              </a:rPr>
              <a:t>Allied Express</a:t>
            </a:r>
            <a:r>
              <a:rPr lang="en-AU" kern="100" dirty="0">
                <a:latin typeface="Aptos" panose="020B0004020202020204" pitchFamily="34" charset="0"/>
                <a:ea typeface="DengXian" panose="02010600030101010101" pitchFamily="2" charset="-122"/>
                <a:cs typeface="Cordia New" panose="020B0304020202020204" pitchFamily="34" charset="-34"/>
              </a:rPr>
              <a:t> at [267] – [274] i</a:t>
            </a:r>
            <a:r>
              <a:rPr lang="en-AU" kern="100" dirty="0">
                <a:latin typeface="Aptos" panose="020B0004020202020204" pitchFamily="34" charset="0"/>
                <a:ea typeface="Arial" panose="020B0604020202020204" pitchFamily="34" charset="0"/>
                <a:cs typeface="Cordia New" panose="020B0304020202020204" pitchFamily="34" charset="-34"/>
              </a:rPr>
              <a:t>n obiter the Court said if it had been necessary to resolve the issue, it would have held that s 4 of the ROT Act applied, </a:t>
            </a:r>
            <a:r>
              <a:rPr lang="en-AU" b="1" kern="100" dirty="0">
                <a:latin typeface="Aptos" panose="020B0004020202020204" pitchFamily="34" charset="0"/>
                <a:ea typeface="Arial" panose="020B0604020202020204" pitchFamily="34" charset="0"/>
                <a:cs typeface="Cordia New" panose="020B0304020202020204" pitchFamily="34" charset="-34"/>
              </a:rPr>
              <a:t>because of the following combination of factors</a:t>
            </a:r>
            <a:r>
              <a:rPr lang="en-AU" kern="100" dirty="0">
                <a:latin typeface="Aptos" panose="020B0004020202020204" pitchFamily="34" charset="0"/>
                <a:ea typeface="Arial" panose="020B0604020202020204" pitchFamily="34" charset="0"/>
                <a:cs typeface="Cordia New" panose="020B0304020202020204" pitchFamily="34" charset="-34"/>
              </a:rPr>
              <a:t>: </a:t>
            </a:r>
            <a:r>
              <a:rPr lang="en-AU" b="1" kern="100" dirty="0">
                <a:latin typeface="Aptos" panose="020B0004020202020204" pitchFamily="34" charset="0"/>
                <a:ea typeface="Arial" panose="020B0604020202020204" pitchFamily="34" charset="0"/>
                <a:cs typeface="Cordia New" panose="020B0304020202020204" pitchFamily="34" charset="-34"/>
              </a:rPr>
              <a:t>[as set out on the slide] </a:t>
            </a:r>
          </a:p>
          <a:p>
            <a:pPr marL="349415" indent="-349415">
              <a:lnSpc>
                <a:spcPts val="1630"/>
              </a:lnSpc>
              <a:spcBef>
                <a:spcPts val="611"/>
              </a:spcBef>
              <a:spcAft>
                <a:spcPts val="611"/>
              </a:spcAft>
              <a:buFont typeface="Symbol" panose="05050102010706020507" pitchFamily="18" charset="2"/>
              <a:buChar char=""/>
            </a:pPr>
            <a:r>
              <a:rPr lang="en-AU" kern="100" dirty="0">
                <a:latin typeface="Aptos" panose="020B0004020202020204" pitchFamily="34" charset="0"/>
                <a:ea typeface="Arial" panose="020B0604020202020204" pitchFamily="34" charset="0"/>
                <a:cs typeface="Cordia New" panose="020B0304020202020204" pitchFamily="34" charset="-34"/>
              </a:rPr>
              <a:t>the restraint was not limited to Victoria – there was no geographical limitation;</a:t>
            </a:r>
          </a:p>
          <a:p>
            <a:pPr marL="349415" indent="-349415">
              <a:lnSpc>
                <a:spcPts val="1630"/>
              </a:lnSpc>
              <a:spcBef>
                <a:spcPts val="611"/>
              </a:spcBef>
              <a:spcAft>
                <a:spcPts val="611"/>
              </a:spcAft>
              <a:buFont typeface="Symbol" panose="05050102010706020507" pitchFamily="18" charset="2"/>
              <a:buChar char=""/>
            </a:pPr>
            <a:r>
              <a:rPr lang="en-AU" kern="100" dirty="0">
                <a:latin typeface="Aptos" panose="020B0004020202020204" pitchFamily="34" charset="0"/>
                <a:ea typeface="Arial" panose="020B0604020202020204" pitchFamily="34" charset="0"/>
                <a:cs typeface="Cordia New" panose="020B0304020202020204" pitchFamily="34" charset="-34"/>
              </a:rPr>
              <a:t>the parties expressly stipulated the law of NSW as the law of the contract;</a:t>
            </a:r>
          </a:p>
          <a:p>
            <a:pPr marL="349415" indent="-349415">
              <a:lnSpc>
                <a:spcPts val="1630"/>
              </a:lnSpc>
              <a:spcBef>
                <a:spcPts val="611"/>
              </a:spcBef>
              <a:spcAft>
                <a:spcPts val="611"/>
              </a:spcAft>
              <a:buFont typeface="Symbol" panose="05050102010706020507" pitchFamily="18" charset="2"/>
              <a:buChar char=""/>
            </a:pPr>
            <a:r>
              <a:rPr lang="en-AU" kern="100" dirty="0">
                <a:latin typeface="Aptos" panose="020B0004020202020204" pitchFamily="34" charset="0"/>
                <a:ea typeface="Arial" panose="020B0604020202020204" pitchFamily="34" charset="0"/>
                <a:cs typeface="Cordia New" panose="020B0304020202020204" pitchFamily="34" charset="-34"/>
              </a:rPr>
              <a:t>the considerations that govern whether a restraint of trade is contrary to public policy are the same throughout Australia.</a:t>
            </a: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7</a:t>
            </a:fld>
            <a:endParaRPr lang="en-AU"/>
          </a:p>
        </p:txBody>
      </p:sp>
    </p:spTree>
    <p:extLst>
      <p:ext uri="{BB962C8B-B14F-4D97-AF65-F5344CB8AC3E}">
        <p14:creationId xmlns:p14="http://schemas.microsoft.com/office/powerpoint/2010/main" val="148660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kern="100" dirty="0">
                <a:latin typeface="Aptos" panose="020B0004020202020204" pitchFamily="34" charset="0"/>
                <a:ea typeface="DengXian" panose="02010600030101010101" pitchFamily="2" charset="-122"/>
                <a:cs typeface="Cordia New" panose="020B0304020202020204" pitchFamily="34" charset="-34"/>
              </a:rPr>
              <a:t>So turning to some of the specific words of the contractor agreement in LCA Traralgon relevant to the restraint and non-solicitation clauses.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r>
              <a:rPr lang="en-US" dirty="0"/>
              <a:t>Firstly, the restraint on the conduct of the defendants was essentially not to:</a:t>
            </a:r>
          </a:p>
          <a:p>
            <a:endParaRPr lang="en-US" dirty="0"/>
          </a:p>
          <a:p>
            <a:r>
              <a:rPr lang="en-US" b="1" dirty="0"/>
              <a:t>“d</a:t>
            </a:r>
            <a:r>
              <a:rPr lang="en-AU" b="1" dirty="0" err="1"/>
              <a:t>uring</a:t>
            </a:r>
            <a:r>
              <a:rPr lang="en-AU" b="1" dirty="0"/>
              <a:t> the </a:t>
            </a:r>
            <a:r>
              <a:rPr lang="en-US" b="1" dirty="0"/>
              <a:t>R</a:t>
            </a:r>
            <a:r>
              <a:rPr lang="en-AU" b="1" dirty="0" err="1"/>
              <a:t>estraint</a:t>
            </a:r>
            <a:r>
              <a:rPr lang="en-AU" b="1" dirty="0"/>
              <a:t> </a:t>
            </a:r>
            <a:r>
              <a:rPr lang="en-US" b="1" dirty="0"/>
              <a:t>Period </a:t>
            </a:r>
            <a:r>
              <a:rPr lang="en-US" b="1" dirty="0" err="1"/>
              <a:t>i</a:t>
            </a:r>
            <a:r>
              <a:rPr lang="en-AU" b="1" dirty="0"/>
              <a:t>n the </a:t>
            </a:r>
            <a:r>
              <a:rPr lang="en-US" b="1" dirty="0"/>
              <a:t>R</a:t>
            </a:r>
            <a:r>
              <a:rPr lang="en-AU" b="1" dirty="0" err="1"/>
              <a:t>estraint</a:t>
            </a:r>
            <a:r>
              <a:rPr lang="en-AU" b="1" dirty="0"/>
              <a:t> </a:t>
            </a:r>
            <a:r>
              <a:rPr lang="en-US" b="1" dirty="0"/>
              <a:t>A</a:t>
            </a:r>
            <a:r>
              <a:rPr lang="en-AU" b="1" dirty="0"/>
              <a:t>rea engage or prepare to engage in a Competing Business</a:t>
            </a:r>
            <a:r>
              <a:rPr lang="en-US" b="1" dirty="0"/>
              <a:t> (18.1.2). </a:t>
            </a:r>
          </a:p>
          <a:p>
            <a:endParaRPr lang="en-US" dirty="0"/>
          </a:p>
          <a:p>
            <a:r>
              <a:rPr lang="en-US" dirty="0"/>
              <a:t>The non-solicitation clause provided they must not:</a:t>
            </a:r>
          </a:p>
          <a:p>
            <a:endParaRPr lang="en-US" dirty="0"/>
          </a:p>
          <a:p>
            <a:r>
              <a:rPr lang="en-US" b="1" dirty="0"/>
              <a:t>“d</a:t>
            </a:r>
            <a:r>
              <a:rPr lang="en-AU" b="1" dirty="0" err="1"/>
              <a:t>uring</a:t>
            </a:r>
            <a:r>
              <a:rPr lang="en-AU" b="1" dirty="0"/>
              <a:t> the </a:t>
            </a:r>
            <a:r>
              <a:rPr lang="en-US" b="1" dirty="0"/>
              <a:t>R</a:t>
            </a:r>
            <a:r>
              <a:rPr lang="en-AU" b="1" dirty="0" err="1"/>
              <a:t>estraint</a:t>
            </a:r>
            <a:r>
              <a:rPr lang="en-AU" b="1" dirty="0"/>
              <a:t> </a:t>
            </a:r>
            <a:r>
              <a:rPr lang="en-US" b="1" dirty="0"/>
              <a:t>Period, </a:t>
            </a:r>
            <a:r>
              <a:rPr lang="en-AU" b="1" dirty="0"/>
              <a:t>solicit</a:t>
            </a:r>
            <a:r>
              <a:rPr lang="en-US" b="1" dirty="0"/>
              <a:t>,</a:t>
            </a:r>
            <a:r>
              <a:rPr lang="en-AU" b="1" dirty="0"/>
              <a:t> canvas approach or accept any approach from any patient</a:t>
            </a:r>
            <a:r>
              <a:rPr lang="en-US" b="1" dirty="0"/>
              <a:t> or </a:t>
            </a:r>
            <a:r>
              <a:rPr lang="en-AU" b="1" dirty="0"/>
              <a:t>customer</a:t>
            </a:r>
            <a:r>
              <a:rPr lang="en-US" b="1" dirty="0"/>
              <a:t>…</a:t>
            </a:r>
            <a:r>
              <a:rPr lang="en-AU" b="1" dirty="0"/>
              <a:t> of an LCA </a:t>
            </a:r>
            <a:r>
              <a:rPr lang="en-US" b="1" dirty="0"/>
              <a:t>E</a:t>
            </a:r>
            <a:r>
              <a:rPr lang="en-AU" b="1" dirty="0" err="1"/>
              <a:t>ntity</a:t>
            </a:r>
            <a:r>
              <a:rPr lang="en-AU" b="1" dirty="0"/>
              <a:t> with whom [they] had contact in the course of performing </a:t>
            </a:r>
            <a:r>
              <a:rPr lang="en-US" b="1" dirty="0"/>
              <a:t>J</a:t>
            </a:r>
            <a:r>
              <a:rPr lang="en-AU" b="1" dirty="0" err="1"/>
              <a:t>obs</a:t>
            </a:r>
            <a:r>
              <a:rPr lang="en-AU" b="1" dirty="0"/>
              <a:t> under the </a:t>
            </a:r>
            <a:r>
              <a:rPr lang="en-US" b="1" dirty="0"/>
              <a:t>A</a:t>
            </a:r>
            <a:r>
              <a:rPr lang="en-AU" b="1" dirty="0" err="1"/>
              <a:t>greement</a:t>
            </a:r>
            <a:r>
              <a:rPr lang="en-AU" b="1" dirty="0"/>
              <a:t> for the purpose or with the effect of obtaining the custom or business of that person or entity in the </a:t>
            </a:r>
            <a:r>
              <a:rPr lang="en-US" b="1" dirty="0"/>
              <a:t>R</a:t>
            </a:r>
            <a:r>
              <a:rPr lang="en-AU" b="1" dirty="0" err="1"/>
              <a:t>estraint</a:t>
            </a:r>
            <a:r>
              <a:rPr lang="en-AU" b="1" dirty="0"/>
              <a:t> </a:t>
            </a:r>
            <a:r>
              <a:rPr lang="en-US" b="1" dirty="0"/>
              <a:t>A</a:t>
            </a:r>
            <a:r>
              <a:rPr lang="en-AU" b="1" dirty="0"/>
              <a:t>rea for the benefit of a </a:t>
            </a:r>
            <a:r>
              <a:rPr lang="en-US" b="1" dirty="0"/>
              <a:t>C</a:t>
            </a:r>
            <a:r>
              <a:rPr lang="en-AU" b="1" dirty="0" err="1"/>
              <a:t>ompeting</a:t>
            </a:r>
            <a:r>
              <a:rPr lang="en-AU" b="1" dirty="0"/>
              <a:t> </a:t>
            </a:r>
            <a:r>
              <a:rPr lang="en-US" b="1" dirty="0"/>
              <a:t>B</a:t>
            </a:r>
            <a:r>
              <a:rPr lang="en-AU" b="1" dirty="0" err="1"/>
              <a:t>usiness</a:t>
            </a:r>
            <a:r>
              <a:rPr lang="en-AU" b="1" dirty="0"/>
              <a:t> or detrimentally affecting the business of an LCA Entity”. </a:t>
            </a:r>
          </a:p>
          <a:p>
            <a:endParaRPr lang="en-AU" dirty="0"/>
          </a:p>
          <a:p>
            <a:r>
              <a:rPr lang="en-AU" b="0" dirty="0"/>
              <a:t>The definitions in the Agreement defined several key words. This is where the trouble was in relation to the interpretation of the restraint and non-solicitation clauses, due to the breadth of the definitions of the terms referred to in the clauses.  </a:t>
            </a:r>
          </a:p>
          <a:p>
            <a:endParaRPr lang="en-AU" dirty="0"/>
          </a:p>
          <a:p>
            <a:r>
              <a:rPr lang="en-AU" dirty="0"/>
              <a:t>“Competing Business” was defined to mean “any business or activity that competes with any part of the business </a:t>
            </a:r>
            <a:r>
              <a:rPr lang="en-AU" b="1" dirty="0"/>
              <a:t>of an LCA </a:t>
            </a:r>
            <a:r>
              <a:rPr lang="en-US" b="1" dirty="0"/>
              <a:t>E</a:t>
            </a:r>
            <a:r>
              <a:rPr lang="en-AU" b="1" dirty="0" err="1"/>
              <a:t>ntity</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LCA entity</a:t>
            </a:r>
            <a:r>
              <a:rPr lang="en-US" dirty="0"/>
              <a:t>” was not referred to by Her </a:t>
            </a:r>
            <a:r>
              <a:rPr lang="en-US" dirty="0" err="1"/>
              <a:t>Honour</a:t>
            </a:r>
            <a:r>
              <a:rPr lang="en-US" dirty="0"/>
              <a:t> in the judgment however it was defined to essentially mean “the plaintiff company, the franchisor, and related bodies corporate of the plaintiff company, and other franchisees operating a clinic using the Laser Clinics Australia brand”.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“Injecting Services” was defined to include cosmetic injectable consulting, procedures and after-care performed in the course of the Business, which was in turn defined to mean “a business performing </a:t>
            </a:r>
            <a:r>
              <a:rPr lang="en-US" b="1" dirty="0">
                <a:highlight>
                  <a:srgbClr val="FFFF00"/>
                </a:highlight>
              </a:rPr>
              <a:t>laser, skin</a:t>
            </a:r>
            <a:r>
              <a:rPr lang="en-US" dirty="0">
                <a:highlight>
                  <a:srgbClr val="FFFF00"/>
                </a:highlight>
              </a:rPr>
              <a:t> </a:t>
            </a:r>
            <a:r>
              <a:rPr lang="en-US" dirty="0"/>
              <a:t>and cosmetic injection treatments as conducted by the Company </a:t>
            </a:r>
            <a:r>
              <a:rPr lang="en-US" b="1" dirty="0"/>
              <a:t>and other LCA Entities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“solicit” was given an express meaning that includes “</a:t>
            </a:r>
            <a:r>
              <a:rPr lang="en-AU" dirty="0"/>
              <a:t>advising or notifying via any social networking websites, including LinkedIn, on which the </a:t>
            </a:r>
            <a:r>
              <a:rPr lang="en-US" dirty="0"/>
              <a:t>S</a:t>
            </a:r>
            <a:r>
              <a:rPr lang="en-AU" dirty="0" err="1"/>
              <a:t>upplier</a:t>
            </a:r>
            <a:r>
              <a:rPr lang="en-AU" dirty="0"/>
              <a:t> is registered or has a profile, of any changes in the </a:t>
            </a:r>
            <a:r>
              <a:rPr lang="en-US" dirty="0"/>
              <a:t>S</a:t>
            </a:r>
            <a:r>
              <a:rPr lang="en-AU" dirty="0" err="1"/>
              <a:t>upplier</a:t>
            </a:r>
            <a:r>
              <a:rPr lang="en-US" dirty="0"/>
              <a:t>’</a:t>
            </a:r>
            <a:r>
              <a:rPr lang="en-AU" dirty="0"/>
              <a:t>s engagement or the provision of its services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8</a:t>
            </a:fld>
            <a:endParaRPr lang="en-AU"/>
          </a:p>
        </p:txBody>
      </p:sp>
    </p:spTree>
    <p:extLst>
      <p:ext uri="{BB962C8B-B14F-4D97-AF65-F5344CB8AC3E}">
        <p14:creationId xmlns:p14="http://schemas.microsoft.com/office/powerpoint/2010/main" val="22326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15000"/>
              </a:lnSpc>
              <a:defRPr/>
            </a:pPr>
            <a:r>
              <a:rPr lang="en-AU" b="1" kern="100" dirty="0">
                <a:latin typeface="Aptos" panose="020B0004020202020204" pitchFamily="34" charset="0"/>
                <a:ea typeface="DengXian" panose="02010600030101010101" pitchFamily="2" charset="-122"/>
                <a:cs typeface="Cordia New" panose="020B0304020202020204" pitchFamily="34" charset="-34"/>
              </a:rPr>
              <a:t>Glen</a:t>
            </a:r>
            <a:r>
              <a:rPr lang="en-AU" kern="100" dirty="0">
                <a:latin typeface="Aptos" panose="020B0004020202020204" pitchFamily="34" charset="0"/>
                <a:ea typeface="DengXian" panose="02010600030101010101" pitchFamily="2" charset="-122"/>
                <a:cs typeface="Cordia New" panose="020B0304020202020204" pitchFamily="34" charset="-34"/>
              </a:rPr>
              <a:t> </a:t>
            </a:r>
          </a:p>
          <a:p>
            <a:pPr defTabSz="931774">
              <a:lnSpc>
                <a:spcPct val="115000"/>
              </a:lnSpc>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Thanks James. So, with the wording of the clauses that James has just mentioned in mind, Her Honour at [60] said the following:</a:t>
            </a:r>
          </a:p>
          <a:p>
            <a:pPr defTabSz="931774">
              <a:lnSpc>
                <a:spcPct val="115000"/>
              </a:lnSpc>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“Here the restraint and non solicitation clauses each extend further than is reasonable for the legitimate protection of the plaintiffs interest</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The definitions of Co</a:t>
            </a:r>
            <a:r>
              <a:rPr lang="en-US" kern="100" dirty="0">
                <a:latin typeface="Aptos" panose="020B0004020202020204" pitchFamily="34" charset="0"/>
                <a:ea typeface="DengXian" panose="02010600030101010101" pitchFamily="2" charset="-122"/>
                <a:cs typeface="Cordia New" panose="020B0304020202020204" pitchFamily="34" charset="-34"/>
              </a:rPr>
              <a:t>mpany</a:t>
            </a:r>
            <a:r>
              <a:rPr lang="en-AU" kern="100" dirty="0">
                <a:latin typeface="Aptos" panose="020B0004020202020204" pitchFamily="34" charset="0"/>
                <a:ea typeface="DengXian" panose="02010600030101010101" pitchFamily="2" charset="-122"/>
                <a:cs typeface="Cordia New" panose="020B0304020202020204" pitchFamily="34" charset="-34"/>
              </a:rPr>
              <a:t> </a:t>
            </a:r>
            <a:r>
              <a:rPr lang="en-US" kern="100" dirty="0">
                <a:latin typeface="Aptos" panose="020B0004020202020204" pitchFamily="34" charset="0"/>
                <a:ea typeface="DengXian" panose="02010600030101010101" pitchFamily="2" charset="-122"/>
                <a:cs typeface="Cordia New" panose="020B0304020202020204" pitchFamily="34" charset="-34"/>
              </a:rPr>
              <a:t>P</a:t>
            </a:r>
            <a:r>
              <a:rPr lang="en-AU" kern="100" dirty="0">
                <a:latin typeface="Aptos" panose="020B0004020202020204" pitchFamily="34" charset="0"/>
                <a:ea typeface="DengXian" panose="02010600030101010101" pitchFamily="2" charset="-122"/>
                <a:cs typeface="Cordia New" panose="020B0304020202020204" pitchFamily="34" charset="-34"/>
              </a:rPr>
              <a:t>remises</a:t>
            </a:r>
            <a:r>
              <a:rPr lang="en-US" kern="100" dirty="0">
                <a:latin typeface="Aptos" panose="020B0004020202020204" pitchFamily="34" charset="0"/>
                <a:ea typeface="DengXian" panose="02010600030101010101" pitchFamily="2" charset="-122"/>
                <a:cs typeface="Cordia New" panose="020B0304020202020204" pitchFamily="34" charset="-34"/>
              </a:rPr>
              <a:t>,</a:t>
            </a:r>
            <a:r>
              <a:rPr lang="en-AU" kern="100" dirty="0">
                <a:latin typeface="Aptos" panose="020B0004020202020204" pitchFamily="34" charset="0"/>
                <a:ea typeface="DengXian" panose="02010600030101010101" pitchFamily="2" charset="-122"/>
                <a:cs typeface="Cordia New" panose="020B0304020202020204" pitchFamily="34" charset="-34"/>
              </a:rPr>
              <a:t> Competing Business</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engage in”</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and “solicit”</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mean that the second defendant would not be able to work or even inform the public of the change in her work address for 12 months if this occurs within </a:t>
            </a:r>
            <a:r>
              <a:rPr lang="en-AU" b="1" kern="100" dirty="0">
                <a:latin typeface="Aptos" panose="020B0004020202020204" pitchFamily="34" charset="0"/>
                <a:ea typeface="DengXian" panose="02010600030101010101" pitchFamily="2" charset="-122"/>
                <a:cs typeface="Cordia New" panose="020B0304020202020204" pitchFamily="34" charset="-34"/>
              </a:rPr>
              <a:t>5 kilometres of any premises where there is business operated by the plaintiff or an entity appointed as a franchisee with the franchisor (LCA operations Pty Limited)</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This is the case regardless of whether or not that business provides Injecting Services</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It would apply beyond Injectable Services to those not performed by the 2nd defendant (Ashlee Johnson)</a:t>
            </a:r>
            <a:r>
              <a:rPr lang="en-US" kern="100" dirty="0">
                <a:latin typeface="Aptos" panose="020B0004020202020204" pitchFamily="34" charset="0"/>
                <a:ea typeface="DengXian" panose="02010600030101010101" pitchFamily="2" charset="-122"/>
                <a:cs typeface="Cordia New" panose="020B0304020202020204" pitchFamily="34" charset="-34"/>
              </a:rPr>
              <a:t>,</a:t>
            </a:r>
            <a:r>
              <a:rPr lang="en-AU" kern="100" dirty="0">
                <a:latin typeface="Aptos" panose="020B0004020202020204" pitchFamily="34" charset="0"/>
                <a:ea typeface="DengXian" panose="02010600030101010101" pitchFamily="2" charset="-122"/>
                <a:cs typeface="Cordia New" panose="020B0304020202020204" pitchFamily="34" charset="-34"/>
              </a:rPr>
              <a:t> such as laser treatments</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This traverses beyond legitimate protection of the plaintiff's interests </a:t>
            </a:r>
            <a:r>
              <a:rPr lang="en-AU" b="1" kern="100" dirty="0">
                <a:latin typeface="Aptos" panose="020B0004020202020204" pitchFamily="34" charset="0"/>
                <a:ea typeface="DengXian" panose="02010600030101010101" pitchFamily="2" charset="-122"/>
                <a:cs typeface="Cordia New" panose="020B0304020202020204" pitchFamily="34" charset="-34"/>
              </a:rPr>
              <a:t>to the interests of the franchis</a:t>
            </a:r>
            <a:r>
              <a:rPr lang="en-US" b="1" kern="100" dirty="0">
                <a:latin typeface="Aptos" panose="020B0004020202020204" pitchFamily="34" charset="0"/>
                <a:ea typeface="DengXian" panose="02010600030101010101" pitchFamily="2" charset="-122"/>
                <a:cs typeface="Cordia New" panose="020B0304020202020204" pitchFamily="34" charset="-34"/>
              </a:rPr>
              <a:t>or</a:t>
            </a:r>
            <a:r>
              <a:rPr lang="en-AU" b="1" kern="100" dirty="0">
                <a:latin typeface="Aptos" panose="020B0004020202020204" pitchFamily="34" charset="0"/>
                <a:ea typeface="DengXian" panose="02010600030101010101" pitchFamily="2" charset="-122"/>
                <a:cs typeface="Cordia New" panose="020B0304020202020204" pitchFamily="34" charset="-34"/>
              </a:rPr>
              <a:t> and related entities</a:t>
            </a:r>
            <a:r>
              <a:rPr lang="en-US" kern="100" dirty="0">
                <a:latin typeface="Aptos" panose="020B0004020202020204" pitchFamily="34" charset="0"/>
                <a:ea typeface="DengXian" panose="02010600030101010101" pitchFamily="2" charset="-122"/>
                <a:cs typeface="Cordia New" panose="020B0304020202020204" pitchFamily="34" charset="-34"/>
              </a:rPr>
              <a:t>. </a:t>
            </a:r>
          </a:p>
          <a:p>
            <a:pPr defTabSz="931774">
              <a:lnSpc>
                <a:spcPct val="115000"/>
              </a:lnSpc>
              <a:defRPr/>
            </a:pPr>
            <a:endParaRPr lang="en-US" kern="100" dirty="0">
              <a:latin typeface="Aptos" panose="020B0004020202020204" pitchFamily="34" charset="0"/>
              <a:ea typeface="DengXian" panose="02010600030101010101" pitchFamily="2" charset="-122"/>
              <a:cs typeface="Cordia New" panose="020B0304020202020204" pitchFamily="34" charset="-34"/>
            </a:endParaRP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What Her Honour is effectively saying is that wherever there was a Laser Clinics store, anywhere in Australia, Ashlee Johnson could not work in a competing business within 5 kilometres of it, and that was not reasonable. The geographic coverage of the clause was far too wide in effect due to the </a:t>
            </a:r>
            <a:r>
              <a:rPr lang="en-AU" kern="100" dirty="0" err="1">
                <a:latin typeface="Aptos" panose="020B0004020202020204" pitchFamily="34" charset="0"/>
                <a:ea typeface="DengXian" panose="02010600030101010101" pitchFamily="2" charset="-122"/>
                <a:cs typeface="Cordia New" panose="020B0304020202020204" pitchFamily="34" charset="-34"/>
              </a:rPr>
              <a:t>defintions</a:t>
            </a:r>
            <a:r>
              <a:rPr lang="en-AU" kern="100" dirty="0">
                <a:latin typeface="Aptos" panose="020B0004020202020204" pitchFamily="34" charset="0"/>
                <a:ea typeface="DengXian" panose="02010600030101010101" pitchFamily="2" charset="-122"/>
                <a:cs typeface="Cordia New" panose="020B0304020202020204" pitchFamily="34" charset="-34"/>
              </a:rPr>
              <a:t>. And the restraint was not limited to restraining her from performing Injectable Services for such competing business, but also restrained her from being involved in any business that provided laser treatment services and other services, none of which which she had provided to the Plaintiff. </a:t>
            </a:r>
          </a:p>
          <a:p>
            <a:pPr defTabSz="931774">
              <a:lnSpc>
                <a:spcPct val="115000"/>
              </a:lnSpc>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This effectively was protecting the Laser Clinics Australia franchisor and other Laser Clinics franchisees from competition by Ashlee Johnson, rather than protecting only the Plaintiff franchisee’s legitimate protectable interest in its client connections.  </a:t>
            </a:r>
          </a:p>
          <a:p>
            <a:endParaRPr lang="en-AU" dirty="0"/>
          </a:p>
        </p:txBody>
      </p:sp>
      <p:sp>
        <p:nvSpPr>
          <p:cNvPr id="4" name="Slide Number Placeholder 3"/>
          <p:cNvSpPr>
            <a:spLocks noGrp="1"/>
          </p:cNvSpPr>
          <p:nvPr>
            <p:ph type="sldNum" sz="quarter" idx="5"/>
          </p:nvPr>
        </p:nvSpPr>
        <p:spPr/>
        <p:txBody>
          <a:bodyPr/>
          <a:lstStyle/>
          <a:p>
            <a:fld id="{47AA4EDC-D342-4C1B-A8DB-3BBE555B929E}" type="slidenum">
              <a:rPr lang="en-AU" smtClean="0"/>
              <a:t>9</a:t>
            </a:fld>
            <a:endParaRPr lang="en-AU"/>
          </a:p>
        </p:txBody>
      </p:sp>
    </p:spTree>
    <p:extLst>
      <p:ext uri="{BB962C8B-B14F-4D97-AF65-F5344CB8AC3E}">
        <p14:creationId xmlns:p14="http://schemas.microsoft.com/office/powerpoint/2010/main" val="315593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61236-3E52-B40C-2136-E4C16F0B9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D207E-EF29-1037-2DCB-9D57E0779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B2CFF-17FE-590E-8CB3-9448C97F3E43}"/>
              </a:ext>
            </a:extLst>
          </p:cNvPr>
          <p:cNvSpPr>
            <a:spLocks noGrp="1"/>
          </p:cNvSpPr>
          <p:nvPr>
            <p:ph type="body" idx="1"/>
          </p:nvPr>
        </p:nvSpPr>
        <p:spPr/>
        <p:txBody>
          <a:bodyPr/>
          <a:lstStyle/>
          <a:p>
            <a:pPr defTabSz="931774">
              <a:lnSpc>
                <a:spcPct val="115000"/>
              </a:lnSpc>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However, having found the restraints to be unreasonably wide, Her Honour went on to say, </a:t>
            </a:r>
            <a:r>
              <a:rPr lang="en-US" kern="100" dirty="0">
                <a:latin typeface="Aptos" panose="020B0004020202020204" pitchFamily="34" charset="0"/>
                <a:ea typeface="DengXian" panose="02010600030101010101" pitchFamily="2" charset="-122"/>
                <a:cs typeface="Cordia New" panose="020B0304020202020204" pitchFamily="34" charset="-34"/>
              </a:rPr>
              <a:t>at [61]</a:t>
            </a:r>
            <a:r>
              <a:rPr lang="en-AU" kern="100" dirty="0">
                <a:latin typeface="Aptos" panose="020B0004020202020204" pitchFamily="34" charset="0"/>
                <a:ea typeface="DengXian" panose="02010600030101010101" pitchFamily="2" charset="-122"/>
                <a:cs typeface="Cordia New" panose="020B0304020202020204" pitchFamily="34" charset="-34"/>
              </a:rPr>
              <a:t>:</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“However, the ROT Act applies, which, as McDonald J clarified in Peck, reroutes the course of the analysis regarding reasonableness. In Woolworths Ltd v Olson, the NSW Court of Appeal stated that s 4(1) of that Act allows:</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marL="931774">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The court to ignore the fact that the restraint goes beyond what is reasonable provided the restraint can be enforced to an extent that is reasonable. The subsection permits the court to enforce a covenant whose provision is </a:t>
            </a:r>
            <a:r>
              <a:rPr lang="en-AU" b="1" kern="100" dirty="0">
                <a:latin typeface="Aptos" panose="020B0004020202020204" pitchFamily="34" charset="0"/>
                <a:ea typeface="DengXian" panose="02010600030101010101" pitchFamily="2" charset="-122"/>
                <a:cs typeface="Cordia New" panose="020B0304020202020204" pitchFamily="34" charset="-34"/>
              </a:rPr>
              <a:t>over extensive as regards area, time or extent</a:t>
            </a:r>
            <a:r>
              <a:rPr lang="en-AU" kern="100" dirty="0">
                <a:latin typeface="Aptos" panose="020B0004020202020204" pitchFamily="34" charset="0"/>
                <a:ea typeface="DengXian" panose="02010600030101010101" pitchFamily="2" charset="-122"/>
                <a:cs typeface="Cordia New" panose="020B0304020202020204" pitchFamily="34" charset="-34"/>
              </a:rPr>
              <a:t>”. </a:t>
            </a:r>
          </a:p>
          <a:p>
            <a:pPr marL="465887">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 </a:t>
            </a:r>
          </a:p>
          <a:p>
            <a:pPr marL="465887"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This does not extend to rewriting the covenant: “[a]</a:t>
            </a:r>
            <a:r>
              <a:rPr lang="en-AU" kern="100" dirty="0" err="1">
                <a:latin typeface="Aptos" panose="020B0004020202020204" pitchFamily="34" charset="0"/>
                <a:ea typeface="DengXian" panose="02010600030101010101" pitchFamily="2" charset="-122"/>
                <a:cs typeface="Cordia New" panose="020B0304020202020204" pitchFamily="34" charset="-34"/>
              </a:rPr>
              <a:t>mputation</a:t>
            </a:r>
            <a:r>
              <a:rPr lang="en-AU" kern="100" dirty="0">
                <a:latin typeface="Aptos" panose="020B0004020202020204" pitchFamily="34" charset="0"/>
                <a:ea typeface="DengXian" panose="02010600030101010101" pitchFamily="2" charset="-122"/>
                <a:cs typeface="Cordia New" panose="020B0304020202020204" pitchFamily="34" charset="-34"/>
              </a:rPr>
              <a:t> Is directed but reconstruction is not.” (c</a:t>
            </a:r>
            <a:r>
              <a:rPr lang="en-US" kern="100" dirty="0" err="1">
                <a:latin typeface="Aptos" panose="020B0004020202020204" pitchFamily="34" charset="0"/>
                <a:ea typeface="DengXian" panose="02010600030101010101" pitchFamily="2" charset="-122"/>
                <a:cs typeface="Cordia New" panose="020B0304020202020204" pitchFamily="34" charset="-34"/>
              </a:rPr>
              <a:t>iting</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US" i="1" kern="100" dirty="0">
                <a:latin typeface="Aptos" panose="020B0004020202020204" pitchFamily="34" charset="0"/>
                <a:ea typeface="DengXian" panose="02010600030101010101" pitchFamily="2" charset="-122"/>
                <a:cs typeface="Cordia New" panose="020B0304020202020204" pitchFamily="34" charset="-34"/>
              </a:rPr>
              <a:t>Olson</a:t>
            </a:r>
            <a:r>
              <a:rPr lang="en-US" kern="100" dirty="0">
                <a:latin typeface="Aptos" panose="020B0004020202020204" pitchFamily="34" charset="0"/>
                <a:ea typeface="DengXian" panose="02010600030101010101" pitchFamily="2" charset="-122"/>
                <a:cs typeface="Cordia New" panose="020B0304020202020204" pitchFamily="34" charset="-34"/>
              </a:rPr>
              <a:t> [46] citing </a:t>
            </a:r>
            <a:r>
              <a:rPr lang="en-US" i="1" kern="100" dirty="0">
                <a:latin typeface="Aptos" panose="020B0004020202020204" pitchFamily="34" charset="0"/>
                <a:ea typeface="DengXian" panose="02010600030101010101" pitchFamily="2" charset="-122"/>
                <a:cs typeface="Cordia New" panose="020B0304020202020204" pitchFamily="34" charset="-34"/>
              </a:rPr>
              <a:t>ICT Pty ltd v </a:t>
            </a:r>
            <a:r>
              <a:rPr lang="en-AU" i="1" kern="100" dirty="0">
                <a:latin typeface="Aptos" panose="020B0004020202020204" pitchFamily="34" charset="0"/>
                <a:ea typeface="DengXian" panose="02010600030101010101" pitchFamily="2" charset="-122"/>
                <a:cs typeface="Cordia New" panose="020B0304020202020204" pitchFamily="34" charset="-34"/>
              </a:rPr>
              <a:t>Sea Containers Ltd</a:t>
            </a:r>
            <a:r>
              <a:rPr lang="en-AU" kern="100" dirty="0">
                <a:latin typeface="Aptos" panose="020B0004020202020204" pitchFamily="34" charset="0"/>
                <a:ea typeface="DengXian" panose="02010600030101010101" pitchFamily="2" charset="-122"/>
                <a:cs typeface="Cordia New" panose="020B0304020202020204" pitchFamily="34" charset="-34"/>
              </a:rPr>
              <a:t> (1995) 39 NSWLR 640 at 674.) </a:t>
            </a:r>
          </a:p>
          <a:p>
            <a:endParaRPr lang="en-AU" dirty="0"/>
          </a:p>
        </p:txBody>
      </p:sp>
      <p:sp>
        <p:nvSpPr>
          <p:cNvPr id="4" name="Slide Number Placeholder 3">
            <a:extLst>
              <a:ext uri="{FF2B5EF4-FFF2-40B4-BE49-F238E27FC236}">
                <a16:creationId xmlns:a16="http://schemas.microsoft.com/office/drawing/2014/main" id="{4E8AA868-C38A-0E54-3B66-F5F5F518A7FF}"/>
              </a:ext>
            </a:extLst>
          </p:cNvPr>
          <p:cNvSpPr>
            <a:spLocks noGrp="1"/>
          </p:cNvSpPr>
          <p:nvPr>
            <p:ph type="sldNum" sz="quarter" idx="5"/>
          </p:nvPr>
        </p:nvSpPr>
        <p:spPr/>
        <p:txBody>
          <a:bodyPr/>
          <a:lstStyle/>
          <a:p>
            <a:fld id="{47AA4EDC-D342-4C1B-A8DB-3BBE555B929E}" type="slidenum">
              <a:rPr lang="en-AU" smtClean="0"/>
              <a:t>10</a:t>
            </a:fld>
            <a:endParaRPr lang="en-AU"/>
          </a:p>
        </p:txBody>
      </p:sp>
    </p:spTree>
    <p:extLst>
      <p:ext uri="{BB962C8B-B14F-4D97-AF65-F5344CB8AC3E}">
        <p14:creationId xmlns:p14="http://schemas.microsoft.com/office/powerpoint/2010/main" val="17985365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265012-0288-AC41-222B-CB188B2BE62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70D44B25-9FD7-38D2-66CE-CD2CC39301D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36824" cy="6858000"/>
          </a:xfrm>
          <a:prstGeom prst="rect">
            <a:avLst/>
          </a:prstGeom>
        </p:spPr>
      </p:pic>
      <p:sp>
        <p:nvSpPr>
          <p:cNvPr id="9" name="Rectangle 8">
            <a:extLst>
              <a:ext uri="{FF2B5EF4-FFF2-40B4-BE49-F238E27FC236}">
                <a16:creationId xmlns:a16="http://schemas.microsoft.com/office/drawing/2014/main" id="{FAB424A5-9811-9F5E-CC28-5D30D536A8D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0"/>
            <a:ext cx="12191997" cy="6858000"/>
          </a:xfrm>
          <a:prstGeom prst="rect">
            <a:avLst/>
          </a:prstGeom>
          <a:gradFill flip="none" rotWithShape="1">
            <a:gsLst>
              <a:gs pos="0">
                <a:srgbClr val="31435C">
                  <a:shade val="30000"/>
                  <a:satMod val="115000"/>
                  <a:alpha val="56000"/>
                </a:srgbClr>
              </a:gs>
              <a:gs pos="72000">
                <a:srgbClr val="31435C">
                  <a:shade val="67500"/>
                  <a:satMod val="115000"/>
                </a:srgbClr>
              </a:gs>
              <a:gs pos="100000">
                <a:srgbClr val="31435C">
                  <a:shade val="100000"/>
                  <a:satMod val="115000"/>
                  <a:lumMod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CE7AE58-FA64-964E-06AE-FB6A574A0F38}"/>
              </a:ext>
            </a:extLst>
          </p:cNvPr>
          <p:cNvSpPr>
            <a:spLocks noGrp="1"/>
          </p:cNvSpPr>
          <p:nvPr>
            <p:ph type="ctrTitle"/>
          </p:nvPr>
        </p:nvSpPr>
        <p:spPr>
          <a:xfrm>
            <a:off x="474239" y="1885136"/>
            <a:ext cx="10489596" cy="2192180"/>
          </a:xfrm>
        </p:spPr>
        <p:txBody>
          <a:bodyPr anchor="b">
            <a:noAutofit/>
          </a:bodyPr>
          <a:lstStyle>
            <a:lvl1pPr>
              <a:defRPr sz="800"/>
            </a:lvl1pPr>
          </a:lstStyle>
          <a:p>
            <a:endParaRPr lang="en-AU" sz="8400" b="1" dirty="0">
              <a:solidFill>
                <a:schemeClr val="bg1"/>
              </a:solidFill>
            </a:endParaRPr>
          </a:p>
        </p:txBody>
      </p:sp>
      <p:sp>
        <p:nvSpPr>
          <p:cNvPr id="11" name="Subtitle 2">
            <a:extLst>
              <a:ext uri="{FF2B5EF4-FFF2-40B4-BE49-F238E27FC236}">
                <a16:creationId xmlns:a16="http://schemas.microsoft.com/office/drawing/2014/main" id="{DA870546-88C9-30E3-A69B-07816EC5DB38}"/>
              </a:ext>
            </a:extLst>
          </p:cNvPr>
          <p:cNvSpPr>
            <a:spLocks noGrp="1"/>
          </p:cNvSpPr>
          <p:nvPr>
            <p:ph type="subTitle" idx="1" hasCustomPrompt="1"/>
          </p:nvPr>
        </p:nvSpPr>
        <p:spPr>
          <a:xfrm>
            <a:off x="474239" y="5433719"/>
            <a:ext cx="10147579" cy="1198175"/>
          </a:xfrm>
        </p:spPr>
        <p:txBody>
          <a:bodyPr>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lang="en-US" sz="1600" kern="1200" spc="10" baseline="0" dirty="0" smtClean="0">
                <a:solidFill>
                  <a:schemeClr val="bg1"/>
                </a:solidFill>
                <a:latin typeface="Montserrat" panose="00000500000000000000" pitchFamily="50" charset="0"/>
                <a:ea typeface="+mn-ea"/>
                <a:cs typeface="+mn-cs"/>
              </a:defRPr>
            </a:lvl1pPr>
          </a:lstStyle>
          <a:p>
            <a:r>
              <a:rPr lang="en-AU" sz="1600" dirty="0">
                <a:solidFill>
                  <a:schemeClr val="bg1"/>
                </a:solidFill>
                <a:latin typeface="Montserrat" panose="00000500000000000000" pitchFamily="50" charset="0"/>
              </a:rPr>
              <a:t>Presented by</a:t>
            </a:r>
          </a:p>
          <a:p>
            <a:pPr marL="182880" marR="0" lvl="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defRPr/>
            </a:pPr>
            <a:r>
              <a:rPr lang="en-US" sz="1600" dirty="0">
                <a:solidFill>
                  <a:schemeClr val="tx1"/>
                </a:solidFill>
              </a:rPr>
              <a:t>GLEN PAULINE &amp; JAMES FRANCIS</a:t>
            </a:r>
          </a:p>
          <a:p>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p:txBody>
      </p:sp>
      <p:sp>
        <p:nvSpPr>
          <p:cNvPr id="12" name="Rectangle 11">
            <a:extLst>
              <a:ext uri="{FF2B5EF4-FFF2-40B4-BE49-F238E27FC236}">
                <a16:creationId xmlns:a16="http://schemas.microsoft.com/office/drawing/2014/main" id="{2E451583-1D92-8EF1-B42A-812708DE2426}"/>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476109" y="4550934"/>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64715-6948-9F14-AD91-895514FFB6A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497098" y="1314675"/>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FD0BC4-AB33-91DA-66AD-981BAA8A1090}"/>
              </a:ext>
            </a:extLst>
          </p:cNvPr>
          <p:cNvPicPr>
            <a:picLocks noChangeAspect="1"/>
          </p:cNvPicPr>
          <p:nvPr userDrawn="1"/>
        </p:nvPicPr>
        <p:blipFill>
          <a:blip r:embed="rId4">
            <a:extLst>
              <a:ext uri="{28A0092B-C50C-407E-A947-70E740481C1C}">
                <a14:useLocalDpi xmlns:a14="http://schemas.microsoft.com/office/drawing/2010/main" val="0"/>
              </a:ext>
            </a:extLst>
          </a:blip>
          <a:srcRect t="12625" b="11427"/>
          <a:stretch/>
        </p:blipFill>
        <p:spPr>
          <a:xfrm>
            <a:off x="2737934" y="226106"/>
            <a:ext cx="1439470" cy="614951"/>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B938B0-28BA-D46C-A7F3-990940BB1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001" y="172396"/>
            <a:ext cx="1967935" cy="788236"/>
          </a:xfrm>
          <a:prstGeom prst="rect">
            <a:avLst/>
          </a:prstGeom>
        </p:spPr>
      </p:pic>
      <p:pic>
        <p:nvPicPr>
          <p:cNvPr id="3" name="Picture 2" descr="A white and blue logo&#10;&#10;AI-generated content may be incorrect.">
            <a:extLst>
              <a:ext uri="{FF2B5EF4-FFF2-40B4-BE49-F238E27FC236}">
                <a16:creationId xmlns:a16="http://schemas.microsoft.com/office/drawing/2014/main" id="{287ACA80-A1CB-C538-BD7A-5178E52C53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53748" y="360810"/>
            <a:ext cx="810709" cy="397195"/>
          </a:xfrm>
          <a:prstGeom prst="rect">
            <a:avLst/>
          </a:prstGeom>
        </p:spPr>
      </p:pic>
    </p:spTree>
    <p:extLst>
      <p:ext uri="{BB962C8B-B14F-4D97-AF65-F5344CB8AC3E}">
        <p14:creationId xmlns:p14="http://schemas.microsoft.com/office/powerpoint/2010/main" val="293013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11/03/2025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855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559FE515-FA6A-1EA1-E83C-1D96F5F7051E}"/>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79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E4E0D6CB-01D0-58FE-40CE-AB4833EED00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98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CF2BCF81-A564-408D-A7CC-32BD0953D93B}" type="datetimeFigureOut">
              <a:rPr lang="en-AU" smtClean="0"/>
              <a:t>11/03/2025</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19804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7D58D255-5F7E-B14E-9824-833217DAD44B}"/>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BC2CEBC3-9C96-A6C1-1493-0EC7A3637115}"/>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2BCF81-A564-408D-A7CC-32BD0953D93B}" type="datetimeFigureOut">
              <a:rPr lang="en-AU" smtClean="0"/>
              <a:t>11/03/2025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
        <p:nvSpPr>
          <p:cNvPr id="9" name="Rectangle 8">
            <a:extLst>
              <a:ext uri="{FF2B5EF4-FFF2-40B4-BE49-F238E27FC236}">
                <a16:creationId xmlns:a16="http://schemas.microsoft.com/office/drawing/2014/main" id="{39898989-26FE-31EB-CAE1-4F0401B0C029}"/>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37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2BCF81-A564-408D-A7CC-32BD0953D93B}" type="datetimeFigureOut">
              <a:rPr lang="en-AU" smtClean="0"/>
              <a:t>11/03/2025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0F8BAE-63B0-4F6D-B939-F3DAE9666FD1}" type="slidenum">
              <a:rPr lang="en-AU" smtClean="0"/>
              <a:t>‹#›</a:t>
            </a:fld>
            <a:endParaRPr lang="en-AU"/>
          </a:p>
        </p:txBody>
      </p:sp>
      <p:sp>
        <p:nvSpPr>
          <p:cNvPr id="2" name="Rectangle 1">
            <a:extLst>
              <a:ext uri="{FF2B5EF4-FFF2-40B4-BE49-F238E27FC236}">
                <a16:creationId xmlns:a16="http://schemas.microsoft.com/office/drawing/2014/main" id="{5189619A-7595-ABF6-0494-92389D2C205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10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2BCF81-A564-408D-A7CC-32BD0953D93B}" type="datetimeFigureOut">
              <a:rPr lang="en-AU" smtClean="0"/>
              <a:t>11/03/2025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18CCE357-1695-94E9-7C70-739813D6C033}"/>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3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BCF81-A564-408D-A7CC-32BD0953D93B}" type="datetimeFigureOut">
              <a:rPr lang="en-AU" smtClean="0"/>
              <a:t>11/03/2025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6F7BE984-E839-2646-CB2B-0607DFE39924}"/>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5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11/03/2025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94538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CF2BCF81-A564-408D-A7CC-32BD0953D93B}" type="datetimeFigureOut">
              <a:rPr lang="en-AU" smtClean="0"/>
              <a:t>11/03/2025</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9C0F8BAE-63B0-4F6D-B939-F3DAE9666FD1}" type="slidenum">
              <a:rPr lang="en-AU" smtClean="0"/>
              <a:t>‹#›</a:t>
            </a:fld>
            <a:endParaRPr lang="en-AU"/>
          </a:p>
        </p:txBody>
      </p:sp>
      <p:grpSp>
        <p:nvGrpSpPr>
          <p:cNvPr id="14" name="Group 13">
            <a:extLst>
              <a:ext uri="{FF2B5EF4-FFF2-40B4-BE49-F238E27FC236}">
                <a16:creationId xmlns:a16="http://schemas.microsoft.com/office/drawing/2014/main" id="{E9D7F4FA-1F47-A89C-EF93-B72EEACE35C0}"/>
              </a:ext>
            </a:extLst>
          </p:cNvPr>
          <p:cNvGrpSpPr/>
          <p:nvPr userDrawn="1"/>
        </p:nvGrpSpPr>
        <p:grpSpPr>
          <a:xfrm>
            <a:off x="541506" y="6418032"/>
            <a:ext cx="10145894" cy="422080"/>
            <a:chOff x="541506" y="6418032"/>
            <a:chExt cx="10145894" cy="422080"/>
          </a:xfrm>
        </p:grpSpPr>
        <p:pic>
          <p:nvPicPr>
            <p:cNvPr id="10" name="Picture 9" descr="A black and white logo&#10;&#10;Description automatically generated">
              <a:extLst>
                <a:ext uri="{FF2B5EF4-FFF2-40B4-BE49-F238E27FC236}">
                  <a16:creationId xmlns:a16="http://schemas.microsoft.com/office/drawing/2014/main" id="{F9886321-6C2C-5D5D-62EA-10EB4544B5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506" y="6461627"/>
              <a:ext cx="965456" cy="340385"/>
            </a:xfrm>
            <a:prstGeom prst="rect">
              <a:avLst/>
            </a:prstGeom>
          </p:spPr>
        </p:pic>
        <p:pic>
          <p:nvPicPr>
            <p:cNvPr id="11" name="Picture 10">
              <a:extLst>
                <a:ext uri="{FF2B5EF4-FFF2-40B4-BE49-F238E27FC236}">
                  <a16:creationId xmlns:a16="http://schemas.microsoft.com/office/drawing/2014/main" id="{F50D91B9-16EC-7985-5962-076325FA6F4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06962" y="6418032"/>
              <a:ext cx="1038470" cy="422080"/>
            </a:xfrm>
            <a:prstGeom prst="rect">
              <a:avLst/>
            </a:prstGeom>
          </p:spPr>
        </p:pic>
        <p:sp>
          <p:nvSpPr>
            <p:cNvPr id="12" name="TextBox 11">
              <a:extLst>
                <a:ext uri="{FF2B5EF4-FFF2-40B4-BE49-F238E27FC236}">
                  <a16:creationId xmlns:a16="http://schemas.microsoft.com/office/drawing/2014/main" id="{540BE0AB-E869-F43A-86CD-7363F558028D}"/>
                </a:ext>
              </a:extLst>
            </p:cNvPr>
            <p:cNvSpPr txBox="1"/>
            <p:nvPr userDrawn="1"/>
          </p:nvSpPr>
          <p:spPr>
            <a:xfrm>
              <a:off x="3150871" y="6476772"/>
              <a:ext cx="7536529" cy="307777"/>
            </a:xfrm>
            <a:prstGeom prst="rect">
              <a:avLst/>
            </a:prstGeom>
            <a:noFill/>
          </p:spPr>
          <p:txBody>
            <a:bodyPr wrap="square" rtlCol="0">
              <a:spAutoFit/>
            </a:bodyPr>
            <a:lstStyle/>
            <a:p>
              <a:pPr algn="l"/>
              <a:r>
                <a:rPr lang="en-AU" sz="1400" b="1" dirty="0">
                  <a:solidFill>
                    <a:schemeClr val="tx1">
                      <a:lumMod val="75000"/>
                      <a:lumOff val="25000"/>
                    </a:schemeClr>
                  </a:solidFill>
                  <a:latin typeface="Montserrat" panose="00000500000000000000" pitchFamily="50" charset="0"/>
                </a:rPr>
                <a:t>Commercial Law CPD Conference 2025</a:t>
              </a:r>
            </a:p>
          </p:txBody>
        </p:sp>
      </p:grpSp>
      <p:pic>
        <p:nvPicPr>
          <p:cNvPr id="15" name="Picture 14" descr="A black background with blue and white text&#10;&#10;AI-generated content may be incorrect.">
            <a:extLst>
              <a:ext uri="{FF2B5EF4-FFF2-40B4-BE49-F238E27FC236}">
                <a16:creationId xmlns:a16="http://schemas.microsoft.com/office/drawing/2014/main" id="{D962576D-CAAB-3742-CECC-0E79D931B2E7}"/>
              </a:ext>
            </a:extLst>
          </p:cNvPr>
          <p:cNvPicPr>
            <a:picLocks noChangeAspect="1"/>
          </p:cNvPicPr>
          <p:nvPr userDrawn="1"/>
        </p:nvPicPr>
        <p:blipFill>
          <a:blip r:embed="rId16">
            <a:extLst>
              <a:ext uri="{28A0092B-C50C-407E-A947-70E740481C1C}">
                <a14:useLocalDpi xmlns:a14="http://schemas.microsoft.com/office/drawing/2010/main" val="0"/>
              </a:ext>
            </a:extLst>
          </a:blip>
          <a:srcRect l="16903" t="24595" r="19978" b="24425"/>
          <a:stretch/>
        </p:blipFill>
        <p:spPr>
          <a:xfrm>
            <a:off x="2472418" y="6494235"/>
            <a:ext cx="533481" cy="307777"/>
          </a:xfrm>
          <a:prstGeom prst="rect">
            <a:avLst/>
          </a:prstGeom>
        </p:spPr>
      </p:pic>
    </p:spTree>
    <p:extLst>
      <p:ext uri="{BB962C8B-B14F-4D97-AF65-F5344CB8AC3E}">
        <p14:creationId xmlns:p14="http://schemas.microsoft.com/office/powerpoint/2010/main" val="2800599174"/>
      </p:ext>
    </p:extLst>
  </p:cSld>
  <p:clrMap bg1="lt1" tx1="dk1" bg2="lt2" tx2="dk2" accent1="accent1" accent2="accent2" accent3="accent3" accent4="accent4" accent5="accent5" accent6="accent6" hlink="hlink" folHlink="folHlink"/>
  <p:sldLayoutIdLst>
    <p:sldLayoutId id="214748389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p:txBody>
          <a:bodyPr>
            <a:normAutofit/>
          </a:bodyPr>
          <a:lstStyle/>
          <a:p>
            <a:pPr algn="ctr"/>
            <a: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t>Obtaining an injunction in </a:t>
            </a:r>
            <a:r>
              <a:rPr lang="en-AU" sz="3200" b="1" kern="100" cap="all" dirty="0" err="1">
                <a:effectLst/>
                <a:latin typeface="Aptos" panose="020B0004020202020204" pitchFamily="34" charset="0"/>
                <a:ea typeface="DengXian" panose="02010600030101010101" pitchFamily="2" charset="-122"/>
                <a:cs typeface="Cordia New" panose="020B0304020202020204" pitchFamily="34" charset="-34"/>
              </a:rPr>
              <a:t>victoria</a:t>
            </a:r>
            <a: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t> against </a:t>
            </a:r>
            <a:b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br>
            <a: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t>former employee or contractor breaching </a:t>
            </a:r>
            <a:b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br>
            <a: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t>restraint of trade clause – </a:t>
            </a:r>
            <a:b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br>
            <a: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t> applying the </a:t>
            </a:r>
            <a:r>
              <a:rPr lang="en-AU" sz="3200" b="1" i="1" kern="100" cap="all" dirty="0" err="1">
                <a:effectLst/>
                <a:latin typeface="Aptos" panose="020B0004020202020204" pitchFamily="34" charset="0"/>
                <a:ea typeface="DengXian" panose="02010600030101010101" pitchFamily="2" charset="-122"/>
                <a:cs typeface="Cordia New" panose="020B0304020202020204" pitchFamily="34" charset="-34"/>
              </a:rPr>
              <a:t>restraintS</a:t>
            </a:r>
            <a:r>
              <a:rPr lang="en-AU" sz="3200" b="1" i="1" kern="100" cap="all" dirty="0">
                <a:effectLst/>
                <a:latin typeface="Aptos" panose="020B0004020202020204" pitchFamily="34" charset="0"/>
                <a:ea typeface="DengXian" panose="02010600030101010101" pitchFamily="2" charset="-122"/>
                <a:cs typeface="Cordia New" panose="020B0304020202020204" pitchFamily="34" charset="-34"/>
              </a:rPr>
              <a:t> of trade act </a:t>
            </a:r>
            <a:r>
              <a:rPr lang="en-AU" sz="3200" b="1" kern="100" cap="all" dirty="0">
                <a:effectLst/>
                <a:latin typeface="Aptos" panose="020B0004020202020204" pitchFamily="34" charset="0"/>
                <a:ea typeface="DengXian" panose="02010600030101010101" pitchFamily="2" charset="-122"/>
                <a:cs typeface="Cordia New" panose="020B0304020202020204" pitchFamily="34" charset="-34"/>
              </a:rPr>
              <a:t>1976 (NSW)</a:t>
            </a:r>
            <a:endParaRPr lang="en-AU" sz="3200" dirty="0"/>
          </a:p>
        </p:txBody>
      </p:sp>
      <p:sp>
        <p:nvSpPr>
          <p:cNvPr id="3" name="Subtitle 2">
            <a:extLst>
              <a:ext uri="{FF2B5EF4-FFF2-40B4-BE49-F238E27FC236}">
                <a16:creationId xmlns:a16="http://schemas.microsoft.com/office/drawing/2014/main" id="{C6E91900-1513-56D4-D05F-D992D3A07919}"/>
              </a:ext>
            </a:extLst>
          </p:cNvPr>
          <p:cNvSpPr>
            <a:spLocks noGrp="1"/>
          </p:cNvSpPr>
          <p:nvPr>
            <p:ph type="subTitle" idx="1"/>
          </p:nvPr>
        </p:nvSpPr>
        <p:spPr/>
        <p:txBody>
          <a:bodyPr/>
          <a:lstStyle/>
          <a:p>
            <a:pPr marL="0" indent="0">
              <a:buNone/>
            </a:pPr>
            <a:r>
              <a:rPr lang="en-US" dirty="0"/>
              <a:t>Presented by: </a:t>
            </a:r>
            <a:endParaRPr lang="en-US" sz="1600" dirty="0"/>
          </a:p>
          <a:p>
            <a:pPr marL="0" indent="0">
              <a:buNone/>
            </a:pPr>
            <a:r>
              <a:rPr lang="en-US" sz="1600" dirty="0"/>
              <a:t>GLEN PAULINE &amp; JAMES FRANCIS</a:t>
            </a:r>
          </a:p>
          <a:p>
            <a:endParaRPr lang="en-AU" dirty="0"/>
          </a:p>
        </p:txBody>
      </p:sp>
    </p:spTree>
    <p:extLst>
      <p:ext uri="{BB962C8B-B14F-4D97-AF65-F5344CB8AC3E}">
        <p14:creationId xmlns:p14="http://schemas.microsoft.com/office/powerpoint/2010/main" val="72657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21964-05A4-5E56-3F52-AC1421595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49A71-9769-4D1C-D093-DF431679E5E0}"/>
              </a:ext>
            </a:extLst>
          </p:cNvPr>
          <p:cNvSpPr>
            <a:spLocks noGrp="1"/>
          </p:cNvSpPr>
          <p:nvPr>
            <p:ph type="title"/>
          </p:nvPr>
        </p:nvSpPr>
        <p:spPr/>
        <p:txBody>
          <a:bodyPr>
            <a:normAutofit/>
          </a:bodyPr>
          <a:lstStyle/>
          <a:p>
            <a:r>
              <a:rPr lang="en-AU" dirty="0">
                <a:solidFill>
                  <a:srgbClr val="92D050"/>
                </a:solidFill>
              </a:rPr>
              <a:t>Impact of the </a:t>
            </a:r>
            <a:r>
              <a:rPr lang="en-AU" i="1" dirty="0">
                <a:solidFill>
                  <a:srgbClr val="92D050"/>
                </a:solidFill>
              </a:rPr>
              <a:t>Restraints of Trade Act 1976 </a:t>
            </a:r>
            <a:r>
              <a:rPr lang="en-AU" dirty="0">
                <a:solidFill>
                  <a:srgbClr val="92D050"/>
                </a:solidFill>
              </a:rPr>
              <a:t>(NSW) in Victoria</a:t>
            </a:r>
            <a:endParaRPr lang="en-AU" dirty="0"/>
          </a:p>
        </p:txBody>
      </p:sp>
      <p:sp>
        <p:nvSpPr>
          <p:cNvPr id="3" name="Content Placeholder 2">
            <a:extLst>
              <a:ext uri="{FF2B5EF4-FFF2-40B4-BE49-F238E27FC236}">
                <a16:creationId xmlns:a16="http://schemas.microsoft.com/office/drawing/2014/main" id="{E6B6204D-4C3F-0684-0653-F8AC09E8C79D}"/>
              </a:ext>
            </a:extLst>
          </p:cNvPr>
          <p:cNvSpPr>
            <a:spLocks noGrp="1"/>
          </p:cNvSpPr>
          <p:nvPr>
            <p:ph idx="1"/>
          </p:nvPr>
        </p:nvSpPr>
        <p:spPr>
          <a:xfrm>
            <a:off x="1261872" y="2020824"/>
            <a:ext cx="8595360" cy="4159313"/>
          </a:xfrm>
        </p:spPr>
        <p:txBody>
          <a:bodyPr>
            <a:normAutofit/>
          </a:bodyPr>
          <a:lstStyle/>
          <a:p>
            <a:pPr marL="457200" marR="0">
              <a:lnSpc>
                <a:spcPct val="115000"/>
              </a:lnSpc>
            </a:pPr>
            <a:r>
              <a:rPr lang="en-AU" kern="100" dirty="0">
                <a:effectLst/>
                <a:latin typeface="Aptos" panose="020B0004020202020204" pitchFamily="34" charset="0"/>
                <a:ea typeface="DengXian" panose="02010600030101010101" pitchFamily="2" charset="-122"/>
                <a:cs typeface="Cordia New" panose="020B0304020202020204" pitchFamily="34" charset="-34"/>
              </a:rPr>
              <a:t>“However, the ROT Act applies, which, as McDonald J clarified in Peck, </a:t>
            </a:r>
            <a:r>
              <a:rPr lang="en-AU" b="1" kern="100" dirty="0">
                <a:effectLst/>
                <a:latin typeface="Aptos" panose="020B0004020202020204" pitchFamily="34" charset="0"/>
                <a:ea typeface="DengXian" panose="02010600030101010101" pitchFamily="2" charset="-122"/>
                <a:cs typeface="Cordia New" panose="020B0304020202020204" pitchFamily="34" charset="-34"/>
              </a:rPr>
              <a:t>reroutes the course of the analysis regarding reasonableness”</a:t>
            </a:r>
          </a:p>
          <a:p>
            <a:pPr marL="457200" marR="0">
              <a:lnSpc>
                <a:spcPct val="115000"/>
              </a:lnSpc>
            </a:pPr>
            <a:r>
              <a:rPr lang="en-AU" b="1" kern="100" dirty="0">
                <a:effectLst/>
                <a:latin typeface="Aptos" panose="020B0004020202020204" pitchFamily="34" charset="0"/>
                <a:ea typeface="DengXian" panose="02010600030101010101" pitchFamily="2" charset="-122"/>
                <a:cs typeface="Cordia New" panose="020B0304020202020204" pitchFamily="34" charset="-34"/>
              </a:rPr>
              <a:t>allows</a:t>
            </a:r>
            <a:r>
              <a:rPr lang="en-AU" kern="100" dirty="0">
                <a:effectLst/>
                <a:latin typeface="Aptos" panose="020B0004020202020204" pitchFamily="34" charset="0"/>
                <a:ea typeface="DengXian" panose="02010600030101010101" pitchFamily="2" charset="-122"/>
                <a:cs typeface="Cordia New" panose="020B0304020202020204" pitchFamily="34" charset="-34"/>
              </a:rPr>
              <a:t>… “</a:t>
            </a:r>
            <a:r>
              <a:rPr lang="en-AU" b="1" kern="100" dirty="0">
                <a:effectLst/>
                <a:latin typeface="Aptos" panose="020B0004020202020204" pitchFamily="34" charset="0"/>
                <a:ea typeface="DengXian" panose="02010600030101010101" pitchFamily="2" charset="-122"/>
                <a:cs typeface="Cordia New" panose="020B0304020202020204" pitchFamily="34" charset="-34"/>
              </a:rPr>
              <a:t>the court to ignore</a:t>
            </a:r>
            <a:r>
              <a:rPr lang="en-AU" kern="100" dirty="0">
                <a:effectLst/>
                <a:latin typeface="Aptos" panose="020B0004020202020204" pitchFamily="34" charset="0"/>
                <a:ea typeface="DengXian" panose="02010600030101010101" pitchFamily="2" charset="-122"/>
                <a:cs typeface="Cordia New" panose="020B0304020202020204" pitchFamily="34" charset="-34"/>
              </a:rPr>
              <a:t> the fact that the restraint goes beyond what is reasonable provided the restraint can be enforced to an extent that is reasonable…[and] </a:t>
            </a:r>
            <a:r>
              <a:rPr lang="en-AU" b="1" kern="100" dirty="0">
                <a:effectLst/>
                <a:latin typeface="Aptos" panose="020B0004020202020204" pitchFamily="34" charset="0"/>
                <a:ea typeface="DengXian" panose="02010600030101010101" pitchFamily="2" charset="-122"/>
                <a:cs typeface="Cordia New" panose="020B0304020202020204" pitchFamily="34" charset="-34"/>
              </a:rPr>
              <a:t>permits the court to enforce a covenant whose provision is over extensive as regards area, time or extent</a:t>
            </a:r>
            <a:r>
              <a:rPr lang="en-AU" kern="100" dirty="0">
                <a:effectLst/>
                <a:latin typeface="Aptos" panose="020B0004020202020204" pitchFamily="34" charset="0"/>
                <a:ea typeface="DengXian" panose="02010600030101010101" pitchFamily="2" charset="-122"/>
                <a:cs typeface="Cordia New" panose="020B0304020202020204" pitchFamily="34" charset="-34"/>
              </a:rPr>
              <a:t>”. </a:t>
            </a:r>
          </a:p>
          <a:p>
            <a:pPr marL="457200">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but “does not extend to rewriting the covenant: “[a]</a:t>
            </a:r>
            <a:r>
              <a:rPr lang="en-AU" kern="100" dirty="0" err="1">
                <a:latin typeface="Aptos" panose="020B0004020202020204" pitchFamily="34" charset="0"/>
                <a:ea typeface="DengXian" panose="02010600030101010101" pitchFamily="2" charset="-122"/>
                <a:cs typeface="Cordia New" panose="020B0304020202020204" pitchFamily="34" charset="-34"/>
              </a:rPr>
              <a:t>mputation</a:t>
            </a:r>
            <a:r>
              <a:rPr lang="en-AU" kern="100" dirty="0">
                <a:latin typeface="Aptos" panose="020B0004020202020204" pitchFamily="34" charset="0"/>
                <a:ea typeface="DengXian" panose="02010600030101010101" pitchFamily="2" charset="-122"/>
                <a:cs typeface="Cordia New" panose="020B0304020202020204" pitchFamily="34" charset="-34"/>
              </a:rPr>
              <a:t> is directed but reconstruction is not.” </a:t>
            </a:r>
          </a:p>
          <a:p>
            <a:endParaRPr lang="en-AU" dirty="0"/>
          </a:p>
        </p:txBody>
      </p:sp>
    </p:spTree>
    <p:extLst>
      <p:ext uri="{BB962C8B-B14F-4D97-AF65-F5344CB8AC3E}">
        <p14:creationId xmlns:p14="http://schemas.microsoft.com/office/powerpoint/2010/main" val="388953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E2C7-6C19-80E4-4F63-B8BD0801C850}"/>
              </a:ext>
            </a:extLst>
          </p:cNvPr>
          <p:cNvSpPr>
            <a:spLocks noGrp="1"/>
          </p:cNvSpPr>
          <p:nvPr>
            <p:ph type="title"/>
          </p:nvPr>
        </p:nvSpPr>
        <p:spPr>
          <a:xfrm>
            <a:off x="1261872" y="294198"/>
            <a:ext cx="9692640" cy="921954"/>
          </a:xfrm>
        </p:spPr>
        <p:txBody>
          <a:bodyPr>
            <a:normAutofit/>
          </a:bodyPr>
          <a:lstStyle/>
          <a:p>
            <a:r>
              <a:rPr lang="en-AU" sz="4000" dirty="0">
                <a:solidFill>
                  <a:srgbClr val="92D050"/>
                </a:solidFill>
              </a:rPr>
              <a:t>Reading down the restraint clause wording</a:t>
            </a:r>
            <a:endParaRPr lang="en-AU" sz="4000" dirty="0"/>
          </a:p>
        </p:txBody>
      </p:sp>
      <p:sp>
        <p:nvSpPr>
          <p:cNvPr id="3" name="Content Placeholder 2">
            <a:extLst>
              <a:ext uri="{FF2B5EF4-FFF2-40B4-BE49-F238E27FC236}">
                <a16:creationId xmlns:a16="http://schemas.microsoft.com/office/drawing/2014/main" id="{E15493A3-A563-7053-65FA-E8846EAB1568}"/>
              </a:ext>
            </a:extLst>
          </p:cNvPr>
          <p:cNvSpPr>
            <a:spLocks noGrp="1"/>
          </p:cNvSpPr>
          <p:nvPr>
            <p:ph idx="1"/>
          </p:nvPr>
        </p:nvSpPr>
        <p:spPr>
          <a:xfrm>
            <a:off x="1261872" y="1618488"/>
            <a:ext cx="8595360" cy="4561649"/>
          </a:xfrm>
        </p:spPr>
        <p:txBody>
          <a:bodyPr>
            <a:normAutofit/>
          </a:bodyPr>
          <a:lstStyle/>
          <a:p>
            <a:pPr marL="457200" marR="0">
              <a:lnSpc>
                <a:spcPct val="115000"/>
              </a:lnSpc>
            </a:pPr>
            <a:r>
              <a:rPr lang="en-AU" kern="100" dirty="0">
                <a:effectLst/>
                <a:latin typeface="Aptos" panose="020B0004020202020204" pitchFamily="34" charset="0"/>
                <a:ea typeface="DengXian" panose="02010600030101010101" pitchFamily="2" charset="-122"/>
                <a:cs typeface="Cordia New" panose="020B0304020202020204" pitchFamily="34" charset="-34"/>
              </a:rPr>
              <a:t>“Company Premises” to mean the premises specified in item 5 of schedule one </a:t>
            </a:r>
            <a:r>
              <a:rPr lang="en-AU" u="sng" kern="100" dirty="0">
                <a:effectLst/>
                <a:latin typeface="Aptos" panose="020B0004020202020204" pitchFamily="34" charset="0"/>
                <a:ea typeface="DengXian" panose="02010600030101010101" pitchFamily="2" charset="-122"/>
                <a:cs typeface="Cordia New" panose="020B0304020202020204" pitchFamily="34" charset="-34"/>
              </a:rPr>
              <a:t>only</a:t>
            </a:r>
            <a:r>
              <a:rPr lang="en-AU" kern="100" dirty="0">
                <a:effectLst/>
                <a:latin typeface="Aptos" panose="020B0004020202020204" pitchFamily="34" charset="0"/>
                <a:ea typeface="DengXian" panose="02010600030101010101" pitchFamily="2" charset="-122"/>
                <a:cs typeface="Cordia New" panose="020B0304020202020204" pitchFamily="34" charset="-34"/>
              </a:rPr>
              <a:t> (being the plaintiff’s premises in </a:t>
            </a:r>
            <a:r>
              <a:rPr lang="en-AU" kern="100" dirty="0">
                <a:latin typeface="Aptos" panose="020B0004020202020204" pitchFamily="34" charset="0"/>
                <a:ea typeface="DengXian" panose="02010600030101010101" pitchFamily="2" charset="-122"/>
                <a:cs typeface="Cordia New" panose="020B0304020202020204" pitchFamily="34" charset="-34"/>
              </a:rPr>
              <a:t>T</a:t>
            </a:r>
            <a:r>
              <a:rPr lang="en-AU" kern="100" dirty="0">
                <a:effectLst/>
                <a:latin typeface="Aptos" panose="020B0004020202020204" pitchFamily="34" charset="0"/>
                <a:ea typeface="DengXian" panose="02010600030101010101" pitchFamily="2" charset="-122"/>
                <a:cs typeface="Cordia New" panose="020B0304020202020204" pitchFamily="34" charset="-34"/>
              </a:rPr>
              <a:t>raralgon)</a:t>
            </a:r>
          </a:p>
          <a:p>
            <a:pPr marL="457200">
              <a:lnSpc>
                <a:spcPct val="115000"/>
              </a:lnSpc>
            </a:pPr>
            <a:r>
              <a:rPr lang="en-AU" kern="100" dirty="0">
                <a:effectLst/>
                <a:latin typeface="Aptos" panose="020B0004020202020204" pitchFamily="34" charset="0"/>
                <a:ea typeface="DengXian" panose="02010600030101010101" pitchFamily="2" charset="-122"/>
                <a:cs typeface="Cordia New" panose="020B0304020202020204" pitchFamily="34" charset="-34"/>
              </a:rPr>
              <a:t>“Competing Business” to mean any business that competes with the plaintiff </a:t>
            </a:r>
            <a:r>
              <a:rPr lang="en-AU" u="sng" kern="100" dirty="0">
                <a:effectLst/>
                <a:latin typeface="Aptos" panose="020B0004020202020204" pitchFamily="34" charset="0"/>
                <a:ea typeface="DengXian" panose="02010600030101010101" pitchFamily="2" charset="-122"/>
                <a:cs typeface="Cordia New" panose="020B0304020202020204" pitchFamily="34" charset="-34"/>
              </a:rPr>
              <a:t>in performing injecting services</a:t>
            </a:r>
            <a:r>
              <a:rPr lang="en-AU" kern="100" dirty="0">
                <a:effectLst/>
                <a:latin typeface="Aptos" panose="020B0004020202020204" pitchFamily="34" charset="0"/>
                <a:ea typeface="DengXian" panose="02010600030101010101" pitchFamily="2" charset="-122"/>
                <a:cs typeface="Cordia New" panose="020B0304020202020204" pitchFamily="34" charset="-34"/>
              </a:rPr>
              <a:t>, which on the evidence included the third defendant; </a:t>
            </a:r>
          </a:p>
          <a:p>
            <a:pPr marL="457200">
              <a:lnSpc>
                <a:spcPct val="115000"/>
              </a:lnSpc>
            </a:pPr>
            <a:r>
              <a:rPr lang="en-AU" kern="100" dirty="0">
                <a:effectLst/>
                <a:latin typeface="Aptos" panose="020B0004020202020204" pitchFamily="34" charset="0"/>
                <a:ea typeface="DengXian" panose="02010600030101010101" pitchFamily="2" charset="-122"/>
                <a:cs typeface="Cordia New" panose="020B0304020202020204" pitchFamily="34" charset="-34"/>
              </a:rPr>
              <a:t>“engage in” by changing it to the present continuous tense so that it became “engaging in”; </a:t>
            </a:r>
          </a:p>
          <a:p>
            <a:pPr marL="457200">
              <a:lnSpc>
                <a:spcPct val="115000"/>
              </a:lnSpc>
            </a:pPr>
            <a:r>
              <a:rPr lang="en-AU" kern="100" dirty="0">
                <a:latin typeface="Aptos" panose="020B0004020202020204" pitchFamily="34" charset="0"/>
                <a:ea typeface="DengXian" panose="02010600030101010101" pitchFamily="2" charset="-122"/>
                <a:cs typeface="Cordia New" panose="020B0304020202020204" pitchFamily="34" charset="-34"/>
              </a:rPr>
              <a:t>t</a:t>
            </a:r>
            <a:r>
              <a:rPr lang="en-AU" kern="100" dirty="0">
                <a:effectLst/>
                <a:latin typeface="Aptos" panose="020B0004020202020204" pitchFamily="34" charset="0"/>
                <a:ea typeface="DengXian" panose="02010600030101010101" pitchFamily="2" charset="-122"/>
                <a:cs typeface="Cordia New" panose="020B0304020202020204" pitchFamily="34" charset="-34"/>
              </a:rPr>
              <a:t>he non solicitation clause, by removing the words “solicit” and “canvas” (leaving accepting an approach as prohibited)</a:t>
            </a:r>
          </a:p>
        </p:txBody>
      </p:sp>
    </p:spTree>
    <p:extLst>
      <p:ext uri="{BB962C8B-B14F-4D97-AF65-F5344CB8AC3E}">
        <p14:creationId xmlns:p14="http://schemas.microsoft.com/office/powerpoint/2010/main" val="228527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F963-FA15-F892-A7BD-FFF9806FE95C}"/>
              </a:ext>
            </a:extLst>
          </p:cNvPr>
          <p:cNvSpPr>
            <a:spLocks noGrp="1"/>
          </p:cNvSpPr>
          <p:nvPr>
            <p:ph type="title"/>
          </p:nvPr>
        </p:nvSpPr>
        <p:spPr/>
        <p:txBody>
          <a:bodyPr/>
          <a:lstStyle/>
          <a:p>
            <a:r>
              <a:rPr lang="en-US" dirty="0"/>
              <a:t>Revised operation of restraint and non-solicitation clauses</a:t>
            </a:r>
            <a:endParaRPr lang="en-AU" dirty="0"/>
          </a:p>
        </p:txBody>
      </p:sp>
      <p:sp>
        <p:nvSpPr>
          <p:cNvPr id="3" name="Content Placeholder 2">
            <a:extLst>
              <a:ext uri="{FF2B5EF4-FFF2-40B4-BE49-F238E27FC236}">
                <a16:creationId xmlns:a16="http://schemas.microsoft.com/office/drawing/2014/main" id="{9E66B28B-7A99-AE3F-6DA2-171377C97090}"/>
              </a:ext>
            </a:extLst>
          </p:cNvPr>
          <p:cNvSpPr>
            <a:spLocks noGrp="1"/>
          </p:cNvSpPr>
          <p:nvPr>
            <p:ph idx="1"/>
          </p:nvPr>
        </p:nvSpPr>
        <p:spPr/>
        <p:txBody>
          <a:bodyPr/>
          <a:lstStyle/>
          <a:p>
            <a:pPr marL="0" indent="0">
              <a:buNone/>
            </a:pPr>
            <a:r>
              <a:rPr lang="en-US" b="1" dirty="0"/>
              <a:t>“U</a:t>
            </a:r>
            <a:r>
              <a:rPr lang="en-AU" b="1" dirty="0" err="1"/>
              <a:t>ntil</a:t>
            </a:r>
            <a:r>
              <a:rPr lang="en-AU" b="1" dirty="0"/>
              <a:t> 17 July 2025 and within 5 kilometres of shop 1</a:t>
            </a:r>
            <a:r>
              <a:rPr lang="en-US" b="1" dirty="0"/>
              <a:t>, </a:t>
            </a:r>
            <a:r>
              <a:rPr lang="en-AU" b="1" dirty="0"/>
              <a:t>81 to 89 H</a:t>
            </a:r>
            <a:r>
              <a:rPr lang="en-US" b="1" dirty="0" err="1"/>
              <a:t>otham</a:t>
            </a:r>
            <a:r>
              <a:rPr lang="en-AU" b="1" dirty="0"/>
              <a:t> St </a:t>
            </a:r>
            <a:r>
              <a:rPr lang="en-US" b="1" dirty="0" err="1"/>
              <a:t>Traralgon</a:t>
            </a:r>
            <a:r>
              <a:rPr lang="en-US" b="1" dirty="0"/>
              <a:t>, </a:t>
            </a:r>
            <a:r>
              <a:rPr lang="en-AU" b="1" dirty="0"/>
              <a:t>Vic</a:t>
            </a:r>
            <a:r>
              <a:rPr lang="en-US" b="1" dirty="0" err="1"/>
              <a:t>toria</a:t>
            </a:r>
            <a:r>
              <a:rPr lang="en-US" b="1" dirty="0"/>
              <a:t>,</a:t>
            </a:r>
            <a:r>
              <a:rPr lang="en-AU" b="1" dirty="0"/>
              <a:t> the first and second defendants be restrained from</a:t>
            </a:r>
            <a:r>
              <a:rPr lang="en-US" b="1" dirty="0"/>
              <a:t>:</a:t>
            </a:r>
          </a:p>
          <a:p>
            <a:pPr marL="228600" indent="-228600">
              <a:buAutoNum type="alphaLcParenBoth"/>
            </a:pPr>
            <a:r>
              <a:rPr lang="en-AU" b="1" dirty="0"/>
              <a:t>  	engaging in a Competing Business</a:t>
            </a:r>
            <a:r>
              <a:rPr lang="en-US" b="1" dirty="0"/>
              <a:t>; </a:t>
            </a:r>
            <a:r>
              <a:rPr lang="en-AU" b="1" dirty="0"/>
              <a:t> and</a:t>
            </a:r>
            <a:endParaRPr lang="en-US" b="1" dirty="0"/>
          </a:p>
          <a:p>
            <a:pPr marL="228600" indent="-228600">
              <a:buAutoNum type="alphaLcParenBoth"/>
            </a:pPr>
            <a:r>
              <a:rPr lang="en-AU" b="1" dirty="0"/>
              <a:t>  	approaching or accepting any approach from any patient</a:t>
            </a:r>
            <a:r>
              <a:rPr lang="en-US" b="1" dirty="0"/>
              <a:t>,</a:t>
            </a:r>
            <a:r>
              <a:rPr lang="en-AU" b="1" dirty="0"/>
              <a:t> client</a:t>
            </a:r>
            <a:r>
              <a:rPr lang="en-US" b="1" dirty="0"/>
              <a:t>,</a:t>
            </a:r>
            <a:r>
              <a:rPr lang="en-AU" b="1" dirty="0"/>
              <a:t> 	or   customer of the plaintiff with whom the second defendant 	had contact in the course of performing the </a:t>
            </a:r>
            <a:r>
              <a:rPr lang="en-US" b="1" dirty="0"/>
              <a:t>I</a:t>
            </a:r>
            <a:r>
              <a:rPr lang="en-AU" b="1" dirty="0" err="1"/>
              <a:t>njecting</a:t>
            </a:r>
            <a:r>
              <a:rPr lang="en-AU" b="1" dirty="0"/>
              <a:t> </a:t>
            </a:r>
            <a:r>
              <a:rPr lang="en-US" b="1" dirty="0"/>
              <a:t>S</a:t>
            </a:r>
            <a:r>
              <a:rPr lang="en-AU" b="1" dirty="0" err="1"/>
              <a:t>ervices</a:t>
            </a:r>
            <a:r>
              <a:rPr lang="en-US" b="1" dirty="0"/>
              <a:t>,</a:t>
            </a:r>
            <a:r>
              <a:rPr lang="en-AU" b="1" dirty="0"/>
              <a:t> 	for the purpose or with the effect of obtaining the custom or 	business of that person for the benefit of a Competing Business 	or detrimentally affecting the business of the plaintiff</a:t>
            </a:r>
            <a:r>
              <a:rPr lang="en-US" b="1" dirty="0"/>
              <a:t>. </a:t>
            </a:r>
          </a:p>
          <a:p>
            <a:pPr marL="0" indent="0">
              <a:buNone/>
            </a:pPr>
            <a:r>
              <a:rPr lang="en-US" b="1" dirty="0"/>
              <a:t>“Competing Business” – Injecting Services only</a:t>
            </a:r>
          </a:p>
          <a:p>
            <a:pPr marL="0" indent="0">
              <a:buNone/>
            </a:pPr>
            <a:r>
              <a:rPr lang="en-US" b="1" dirty="0"/>
              <a:t>“Clients” were named in a list in evidence</a:t>
            </a:r>
            <a:endParaRPr lang="en-AU" b="1" dirty="0"/>
          </a:p>
        </p:txBody>
      </p:sp>
    </p:spTree>
    <p:extLst>
      <p:ext uri="{BB962C8B-B14F-4D97-AF65-F5344CB8AC3E}">
        <p14:creationId xmlns:p14="http://schemas.microsoft.com/office/powerpoint/2010/main" val="7213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D4C6-3747-70EC-2BE6-C4EB90543410}"/>
              </a:ext>
            </a:extLst>
          </p:cNvPr>
          <p:cNvSpPr>
            <a:spLocks noGrp="1"/>
          </p:cNvSpPr>
          <p:nvPr>
            <p:ph type="title"/>
          </p:nvPr>
        </p:nvSpPr>
        <p:spPr/>
        <p:txBody>
          <a:bodyPr/>
          <a:lstStyle/>
          <a:p>
            <a:r>
              <a:rPr lang="en-AU" dirty="0">
                <a:solidFill>
                  <a:srgbClr val="92D050"/>
                </a:solidFill>
              </a:rPr>
              <a:t>Nature of the services, client choice and public policy</a:t>
            </a:r>
            <a:endParaRPr lang="en-AU" dirty="0"/>
          </a:p>
        </p:txBody>
      </p:sp>
      <p:sp>
        <p:nvSpPr>
          <p:cNvPr id="3" name="Content Placeholder 2">
            <a:extLst>
              <a:ext uri="{FF2B5EF4-FFF2-40B4-BE49-F238E27FC236}">
                <a16:creationId xmlns:a16="http://schemas.microsoft.com/office/drawing/2014/main" id="{76F80271-0AE5-681A-BC92-0D19A339EB5A}"/>
              </a:ext>
            </a:extLst>
          </p:cNvPr>
          <p:cNvSpPr>
            <a:spLocks noGrp="1"/>
          </p:cNvSpPr>
          <p:nvPr>
            <p:ph idx="1"/>
          </p:nvPr>
        </p:nvSpPr>
        <p:spPr/>
        <p:txBody>
          <a:bodyPr/>
          <a:lstStyle/>
          <a:p>
            <a:pPr marL="457200" marR="0">
              <a:lnSpc>
                <a:spcPct val="115000"/>
              </a:lnSpc>
            </a:pPr>
            <a:r>
              <a:rPr lang="en-AU" kern="100" dirty="0">
                <a:effectLst/>
                <a:latin typeface="Aptos" panose="020B0004020202020204" pitchFamily="34" charset="0"/>
                <a:ea typeface="DengXian" panose="02010600030101010101" pitchFamily="2" charset="-122"/>
                <a:cs typeface="Cordia New" panose="020B0304020202020204" pitchFamily="34" charset="-34"/>
              </a:rPr>
              <a:t>the non-solicitation clause directed to all </a:t>
            </a:r>
            <a:r>
              <a:rPr lang="en-AU" b="1" kern="100" dirty="0">
                <a:effectLst/>
                <a:latin typeface="Aptos" panose="020B0004020202020204" pitchFamily="34" charset="0"/>
                <a:ea typeface="DengXian" panose="02010600030101010101" pitchFamily="2" charset="-122"/>
                <a:cs typeface="Cordia New" panose="020B0304020202020204" pitchFamily="34" charset="-34"/>
              </a:rPr>
              <a:t>1902 clients</a:t>
            </a:r>
            <a:r>
              <a:rPr lang="en-AU" kern="100" dirty="0">
                <a:effectLst/>
                <a:latin typeface="Aptos" panose="020B0004020202020204" pitchFamily="34" charset="0"/>
                <a:ea typeface="DengXian" panose="02010600030101010101" pitchFamily="2" charset="-122"/>
                <a:cs typeface="Cordia New" panose="020B0304020202020204" pitchFamily="34" charset="-34"/>
              </a:rPr>
              <a:t> named on the list tendered in evidence was reasonable</a:t>
            </a:r>
          </a:p>
          <a:p>
            <a:pPr marL="457200" marR="0">
              <a:lnSpc>
                <a:spcPct val="115000"/>
              </a:lnSpc>
            </a:pPr>
            <a:r>
              <a:rPr lang="en-AU" b="1" kern="100" dirty="0">
                <a:effectLst/>
                <a:latin typeface="Aptos" panose="020B0004020202020204" pitchFamily="34" charset="0"/>
                <a:ea typeface="DengXian" panose="02010600030101010101" pitchFamily="2" charset="-122"/>
                <a:cs typeface="Cordia New" panose="020B0304020202020204" pitchFamily="34" charset="-34"/>
              </a:rPr>
              <a:t>NOT contrary to public policy </a:t>
            </a:r>
            <a:r>
              <a:rPr lang="en-AU" kern="100" dirty="0">
                <a:effectLst/>
                <a:latin typeface="Aptos" panose="020B0004020202020204" pitchFamily="34" charset="0"/>
                <a:ea typeface="DengXian" panose="02010600030101010101" pitchFamily="2" charset="-122"/>
                <a:cs typeface="Cordia New" panose="020B0304020202020204" pitchFamily="34" charset="-34"/>
              </a:rPr>
              <a:t>to enforce a restraint in circumstances where some patients will be denied their </a:t>
            </a:r>
            <a:r>
              <a:rPr lang="en-AU" b="1" kern="100" dirty="0">
                <a:effectLst/>
                <a:latin typeface="Aptos" panose="020B0004020202020204" pitchFamily="34" charset="0"/>
                <a:ea typeface="DengXian" panose="02010600030101010101" pitchFamily="2" charset="-122"/>
                <a:cs typeface="Cordia New" panose="020B0304020202020204" pitchFamily="34" charset="-34"/>
              </a:rPr>
              <a:t>choice of injector</a:t>
            </a:r>
          </a:p>
          <a:p>
            <a:pPr marL="731520" lvl="1">
              <a:lnSpc>
                <a:spcPct val="115000"/>
              </a:lnSpc>
            </a:pPr>
            <a:r>
              <a:rPr lang="en-AU" sz="2000" kern="100" dirty="0">
                <a:effectLst/>
                <a:latin typeface="Aptos" panose="020B0004020202020204" pitchFamily="34" charset="0"/>
                <a:ea typeface="DengXian" panose="02010600030101010101" pitchFamily="2" charset="-122"/>
                <a:cs typeface="Cordia New" panose="020B0304020202020204" pitchFamily="34" charset="-34"/>
              </a:rPr>
              <a:t>patients could elect to be treated by the 2nd defendant so long as it is at premises more than 5 kilometres from the plaintiffs premises</a:t>
            </a:r>
          </a:p>
          <a:p>
            <a:pPr marL="731520" lvl="1">
              <a:lnSpc>
                <a:spcPct val="115000"/>
              </a:lnSpc>
            </a:pPr>
            <a:r>
              <a:rPr lang="en-AU" sz="2000" kern="100" dirty="0">
                <a:effectLst/>
                <a:latin typeface="Aptos" panose="020B0004020202020204" pitchFamily="34" charset="0"/>
                <a:ea typeface="DengXian" panose="02010600030101010101" pitchFamily="2" charset="-122"/>
                <a:cs typeface="Cordia New" panose="020B0304020202020204" pitchFamily="34" charset="-34"/>
              </a:rPr>
              <a:t>nothing to stop them from being treated by other injectors in that area</a:t>
            </a:r>
          </a:p>
          <a:p>
            <a:pPr marL="0" indent="0">
              <a:buNone/>
            </a:pPr>
            <a:endParaRPr lang="en-AU" dirty="0"/>
          </a:p>
        </p:txBody>
      </p:sp>
    </p:spTree>
    <p:extLst>
      <p:ext uri="{BB962C8B-B14F-4D97-AF65-F5344CB8AC3E}">
        <p14:creationId xmlns:p14="http://schemas.microsoft.com/office/powerpoint/2010/main" val="1747871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73D8-DDB8-730B-E77A-B85E392F7744}"/>
              </a:ext>
            </a:extLst>
          </p:cNvPr>
          <p:cNvSpPr>
            <a:spLocks noGrp="1"/>
          </p:cNvSpPr>
          <p:nvPr>
            <p:ph type="title"/>
          </p:nvPr>
        </p:nvSpPr>
        <p:spPr/>
        <p:txBody>
          <a:bodyPr>
            <a:normAutofit/>
          </a:bodyPr>
          <a:lstStyle/>
          <a:p>
            <a:pPr>
              <a:spcAft>
                <a:spcPts val="600"/>
              </a:spcAft>
            </a:pPr>
            <a:r>
              <a:rPr lang="en-US" sz="4400" spc="0" dirty="0">
                <a:solidFill>
                  <a:srgbClr val="92D050"/>
                </a:solidFill>
              </a:rPr>
              <a:t>Key take outs</a:t>
            </a:r>
            <a:br>
              <a:rPr lang="en-US" sz="4400" spc="0" dirty="0">
                <a:solidFill>
                  <a:srgbClr val="92D050"/>
                </a:solidFill>
              </a:rPr>
            </a:br>
            <a:endParaRPr lang="en-AU" dirty="0"/>
          </a:p>
        </p:txBody>
      </p:sp>
      <p:sp>
        <p:nvSpPr>
          <p:cNvPr id="3" name="Content Placeholder 2">
            <a:extLst>
              <a:ext uri="{FF2B5EF4-FFF2-40B4-BE49-F238E27FC236}">
                <a16:creationId xmlns:a16="http://schemas.microsoft.com/office/drawing/2014/main" id="{C8BB7866-78B8-4E65-33F5-B9541E711824}"/>
              </a:ext>
            </a:extLst>
          </p:cNvPr>
          <p:cNvSpPr>
            <a:spLocks noGrp="1"/>
          </p:cNvSpPr>
          <p:nvPr>
            <p:ph idx="1"/>
          </p:nvPr>
        </p:nvSpPr>
        <p:spPr>
          <a:xfrm>
            <a:off x="1261872" y="1453896"/>
            <a:ext cx="8961120" cy="4726241"/>
          </a:xfrm>
        </p:spPr>
        <p:txBody>
          <a:bodyPr>
            <a:normAutofit fontScale="55000" lnSpcReduction="20000"/>
          </a:bodyPr>
          <a:lstStyle/>
          <a:p>
            <a:pPr marL="468630" indent="-285750">
              <a:lnSpc>
                <a:spcPct val="115000"/>
              </a:lnSpc>
              <a:buFont typeface="+mj-lt"/>
              <a:buAutoNum type="alphaLcPeriod"/>
            </a:pPr>
            <a:r>
              <a:rPr lang="en-AU" sz="2900" kern="100" dirty="0">
                <a:latin typeface="Aptos" panose="020B0004020202020204" pitchFamily="34" charset="0"/>
                <a:ea typeface="DengXian" panose="02010600030101010101" pitchFamily="2" charset="-122"/>
                <a:cs typeface="Cordia New" panose="020B0304020202020204" pitchFamily="34" charset="-34"/>
              </a:rPr>
              <a:t>Check the governing law clause applying to any restraint of trade clause! </a:t>
            </a:r>
          </a:p>
          <a:p>
            <a:pPr marL="468630" indent="-285750">
              <a:lnSpc>
                <a:spcPct val="115000"/>
              </a:lnSpc>
              <a:buFont typeface="+mj-lt"/>
              <a:buAutoNum type="alphaLcPeriod"/>
            </a:pPr>
            <a:r>
              <a:rPr lang="en-AU" sz="2900" kern="100" dirty="0">
                <a:latin typeface="Aptos" panose="020B0004020202020204" pitchFamily="34" charset="0"/>
                <a:ea typeface="DengXian" panose="02010600030101010101" pitchFamily="2" charset="-122"/>
                <a:cs typeface="Cordia New" panose="020B0304020202020204" pitchFamily="34" charset="-34"/>
              </a:rPr>
              <a:t>If it is NSW, refer to s 4 of the ROT Act and caselaw;</a:t>
            </a:r>
          </a:p>
          <a:p>
            <a:pPr marL="468630" indent="-285750">
              <a:lnSpc>
                <a:spcPct val="115000"/>
              </a:lnSpc>
              <a:buFont typeface="+mj-lt"/>
              <a:buAutoNum type="alphaLcPeriod"/>
            </a:pPr>
            <a:r>
              <a:rPr lang="en-AU" sz="2900" kern="100" dirty="0">
                <a:effectLst/>
                <a:latin typeface="Aptos" panose="020B0004020202020204" pitchFamily="34" charset="0"/>
                <a:ea typeface="DengXian" panose="02010600030101010101" pitchFamily="2" charset="-122"/>
                <a:cs typeface="Cordia New" panose="020B0304020202020204" pitchFamily="34" charset="-34"/>
              </a:rPr>
              <a:t>Does the prohibition on soliciting and canvassing need to be enforced? Is accepting an approach from clients the more important prohibition?</a:t>
            </a:r>
          </a:p>
          <a:p>
            <a:pPr marL="468630" indent="-285750">
              <a:lnSpc>
                <a:spcPct val="115000"/>
              </a:lnSpc>
              <a:buFont typeface="+mj-lt"/>
              <a:buAutoNum type="alphaLcPeriod"/>
            </a:pPr>
            <a:r>
              <a:rPr lang="en-AU" sz="2900" kern="100" dirty="0">
                <a:effectLst/>
                <a:latin typeface="Aptos" panose="020B0004020202020204" pitchFamily="34" charset="0"/>
                <a:ea typeface="DengXian" panose="02010600030101010101" pitchFamily="2" charset="-122"/>
                <a:cs typeface="Cordia New" panose="020B0304020202020204" pitchFamily="34" charset="-34"/>
              </a:rPr>
              <a:t>Nature of the services provided: will client connection of the plaintiff be protected by the Court?</a:t>
            </a:r>
          </a:p>
          <a:p>
            <a:pPr marL="468630" indent="-285750">
              <a:lnSpc>
                <a:spcPct val="115000"/>
              </a:lnSpc>
              <a:buFont typeface="+mj-lt"/>
              <a:buAutoNum type="alphaLcPeriod"/>
            </a:pPr>
            <a:r>
              <a:rPr lang="en-AU" sz="2900" kern="100" dirty="0">
                <a:effectLst/>
                <a:latin typeface="Aptos" panose="020B0004020202020204" pitchFamily="34" charset="0"/>
                <a:ea typeface="DengXian" panose="02010600030101010101" pitchFamily="2" charset="-122"/>
                <a:cs typeface="Cordia New" panose="020B0304020202020204" pitchFamily="34" charset="-34"/>
              </a:rPr>
              <a:t>Does the conduct breach the clause? </a:t>
            </a:r>
          </a:p>
          <a:p>
            <a:pPr marL="468630" indent="-285750">
              <a:lnSpc>
                <a:spcPct val="115000"/>
              </a:lnSpc>
              <a:buFont typeface="+mj-lt"/>
              <a:buAutoNum type="alphaLcPeriod"/>
            </a:pPr>
            <a:r>
              <a:rPr lang="en-AU" sz="2900" kern="100" dirty="0">
                <a:effectLst/>
                <a:latin typeface="Aptos" panose="020B0004020202020204" pitchFamily="34" charset="0"/>
                <a:ea typeface="DengXian" panose="02010600030101010101" pitchFamily="2" charset="-122"/>
                <a:cs typeface="Cordia New" panose="020B0304020202020204" pitchFamily="34" charset="-34"/>
              </a:rPr>
              <a:t>If so, would enforcing the clause only to the extent of the breach occurring be against public policy? [Probably not?]</a:t>
            </a:r>
          </a:p>
          <a:p>
            <a:pPr marL="468630" indent="-285750">
              <a:lnSpc>
                <a:spcPct val="115000"/>
              </a:lnSpc>
              <a:spcAft>
                <a:spcPts val="800"/>
              </a:spcAft>
              <a:buFont typeface="+mj-lt"/>
              <a:buAutoNum type="alphaLcPeriod"/>
            </a:pPr>
            <a:r>
              <a:rPr lang="en-AU" sz="2900" kern="100" dirty="0">
                <a:effectLst/>
                <a:latin typeface="Aptos" panose="020B0004020202020204" pitchFamily="34" charset="0"/>
                <a:ea typeface="DengXian" panose="02010600030101010101" pitchFamily="2" charset="-122"/>
                <a:cs typeface="Cordia New" panose="020B0304020202020204" pitchFamily="34" charset="-34"/>
              </a:rPr>
              <a:t>If not, read down definitions that are too wide, to narrow the restraint to the protection of the legitimate interests of the plaintiff only, and not of any other corporate entities such as a franchisor or related entities. </a:t>
            </a:r>
          </a:p>
          <a:p>
            <a:pPr marL="468630" indent="-285750">
              <a:lnSpc>
                <a:spcPct val="115000"/>
              </a:lnSpc>
              <a:spcAft>
                <a:spcPts val="800"/>
              </a:spcAft>
              <a:buFont typeface="+mj-lt"/>
              <a:buAutoNum type="alphaLcPeriod"/>
            </a:pPr>
            <a:r>
              <a:rPr lang="en-AU" sz="2900" kern="100" dirty="0">
                <a:latin typeface="Aptos" panose="020B0004020202020204" pitchFamily="34" charset="0"/>
                <a:ea typeface="DengXian" panose="02010600030101010101" pitchFamily="2" charset="-122"/>
                <a:cs typeface="Cordia New" panose="020B0304020202020204" pitchFamily="34" charset="-34"/>
              </a:rPr>
              <a:t>Seek to enforce the restraint to that more limited extent. </a:t>
            </a:r>
            <a:endParaRPr lang="en-AU" sz="29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Tree>
    <p:extLst>
      <p:ext uri="{BB962C8B-B14F-4D97-AF65-F5344CB8AC3E}">
        <p14:creationId xmlns:p14="http://schemas.microsoft.com/office/powerpoint/2010/main" val="848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BA99-D315-3800-C8D8-26527A47F1C6}"/>
              </a:ext>
            </a:extLst>
          </p:cNvPr>
          <p:cNvSpPr>
            <a:spLocks noGrp="1"/>
          </p:cNvSpPr>
          <p:nvPr>
            <p:ph type="title"/>
          </p:nvPr>
        </p:nvSpPr>
        <p:spPr/>
        <p:txBody>
          <a:bodyPr>
            <a:normAutofit/>
          </a:bodyPr>
          <a:lstStyle/>
          <a:p>
            <a:r>
              <a:rPr lang="en-AU" sz="3600" dirty="0">
                <a:solidFill>
                  <a:srgbClr val="92D050"/>
                </a:solidFill>
              </a:rPr>
              <a:t>LCA Traralgon Pty Ltd v Ashlee Johnson Pty Ltd</a:t>
            </a:r>
            <a:br>
              <a:rPr lang="en-AU" sz="3600" dirty="0">
                <a:solidFill>
                  <a:srgbClr val="92D050"/>
                </a:solidFill>
              </a:rPr>
            </a:br>
            <a:r>
              <a:rPr lang="en-AU" sz="3600" dirty="0">
                <a:solidFill>
                  <a:srgbClr val="92D050"/>
                </a:solidFill>
              </a:rPr>
              <a:t>[2024] VSC 612</a:t>
            </a:r>
            <a:endParaRPr lang="en-AU" sz="3600" dirty="0"/>
          </a:p>
        </p:txBody>
      </p:sp>
      <p:sp>
        <p:nvSpPr>
          <p:cNvPr id="3" name="Content Placeholder 2">
            <a:extLst>
              <a:ext uri="{FF2B5EF4-FFF2-40B4-BE49-F238E27FC236}">
                <a16:creationId xmlns:a16="http://schemas.microsoft.com/office/drawing/2014/main" id="{FDA7DAC2-0EE5-C2BD-BC81-9ACBD9436729}"/>
              </a:ext>
            </a:extLst>
          </p:cNvPr>
          <p:cNvSpPr>
            <a:spLocks noGrp="1"/>
          </p:cNvSpPr>
          <p:nvPr>
            <p:ph idx="1"/>
          </p:nvPr>
        </p:nvSpPr>
        <p:spPr/>
        <p:txBody>
          <a:bodyPr>
            <a:normAutofit lnSpcReduction="10000"/>
          </a:bodyPr>
          <a:lstStyle/>
          <a:p>
            <a:r>
              <a:rPr lang="en-US" sz="2800" dirty="0"/>
              <a:t>Interlocutory decision: </a:t>
            </a:r>
            <a:r>
              <a:rPr lang="en-US" sz="2800" dirty="0" err="1"/>
              <a:t>Ierodiaconou</a:t>
            </a:r>
            <a:r>
              <a:rPr lang="en-US" sz="2800" dirty="0"/>
              <a:t> </a:t>
            </a:r>
            <a:r>
              <a:rPr lang="en-US" sz="2800" dirty="0" err="1"/>
              <a:t>AsJ</a:t>
            </a:r>
            <a:endParaRPr lang="en-US" sz="2800" dirty="0"/>
          </a:p>
          <a:p>
            <a:r>
              <a:rPr lang="en-US" sz="2800" dirty="0"/>
              <a:t>No final hearing – case settled prior to trial</a:t>
            </a:r>
          </a:p>
          <a:p>
            <a:r>
              <a:rPr lang="en-US" sz="2800" dirty="0">
                <a:solidFill>
                  <a:schemeClr val="tx1">
                    <a:lumMod val="75000"/>
                    <a:lumOff val="25000"/>
                  </a:schemeClr>
                </a:solidFill>
              </a:rPr>
              <a:t>First Victorian Supreme Court decision applying the ROT Act s 4 to a restraint clause operating in Victoria</a:t>
            </a:r>
          </a:p>
          <a:p>
            <a:r>
              <a:rPr lang="en-US" sz="2800" dirty="0">
                <a:solidFill>
                  <a:schemeClr val="tx1">
                    <a:lumMod val="75000"/>
                    <a:lumOff val="25000"/>
                  </a:schemeClr>
                </a:solidFill>
              </a:rPr>
              <a:t>Restraint clause too wide – read down to enforce it</a:t>
            </a:r>
          </a:p>
          <a:p>
            <a:r>
              <a:rPr lang="en-US" sz="2800" dirty="0">
                <a:solidFill>
                  <a:schemeClr val="tx1">
                    <a:lumMod val="75000"/>
                    <a:lumOff val="25000"/>
                  </a:schemeClr>
                </a:solidFill>
              </a:rPr>
              <a:t>Injunction granted: restrained from competing &amp; accepting approaches from clients</a:t>
            </a:r>
          </a:p>
          <a:p>
            <a:r>
              <a:rPr lang="en-US" sz="2800" dirty="0">
                <a:solidFill>
                  <a:schemeClr val="tx1">
                    <a:lumMod val="75000"/>
                    <a:lumOff val="25000"/>
                  </a:schemeClr>
                </a:solidFill>
              </a:rPr>
              <a:t>12 months, 5 </a:t>
            </a:r>
            <a:r>
              <a:rPr lang="en-US" sz="2800" dirty="0" err="1">
                <a:solidFill>
                  <a:schemeClr val="tx1">
                    <a:lumMod val="75000"/>
                    <a:lumOff val="25000"/>
                  </a:schemeClr>
                </a:solidFill>
              </a:rPr>
              <a:t>kilometres</a:t>
            </a:r>
            <a:r>
              <a:rPr lang="en-US" sz="2800" dirty="0">
                <a:solidFill>
                  <a:schemeClr val="tx1">
                    <a:lumMod val="75000"/>
                    <a:lumOff val="25000"/>
                  </a:schemeClr>
                </a:solidFill>
              </a:rPr>
              <a:t> </a:t>
            </a:r>
            <a:endParaRPr lang="en-US" sz="2800" dirty="0"/>
          </a:p>
          <a:p>
            <a:pPr marL="0" indent="0">
              <a:buNone/>
            </a:pPr>
            <a:endParaRPr lang="en-AU" dirty="0"/>
          </a:p>
        </p:txBody>
      </p:sp>
    </p:spTree>
    <p:extLst>
      <p:ext uri="{BB962C8B-B14F-4D97-AF65-F5344CB8AC3E}">
        <p14:creationId xmlns:p14="http://schemas.microsoft.com/office/powerpoint/2010/main" val="40049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1329-5F83-B08F-8D7B-55AE7931277D}"/>
              </a:ext>
            </a:extLst>
          </p:cNvPr>
          <p:cNvSpPr>
            <a:spLocks noGrp="1"/>
          </p:cNvSpPr>
          <p:nvPr>
            <p:ph type="title"/>
          </p:nvPr>
        </p:nvSpPr>
        <p:spPr>
          <a:xfrm>
            <a:off x="1261872" y="374904"/>
            <a:ext cx="9692640" cy="621792"/>
          </a:xfrm>
        </p:spPr>
        <p:txBody>
          <a:bodyPr>
            <a:normAutofit/>
          </a:bodyPr>
          <a:lstStyle/>
          <a:p>
            <a:r>
              <a:rPr lang="en-US" sz="3600" i="1" dirty="0">
                <a:solidFill>
                  <a:srgbClr val="92D050"/>
                </a:solidFill>
              </a:rPr>
              <a:t>Restraints of Trade Act </a:t>
            </a:r>
            <a:r>
              <a:rPr lang="en-US" sz="3600" dirty="0">
                <a:solidFill>
                  <a:srgbClr val="92D050"/>
                </a:solidFill>
              </a:rPr>
              <a:t>1976 (NSW), section 4</a:t>
            </a:r>
            <a:endParaRPr lang="en-AU" sz="3600" dirty="0"/>
          </a:p>
        </p:txBody>
      </p:sp>
      <p:sp>
        <p:nvSpPr>
          <p:cNvPr id="3" name="Content Placeholder 2">
            <a:extLst>
              <a:ext uri="{FF2B5EF4-FFF2-40B4-BE49-F238E27FC236}">
                <a16:creationId xmlns:a16="http://schemas.microsoft.com/office/drawing/2014/main" id="{C2F55468-13E7-DD0C-C197-AF7BF7F19164}"/>
              </a:ext>
            </a:extLst>
          </p:cNvPr>
          <p:cNvSpPr>
            <a:spLocks noGrp="1"/>
          </p:cNvSpPr>
          <p:nvPr>
            <p:ph idx="1"/>
          </p:nvPr>
        </p:nvSpPr>
        <p:spPr>
          <a:xfrm>
            <a:off x="1261872" y="1271016"/>
            <a:ext cx="8595360" cy="4909121"/>
          </a:xfrm>
        </p:spPr>
        <p:txBody>
          <a:bodyPr>
            <a:normAutofit/>
          </a:bodyPr>
          <a:lstStyle/>
          <a:p>
            <a:pPr marL="0" indent="0">
              <a:buNone/>
            </a:pPr>
            <a:r>
              <a:rPr lang="en-US" sz="2600" i="1" dirty="0">
                <a:solidFill>
                  <a:schemeClr val="tx1">
                    <a:lumMod val="75000"/>
                    <a:lumOff val="25000"/>
                  </a:schemeClr>
                </a:solidFill>
              </a:rPr>
              <a:t>“Extent to which restraint of trade valid”:</a:t>
            </a:r>
          </a:p>
          <a:p>
            <a:pPr marL="0" indent="0">
              <a:buNone/>
            </a:pPr>
            <a:r>
              <a:rPr lang="en-US" sz="2600" i="1" dirty="0">
                <a:solidFill>
                  <a:schemeClr val="tx1">
                    <a:lumMod val="75000"/>
                    <a:lumOff val="25000"/>
                  </a:schemeClr>
                </a:solidFill>
              </a:rPr>
              <a:t>(1) Valid t</a:t>
            </a:r>
            <a:r>
              <a:rPr lang="en-US" sz="2600" dirty="0">
                <a:solidFill>
                  <a:schemeClr val="tx1">
                    <a:lumMod val="75000"/>
                    <a:lumOff val="25000"/>
                  </a:schemeClr>
                </a:solidFill>
              </a:rPr>
              <a:t>o extent not against public policy</a:t>
            </a:r>
          </a:p>
          <a:p>
            <a:pPr lvl="1"/>
            <a:r>
              <a:rPr lang="en-US" sz="2600" dirty="0">
                <a:solidFill>
                  <a:schemeClr val="tx1">
                    <a:lumMod val="75000"/>
                    <a:lumOff val="25000"/>
                  </a:schemeClr>
                </a:solidFill>
              </a:rPr>
              <a:t>Whether in severable terms or not</a:t>
            </a:r>
          </a:p>
          <a:p>
            <a:pPr lvl="1"/>
            <a:r>
              <a:rPr lang="en-US" sz="2600" dirty="0">
                <a:solidFill>
                  <a:schemeClr val="tx1">
                    <a:lumMod val="75000"/>
                    <a:lumOff val="25000"/>
                  </a:schemeClr>
                </a:solidFill>
              </a:rPr>
              <a:t>Invalidity on other grounds not affected</a:t>
            </a:r>
          </a:p>
          <a:p>
            <a:pPr marL="0" indent="0">
              <a:buNone/>
            </a:pPr>
            <a:r>
              <a:rPr lang="en-US" sz="2600" dirty="0">
                <a:solidFill>
                  <a:schemeClr val="tx1">
                    <a:lumMod val="75000"/>
                    <a:lumOff val="25000"/>
                  </a:schemeClr>
                </a:solidFill>
              </a:rPr>
              <a:t>(3) Where on application to the Supreme Court…a restraint of trade is </a:t>
            </a:r>
            <a:r>
              <a:rPr lang="en-US" sz="2600" b="1" dirty="0">
                <a:solidFill>
                  <a:schemeClr val="tx1">
                    <a:lumMod val="75000"/>
                    <a:lumOff val="25000"/>
                  </a:schemeClr>
                </a:solidFill>
              </a:rPr>
              <a:t>as regards its application to the applicant </a:t>
            </a:r>
            <a:r>
              <a:rPr lang="en-US" sz="2600" dirty="0">
                <a:solidFill>
                  <a:schemeClr val="tx1">
                    <a:lumMod val="75000"/>
                    <a:lumOff val="25000"/>
                  </a:schemeClr>
                </a:solidFill>
              </a:rPr>
              <a:t>against public policy to any extent [due to]… manifest failure to…make.. a reasonable restraint…Court… may… order…the restraint be as regards…the applicant…altogether invalid…or valid to such extent… [it] is not against public policy as the court thinks fit…</a:t>
            </a:r>
            <a:endParaRPr lang="en-AU" dirty="0"/>
          </a:p>
        </p:txBody>
      </p:sp>
    </p:spTree>
    <p:extLst>
      <p:ext uri="{BB962C8B-B14F-4D97-AF65-F5344CB8AC3E}">
        <p14:creationId xmlns:p14="http://schemas.microsoft.com/office/powerpoint/2010/main" val="175619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F629-2B30-F039-0DD8-60AA42990037}"/>
              </a:ext>
            </a:extLst>
          </p:cNvPr>
          <p:cNvSpPr>
            <a:spLocks noGrp="1"/>
          </p:cNvSpPr>
          <p:nvPr>
            <p:ph type="title"/>
          </p:nvPr>
        </p:nvSpPr>
        <p:spPr>
          <a:xfrm>
            <a:off x="1261872" y="294198"/>
            <a:ext cx="9692640" cy="958530"/>
          </a:xfrm>
        </p:spPr>
        <p:txBody>
          <a:bodyPr/>
          <a:lstStyle/>
          <a:p>
            <a:r>
              <a:rPr lang="en-US" i="1" dirty="0">
                <a:solidFill>
                  <a:srgbClr val="92D050"/>
                </a:solidFill>
              </a:rPr>
              <a:t>Just Group Ltd v Peck </a:t>
            </a:r>
            <a:r>
              <a:rPr lang="en-US" dirty="0">
                <a:solidFill>
                  <a:srgbClr val="92D050"/>
                </a:solidFill>
              </a:rPr>
              <a:t>[2016] VSC 614</a:t>
            </a:r>
            <a:endParaRPr lang="en-AU" dirty="0"/>
          </a:p>
        </p:txBody>
      </p:sp>
      <p:sp>
        <p:nvSpPr>
          <p:cNvPr id="3" name="Content Placeholder 2">
            <a:extLst>
              <a:ext uri="{FF2B5EF4-FFF2-40B4-BE49-F238E27FC236}">
                <a16:creationId xmlns:a16="http://schemas.microsoft.com/office/drawing/2014/main" id="{1CA1C45F-C30D-5357-4A54-06805DCA76F7}"/>
              </a:ext>
            </a:extLst>
          </p:cNvPr>
          <p:cNvSpPr>
            <a:spLocks noGrp="1"/>
          </p:cNvSpPr>
          <p:nvPr>
            <p:ph idx="1"/>
          </p:nvPr>
        </p:nvSpPr>
        <p:spPr>
          <a:xfrm>
            <a:off x="1261872" y="1508760"/>
            <a:ext cx="8595360" cy="4671377"/>
          </a:xfrm>
        </p:spPr>
        <p:txBody>
          <a:bodyPr/>
          <a:lstStyle/>
          <a:p>
            <a:r>
              <a:rPr lang="en-US" sz="2800" b="1" i="1" dirty="0">
                <a:solidFill>
                  <a:schemeClr val="tx1">
                    <a:lumMod val="75000"/>
                    <a:lumOff val="25000"/>
                  </a:schemeClr>
                </a:solidFill>
              </a:rPr>
              <a:t>Just Group  Ltd v Peck </a:t>
            </a:r>
            <a:r>
              <a:rPr lang="en-US" sz="2800" dirty="0">
                <a:solidFill>
                  <a:schemeClr val="tx1">
                    <a:lumMod val="75000"/>
                    <a:lumOff val="25000"/>
                  </a:schemeClr>
                </a:solidFill>
              </a:rPr>
              <a:t>[2016] VSC 614 (McDonald J)</a:t>
            </a:r>
          </a:p>
          <a:p>
            <a:pPr lvl="1"/>
            <a:r>
              <a:rPr lang="en-US" sz="2800" dirty="0">
                <a:solidFill>
                  <a:schemeClr val="tx1">
                    <a:lumMod val="75000"/>
                    <a:lumOff val="25000"/>
                  </a:schemeClr>
                </a:solidFill>
              </a:rPr>
              <a:t>noted ROT Act’s potential effect of giving Court capacity to enforce just and reasonable covenants that may be too widely expressed</a:t>
            </a:r>
          </a:p>
          <a:p>
            <a:pPr lvl="1"/>
            <a:r>
              <a:rPr lang="en-US" sz="2800" dirty="0">
                <a:solidFill>
                  <a:schemeClr val="tx1">
                    <a:lumMod val="75000"/>
                    <a:lumOff val="25000"/>
                  </a:schemeClr>
                </a:solidFill>
              </a:rPr>
              <a:t>employment contract was not governed by law of NSW</a:t>
            </a:r>
          </a:p>
          <a:p>
            <a:pPr lvl="1"/>
            <a:r>
              <a:rPr lang="en-US" sz="2800" dirty="0">
                <a:solidFill>
                  <a:schemeClr val="tx1">
                    <a:lumMod val="75000"/>
                    <a:lumOff val="25000"/>
                  </a:schemeClr>
                </a:solidFill>
              </a:rPr>
              <a:t>found the restraints to be not enforceable on common law principles</a:t>
            </a:r>
          </a:p>
          <a:p>
            <a:pPr lvl="1"/>
            <a:r>
              <a:rPr lang="en-US" sz="2800" dirty="0">
                <a:solidFill>
                  <a:schemeClr val="tx1">
                    <a:lumMod val="75000"/>
                    <a:lumOff val="25000"/>
                  </a:schemeClr>
                </a:solidFill>
              </a:rPr>
              <a:t>Court of Appeal [2016] VSCA 334 dismissed appeal</a:t>
            </a:r>
          </a:p>
          <a:p>
            <a:pPr marL="0" indent="0">
              <a:buNone/>
            </a:pPr>
            <a:endParaRPr lang="en-AU" dirty="0"/>
          </a:p>
        </p:txBody>
      </p:sp>
    </p:spTree>
    <p:extLst>
      <p:ext uri="{BB962C8B-B14F-4D97-AF65-F5344CB8AC3E}">
        <p14:creationId xmlns:p14="http://schemas.microsoft.com/office/powerpoint/2010/main" val="373506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F82E-DBB4-AB4C-7AE0-68B4ABF8BA7A}"/>
              </a:ext>
            </a:extLst>
          </p:cNvPr>
          <p:cNvSpPr>
            <a:spLocks noGrp="1"/>
          </p:cNvSpPr>
          <p:nvPr>
            <p:ph type="title"/>
          </p:nvPr>
        </p:nvSpPr>
        <p:spPr>
          <a:xfrm>
            <a:off x="1261872" y="294198"/>
            <a:ext cx="9692640" cy="958530"/>
          </a:xfrm>
        </p:spPr>
        <p:txBody>
          <a:bodyPr/>
          <a:lstStyle/>
          <a:p>
            <a:r>
              <a:rPr lang="en-US" i="1" dirty="0">
                <a:solidFill>
                  <a:srgbClr val="92D050"/>
                </a:solidFill>
              </a:rPr>
              <a:t>Just Group Ltd v Peck</a:t>
            </a:r>
            <a:endParaRPr lang="en-AU" dirty="0"/>
          </a:p>
        </p:txBody>
      </p:sp>
      <p:sp>
        <p:nvSpPr>
          <p:cNvPr id="3" name="Content Placeholder 2">
            <a:extLst>
              <a:ext uri="{FF2B5EF4-FFF2-40B4-BE49-F238E27FC236}">
                <a16:creationId xmlns:a16="http://schemas.microsoft.com/office/drawing/2014/main" id="{0C4D13B9-40B1-CB45-5059-A0428362611D}"/>
              </a:ext>
            </a:extLst>
          </p:cNvPr>
          <p:cNvSpPr>
            <a:spLocks noGrp="1"/>
          </p:cNvSpPr>
          <p:nvPr>
            <p:ph idx="1"/>
          </p:nvPr>
        </p:nvSpPr>
        <p:spPr>
          <a:xfrm>
            <a:off x="1261872" y="1417320"/>
            <a:ext cx="8595360" cy="4762817"/>
          </a:xfrm>
        </p:spPr>
        <p:txBody>
          <a:bodyPr/>
          <a:lstStyle/>
          <a:p>
            <a:pPr marR="0" lvl="0">
              <a:lnSpc>
                <a:spcPct val="115000"/>
              </a:lnSpc>
              <a:spcAft>
                <a:spcPts val="800"/>
              </a:spcAft>
              <a:buFont typeface="Wingdings" panose="05000000000000000000" pitchFamily="2" charset="2"/>
              <a:buChar char="ü"/>
            </a:pPr>
            <a:r>
              <a:rPr lang="en-AU" dirty="0">
                <a:solidFill>
                  <a:schemeClr val="tx1">
                    <a:lumMod val="75000"/>
                    <a:lumOff val="25000"/>
                  </a:schemeClr>
                </a:solidFill>
              </a:rPr>
              <a:t>McDonald J in </a:t>
            </a:r>
            <a:r>
              <a:rPr lang="en-AU" i="1" dirty="0">
                <a:solidFill>
                  <a:schemeClr val="tx1">
                    <a:lumMod val="75000"/>
                    <a:lumOff val="25000"/>
                  </a:schemeClr>
                </a:solidFill>
              </a:rPr>
              <a:t>Just Group v Peck</a:t>
            </a:r>
            <a:r>
              <a:rPr lang="en-AU" dirty="0">
                <a:solidFill>
                  <a:schemeClr val="tx1">
                    <a:lumMod val="75000"/>
                    <a:lumOff val="25000"/>
                  </a:schemeClr>
                </a:solidFill>
              </a:rPr>
              <a:t>:</a:t>
            </a:r>
          </a:p>
          <a:p>
            <a:pPr marL="457200" marR="0">
              <a:lnSpc>
                <a:spcPct val="115000"/>
              </a:lnSpc>
            </a:pPr>
            <a:r>
              <a:rPr lang="en-AU" dirty="0">
                <a:solidFill>
                  <a:schemeClr val="tx1">
                    <a:lumMod val="75000"/>
                    <a:lumOff val="25000"/>
                  </a:schemeClr>
                </a:solidFill>
              </a:rPr>
              <a:t>“It gives the Court capacity ‘to enforce just and reasonable covenants which may on their face be too widely expressed’… it may permit the enforcement of a covenant which might otherwise be void by operation of the common law doctrine, if its particular application on the facts is reasonable.  </a:t>
            </a:r>
          </a:p>
          <a:p>
            <a:pPr marL="457200" marR="0">
              <a:lnSpc>
                <a:spcPct val="115000"/>
              </a:lnSpc>
            </a:pPr>
            <a:r>
              <a:rPr lang="en-AU" dirty="0">
                <a:solidFill>
                  <a:schemeClr val="tx1">
                    <a:lumMod val="75000"/>
                    <a:lumOff val="25000"/>
                  </a:schemeClr>
                </a:solidFill>
              </a:rPr>
              <a:t>In Victoria, the common law principles governing restraint of trade are not qualified by legislation. Contrary to the position under s 4 of the Restraints of Trade Act 1976 (NSW), a Victorian court cannot ignore the fact that a restraint goes beyond that which is reasonable”.</a:t>
            </a:r>
          </a:p>
          <a:p>
            <a:endParaRPr lang="en-AU" dirty="0"/>
          </a:p>
        </p:txBody>
      </p:sp>
    </p:spTree>
    <p:extLst>
      <p:ext uri="{BB962C8B-B14F-4D97-AF65-F5344CB8AC3E}">
        <p14:creationId xmlns:p14="http://schemas.microsoft.com/office/powerpoint/2010/main" val="427180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DEE3-8EDD-2547-844A-8BC2D1F16BB5}"/>
              </a:ext>
            </a:extLst>
          </p:cNvPr>
          <p:cNvSpPr>
            <a:spLocks noGrp="1"/>
          </p:cNvSpPr>
          <p:nvPr>
            <p:ph type="title"/>
          </p:nvPr>
        </p:nvSpPr>
        <p:spPr/>
        <p:txBody>
          <a:bodyPr/>
          <a:lstStyle/>
          <a:p>
            <a:r>
              <a:rPr lang="en-AU" dirty="0">
                <a:solidFill>
                  <a:srgbClr val="92D050"/>
                </a:solidFill>
              </a:rPr>
              <a:t>Application of </a:t>
            </a:r>
            <a:r>
              <a:rPr lang="en-AU" i="1" dirty="0">
                <a:solidFill>
                  <a:srgbClr val="92D050"/>
                </a:solidFill>
              </a:rPr>
              <a:t>Restraints of Trade Act 1976 (NSW) </a:t>
            </a:r>
            <a:r>
              <a:rPr lang="en-AU" dirty="0">
                <a:solidFill>
                  <a:srgbClr val="92D050"/>
                </a:solidFill>
              </a:rPr>
              <a:t>to the agreement</a:t>
            </a:r>
            <a:endParaRPr lang="en-AU" dirty="0"/>
          </a:p>
        </p:txBody>
      </p:sp>
      <p:sp>
        <p:nvSpPr>
          <p:cNvPr id="3" name="Content Placeholder 2">
            <a:extLst>
              <a:ext uri="{FF2B5EF4-FFF2-40B4-BE49-F238E27FC236}">
                <a16:creationId xmlns:a16="http://schemas.microsoft.com/office/drawing/2014/main" id="{6A29D343-2B58-5AF7-2EA7-2B5A514EED74}"/>
              </a:ext>
            </a:extLst>
          </p:cNvPr>
          <p:cNvSpPr>
            <a:spLocks noGrp="1"/>
          </p:cNvSpPr>
          <p:nvPr>
            <p:ph idx="1"/>
          </p:nvPr>
        </p:nvSpPr>
        <p:spPr/>
        <p:txBody>
          <a:bodyPr>
            <a:normAutofit lnSpcReduction="10000"/>
          </a:bodyPr>
          <a:lstStyle/>
          <a:p>
            <a:pPr>
              <a:buFont typeface="Wingdings" panose="05000000000000000000" pitchFamily="2" charset="2"/>
              <a:buChar char="Ø"/>
            </a:pPr>
            <a:r>
              <a:rPr lang="en-US" dirty="0"/>
              <a:t>Governing law clause: NSW</a:t>
            </a:r>
          </a:p>
          <a:p>
            <a:pPr>
              <a:buFont typeface="Wingdings" panose="05000000000000000000" pitchFamily="2" charset="2"/>
              <a:buChar char="Ø"/>
            </a:pPr>
            <a:r>
              <a:rPr lang="en-US" dirty="0"/>
              <a:t>Non-exclusive jurisdiction of courts of NSW</a:t>
            </a:r>
          </a:p>
          <a:p>
            <a:pPr>
              <a:buFont typeface="Wingdings" panose="05000000000000000000" pitchFamily="2" charset="2"/>
              <a:buChar char="Ø"/>
            </a:pPr>
            <a:r>
              <a:rPr lang="en-US" dirty="0"/>
              <a:t>“Agreement” included attachments – Deed Poll naming Key Person was Attachment 1</a:t>
            </a:r>
          </a:p>
          <a:p>
            <a:pPr>
              <a:buFont typeface="Wingdings" panose="05000000000000000000" pitchFamily="2" charset="2"/>
              <a:buChar char="Ø"/>
            </a:pPr>
            <a:r>
              <a:rPr lang="en-US" dirty="0"/>
              <a:t>Plaintiff’s operations and both defendants and their competing operations located in Victoria</a:t>
            </a:r>
          </a:p>
          <a:p>
            <a:pPr>
              <a:buFont typeface="Wingdings" panose="05000000000000000000" pitchFamily="2" charset="2"/>
              <a:buChar char="Ø"/>
            </a:pPr>
            <a:r>
              <a:rPr lang="en-US" dirty="0"/>
              <a:t>Strong prima facie case that ROT Act applied was established</a:t>
            </a:r>
          </a:p>
          <a:p>
            <a:pPr>
              <a:buFont typeface="Wingdings" panose="05000000000000000000" pitchFamily="2" charset="2"/>
              <a:buChar char="Ø"/>
            </a:pPr>
            <a:r>
              <a:rPr lang="en-US" dirty="0"/>
              <a:t>ROT Act applied in WA &amp; Qld decisions</a:t>
            </a:r>
          </a:p>
          <a:p>
            <a:pPr>
              <a:buFont typeface="Wingdings" panose="05000000000000000000" pitchFamily="2" charset="2"/>
              <a:buChar char="Ø"/>
            </a:pPr>
            <a:r>
              <a:rPr lang="en-US" dirty="0"/>
              <a:t>ROT Act does not have geographical limits</a:t>
            </a:r>
          </a:p>
          <a:p>
            <a:pPr>
              <a:buFont typeface="Wingdings" panose="05000000000000000000" pitchFamily="2" charset="2"/>
              <a:buChar char="Ø"/>
            </a:pPr>
            <a:r>
              <a:rPr lang="en-US" dirty="0"/>
              <a:t>ROT Act applies if proper law of the contract is NSW</a:t>
            </a:r>
          </a:p>
          <a:p>
            <a:pPr marL="0" indent="0">
              <a:buNone/>
            </a:pPr>
            <a:endParaRPr lang="en-AU" dirty="0"/>
          </a:p>
        </p:txBody>
      </p:sp>
    </p:spTree>
    <p:extLst>
      <p:ext uri="{BB962C8B-B14F-4D97-AF65-F5344CB8AC3E}">
        <p14:creationId xmlns:p14="http://schemas.microsoft.com/office/powerpoint/2010/main" val="1867316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3FA-6F84-ED89-BE09-46C2DC375CC0}"/>
              </a:ext>
            </a:extLst>
          </p:cNvPr>
          <p:cNvSpPr>
            <a:spLocks noGrp="1"/>
          </p:cNvSpPr>
          <p:nvPr>
            <p:ph type="title"/>
          </p:nvPr>
        </p:nvSpPr>
        <p:spPr/>
        <p:txBody>
          <a:bodyPr/>
          <a:lstStyle/>
          <a:p>
            <a:r>
              <a:rPr lang="en-AU" dirty="0">
                <a:solidFill>
                  <a:srgbClr val="92D050"/>
                </a:solidFill>
              </a:rPr>
              <a:t>Public policy re restraints of trade: position in Victoria</a:t>
            </a:r>
            <a:endParaRPr lang="en-AU" dirty="0"/>
          </a:p>
        </p:txBody>
      </p:sp>
      <p:sp>
        <p:nvSpPr>
          <p:cNvPr id="3" name="Content Placeholder 2">
            <a:extLst>
              <a:ext uri="{FF2B5EF4-FFF2-40B4-BE49-F238E27FC236}">
                <a16:creationId xmlns:a16="http://schemas.microsoft.com/office/drawing/2014/main" id="{79AF6401-B695-7530-89B6-F6F77DEC4304}"/>
              </a:ext>
            </a:extLst>
          </p:cNvPr>
          <p:cNvSpPr>
            <a:spLocks noGrp="1"/>
          </p:cNvSpPr>
          <p:nvPr>
            <p:ph idx="1"/>
          </p:nvPr>
        </p:nvSpPr>
        <p:spPr/>
        <p:txBody>
          <a:bodyPr/>
          <a:lstStyle/>
          <a:p>
            <a:pPr marL="0" indent="0">
              <a:buNone/>
            </a:pPr>
            <a:r>
              <a:rPr lang="en-AU" b="0" i="1" kern="100" dirty="0">
                <a:effectLst/>
                <a:latin typeface="Aptos" panose="020B0004020202020204" pitchFamily="34" charset="0"/>
                <a:ea typeface="DengXian" panose="02010600030101010101" pitchFamily="2" charset="-122"/>
                <a:cs typeface="Cordia New" panose="020B0304020202020204" pitchFamily="34" charset="-34"/>
              </a:rPr>
              <a:t>Doubts as to public policy in Victoria permitting enforcement via ROT Act “obiter only”</a:t>
            </a:r>
          </a:p>
          <a:p>
            <a:r>
              <a:rPr lang="en-AU" b="1" i="1" kern="100" dirty="0">
                <a:effectLst/>
                <a:latin typeface="Aptos" panose="020B0004020202020204" pitchFamily="34" charset="0"/>
                <a:ea typeface="DengXian" panose="02010600030101010101" pitchFamily="2" charset="-122"/>
                <a:cs typeface="Cordia New" panose="020B0304020202020204" pitchFamily="34" charset="-34"/>
              </a:rPr>
              <a:t>Allied Express Transport </a:t>
            </a:r>
            <a:r>
              <a:rPr lang="en-AU" b="0" kern="100" dirty="0">
                <a:effectLst/>
                <a:latin typeface="Aptos" panose="020B0004020202020204" pitchFamily="34" charset="0"/>
                <a:ea typeface="DengXian" panose="02010600030101010101" pitchFamily="2" charset="-122"/>
                <a:cs typeface="Cordia New" panose="020B0304020202020204" pitchFamily="34" charset="-34"/>
              </a:rPr>
              <a:t>[2022] NSWSC 1298 </a:t>
            </a:r>
          </a:p>
          <a:p>
            <a:r>
              <a:rPr lang="en-AU" b="1" i="1" kern="100" dirty="0">
                <a:effectLst/>
                <a:latin typeface="Aptos" panose="020B0004020202020204" pitchFamily="34" charset="0"/>
                <a:ea typeface="DengXian" panose="02010600030101010101" pitchFamily="2" charset="-122"/>
                <a:cs typeface="Cordia New" panose="020B0304020202020204" pitchFamily="34" charset="-34"/>
              </a:rPr>
              <a:t>Label Manufacturers v </a:t>
            </a:r>
            <a:r>
              <a:rPr lang="en-AU" b="1" i="1" kern="100" dirty="0" err="1">
                <a:effectLst/>
                <a:latin typeface="Aptos" panose="020B0004020202020204" pitchFamily="34" charset="0"/>
                <a:ea typeface="DengXian" panose="02010600030101010101" pitchFamily="2" charset="-122"/>
                <a:cs typeface="Cordia New" panose="020B0304020202020204" pitchFamily="34" charset="-34"/>
              </a:rPr>
              <a:t>Chatzopoulos</a:t>
            </a:r>
            <a:r>
              <a:rPr lang="en-AU" b="1" i="1" kern="100" dirty="0">
                <a:effectLst/>
                <a:latin typeface="Aptos" panose="020B0004020202020204" pitchFamily="34" charset="0"/>
                <a:ea typeface="DengXian" panose="02010600030101010101" pitchFamily="2" charset="-122"/>
                <a:cs typeface="Cordia New" panose="020B0304020202020204" pitchFamily="34" charset="-34"/>
              </a:rPr>
              <a:t> </a:t>
            </a:r>
            <a:r>
              <a:rPr lang="en-AU" b="0" kern="100" dirty="0">
                <a:effectLst/>
                <a:latin typeface="Aptos" panose="020B0004020202020204" pitchFamily="34" charset="0"/>
                <a:ea typeface="DengXian" panose="02010600030101010101" pitchFamily="2" charset="-122"/>
                <a:cs typeface="Cordia New" panose="020B0304020202020204" pitchFamily="34" charset="-34"/>
              </a:rPr>
              <a:t>[2022] NSWSC 1059</a:t>
            </a:r>
          </a:p>
          <a:p>
            <a:r>
              <a:rPr lang="en-AU" kern="100" dirty="0">
                <a:latin typeface="Aptos" panose="020B0004020202020204" pitchFamily="34" charset="0"/>
                <a:ea typeface="DengXian" panose="02010600030101010101" pitchFamily="2" charset="-122"/>
                <a:cs typeface="Cordia New" panose="020B0304020202020204" pitchFamily="34" charset="-34"/>
              </a:rPr>
              <a:t>Factors in favour of application of ROT Act in Victoria include:</a:t>
            </a:r>
          </a:p>
          <a:p>
            <a:pPr lvl="1"/>
            <a:r>
              <a:rPr lang="en-AU" sz="2000" kern="100" dirty="0">
                <a:effectLst/>
                <a:latin typeface="Aptos" panose="020B0004020202020204" pitchFamily="34" charset="0"/>
                <a:ea typeface="Arial" panose="020B0604020202020204" pitchFamily="34" charset="0"/>
                <a:cs typeface="Cordia New" panose="020B0304020202020204" pitchFamily="34" charset="-34"/>
              </a:rPr>
              <a:t>restraint was not limited to Victoria – there was no geographical limitation</a:t>
            </a:r>
          </a:p>
          <a:p>
            <a:pPr lvl="1"/>
            <a:r>
              <a:rPr lang="en-AU" sz="2000" kern="100" dirty="0">
                <a:latin typeface="Aptos" panose="020B0004020202020204" pitchFamily="34" charset="0"/>
                <a:ea typeface="Arial" panose="020B0604020202020204" pitchFamily="34" charset="0"/>
                <a:cs typeface="Cordia New" panose="020B0304020202020204" pitchFamily="34" charset="-34"/>
              </a:rPr>
              <a:t>Express stipulation law of NSW is the law of contract</a:t>
            </a:r>
          </a:p>
          <a:p>
            <a:pPr lvl="1"/>
            <a:r>
              <a:rPr lang="en-AU" sz="2000" kern="100" dirty="0">
                <a:effectLst/>
                <a:latin typeface="Aptos" panose="020B0004020202020204" pitchFamily="34" charset="0"/>
                <a:ea typeface="Arial" panose="020B0604020202020204" pitchFamily="34" charset="0"/>
                <a:cs typeface="Cordia New" panose="020B0304020202020204" pitchFamily="34" charset="-34"/>
              </a:rPr>
              <a:t>considerations that govern whether a restraint of trade is contrary to public policy are the same throughout Australia</a:t>
            </a:r>
            <a:endParaRPr lang="en-AU" sz="2000" b="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Tree>
    <p:extLst>
      <p:ext uri="{BB962C8B-B14F-4D97-AF65-F5344CB8AC3E}">
        <p14:creationId xmlns:p14="http://schemas.microsoft.com/office/powerpoint/2010/main" val="1197092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6138-7559-4C6F-2B8B-B39D49E5DCD7}"/>
              </a:ext>
            </a:extLst>
          </p:cNvPr>
          <p:cNvSpPr>
            <a:spLocks noGrp="1"/>
          </p:cNvSpPr>
          <p:nvPr>
            <p:ph type="title"/>
          </p:nvPr>
        </p:nvSpPr>
        <p:spPr/>
        <p:txBody>
          <a:bodyPr/>
          <a:lstStyle/>
          <a:p>
            <a:r>
              <a:rPr lang="en-US" dirty="0"/>
              <a:t>The restraint and non-solicitation clauses in issue</a:t>
            </a:r>
            <a:endParaRPr lang="en-AU" dirty="0"/>
          </a:p>
        </p:txBody>
      </p:sp>
      <p:sp>
        <p:nvSpPr>
          <p:cNvPr id="3" name="Content Placeholder 2">
            <a:extLst>
              <a:ext uri="{FF2B5EF4-FFF2-40B4-BE49-F238E27FC236}">
                <a16:creationId xmlns:a16="http://schemas.microsoft.com/office/drawing/2014/main" id="{7E11FAC4-42A7-E844-270C-6669084F0643}"/>
              </a:ext>
            </a:extLst>
          </p:cNvPr>
          <p:cNvSpPr>
            <a:spLocks noGrp="1"/>
          </p:cNvSpPr>
          <p:nvPr>
            <p:ph idx="1"/>
          </p:nvPr>
        </p:nvSpPr>
        <p:spPr/>
        <p:txBody>
          <a:bodyPr>
            <a:normAutofit/>
          </a:bodyPr>
          <a:lstStyle/>
          <a:p>
            <a:r>
              <a:rPr lang="en-US" dirty="0"/>
              <a:t>Restraint on defendants during Restraint Period in Restraint Area:</a:t>
            </a:r>
          </a:p>
          <a:p>
            <a:pPr lvl="1"/>
            <a:r>
              <a:rPr lang="en-US" dirty="0"/>
              <a:t>“Must not engage in a Competing Business”</a:t>
            </a:r>
          </a:p>
          <a:p>
            <a:pPr lvl="1"/>
            <a:r>
              <a:rPr lang="en-US" dirty="0"/>
              <a:t>Competing Business: “competes with any part of business of an </a:t>
            </a:r>
            <a:r>
              <a:rPr lang="en-US" b="1" dirty="0"/>
              <a:t>LCA Entity</a:t>
            </a:r>
            <a:r>
              <a:rPr lang="en-US" dirty="0"/>
              <a:t>”</a:t>
            </a:r>
          </a:p>
          <a:p>
            <a:pPr lvl="1"/>
            <a:r>
              <a:rPr lang="en-US" b="1" dirty="0"/>
              <a:t>LCA Entity</a:t>
            </a:r>
            <a:r>
              <a:rPr lang="en-US" dirty="0"/>
              <a:t>: the Company (Plaintiff) its related bodies corporate, the Franchisor and Franchisees of Laser Clinics Australia</a:t>
            </a:r>
          </a:p>
          <a:p>
            <a:r>
              <a:rPr lang="en-US" dirty="0"/>
              <a:t>Non-solicitation clause during Restraint Period: must not</a:t>
            </a:r>
          </a:p>
          <a:p>
            <a:pPr lvl="1"/>
            <a:r>
              <a:rPr lang="en-AU" dirty="0"/>
              <a:t>solicit</a:t>
            </a:r>
            <a:r>
              <a:rPr lang="en-US" dirty="0"/>
              <a:t>,</a:t>
            </a:r>
            <a:r>
              <a:rPr lang="en-AU" dirty="0"/>
              <a:t> canvas approach or accept any approach from any patient</a:t>
            </a:r>
            <a:r>
              <a:rPr lang="en-US" dirty="0"/>
              <a:t>, </a:t>
            </a:r>
            <a:r>
              <a:rPr lang="en-AU" dirty="0"/>
              <a:t>customer</a:t>
            </a:r>
            <a:r>
              <a:rPr lang="en-US" dirty="0"/>
              <a:t>…</a:t>
            </a:r>
            <a:r>
              <a:rPr lang="en-AU" dirty="0"/>
              <a:t> of an </a:t>
            </a:r>
            <a:r>
              <a:rPr lang="en-AU" b="1" dirty="0"/>
              <a:t>LCA </a:t>
            </a:r>
            <a:r>
              <a:rPr lang="en-US" b="1" dirty="0"/>
              <a:t>E</a:t>
            </a:r>
            <a:r>
              <a:rPr lang="en-AU" b="1" dirty="0" err="1"/>
              <a:t>ntity</a:t>
            </a:r>
            <a:r>
              <a:rPr lang="en-AU" b="1" dirty="0"/>
              <a:t> </a:t>
            </a:r>
            <a:r>
              <a:rPr lang="en-AU" dirty="0"/>
              <a:t>with whom the </a:t>
            </a:r>
            <a:r>
              <a:rPr lang="en-US" dirty="0"/>
              <a:t>S</a:t>
            </a:r>
            <a:r>
              <a:rPr lang="en-AU" dirty="0" err="1"/>
              <a:t>upplier</a:t>
            </a:r>
            <a:r>
              <a:rPr lang="en-AU" dirty="0"/>
              <a:t> or the </a:t>
            </a:r>
            <a:r>
              <a:rPr lang="en-US" dirty="0"/>
              <a:t>H</a:t>
            </a:r>
            <a:r>
              <a:rPr lang="en-AU" dirty="0" err="1"/>
              <a:t>ealth</a:t>
            </a:r>
            <a:r>
              <a:rPr lang="en-AU" dirty="0"/>
              <a:t> </a:t>
            </a:r>
            <a:r>
              <a:rPr lang="en-US" dirty="0"/>
              <a:t>P</a:t>
            </a:r>
            <a:r>
              <a:rPr lang="en-AU" dirty="0" err="1"/>
              <a:t>rofessionals</a:t>
            </a:r>
            <a:r>
              <a:rPr lang="en-AU" dirty="0"/>
              <a:t> had contact in the course of performing </a:t>
            </a:r>
            <a:r>
              <a:rPr lang="en-US" dirty="0"/>
              <a:t>J</a:t>
            </a:r>
            <a:r>
              <a:rPr lang="en-AU" dirty="0" err="1"/>
              <a:t>obs</a:t>
            </a:r>
            <a:r>
              <a:rPr lang="en-AU" dirty="0"/>
              <a:t> under the </a:t>
            </a:r>
            <a:r>
              <a:rPr lang="en-US" dirty="0"/>
              <a:t>A</a:t>
            </a:r>
            <a:r>
              <a:rPr lang="en-AU" dirty="0" err="1"/>
              <a:t>greement</a:t>
            </a:r>
            <a:r>
              <a:rPr lang="en-AU" dirty="0"/>
              <a:t> for the purpose or with the effect of obtaining the custom or business of that person or entity in the </a:t>
            </a:r>
            <a:r>
              <a:rPr lang="en-US" dirty="0"/>
              <a:t>R</a:t>
            </a:r>
            <a:r>
              <a:rPr lang="en-AU" dirty="0" err="1"/>
              <a:t>estraint</a:t>
            </a:r>
            <a:r>
              <a:rPr lang="en-AU" dirty="0"/>
              <a:t> </a:t>
            </a:r>
            <a:r>
              <a:rPr lang="en-US" dirty="0"/>
              <a:t>A</a:t>
            </a:r>
            <a:r>
              <a:rPr lang="en-AU" dirty="0"/>
              <a:t>rea for the benefit of a </a:t>
            </a:r>
            <a:r>
              <a:rPr lang="en-US" b="1" dirty="0"/>
              <a:t>C</a:t>
            </a:r>
            <a:r>
              <a:rPr lang="en-AU" b="1" dirty="0" err="1"/>
              <a:t>ompeting</a:t>
            </a:r>
            <a:r>
              <a:rPr lang="en-AU" b="1" dirty="0"/>
              <a:t> </a:t>
            </a:r>
            <a:r>
              <a:rPr lang="en-US" b="1" dirty="0"/>
              <a:t>B</a:t>
            </a:r>
            <a:r>
              <a:rPr lang="en-AU" b="1" dirty="0" err="1"/>
              <a:t>usiness</a:t>
            </a:r>
            <a:r>
              <a:rPr lang="en-AU" b="1" dirty="0"/>
              <a:t> </a:t>
            </a:r>
            <a:r>
              <a:rPr lang="en-AU" dirty="0"/>
              <a:t>or detrimentally affected the business of an LCA Entity”. </a:t>
            </a:r>
          </a:p>
          <a:p>
            <a:endParaRPr lang="en-US" dirty="0"/>
          </a:p>
          <a:p>
            <a:endParaRPr lang="en-US" dirty="0"/>
          </a:p>
        </p:txBody>
      </p:sp>
    </p:spTree>
    <p:extLst>
      <p:ext uri="{BB962C8B-B14F-4D97-AF65-F5344CB8AC3E}">
        <p14:creationId xmlns:p14="http://schemas.microsoft.com/office/powerpoint/2010/main" val="390551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D257-EC41-E71A-9A1C-09D602B4C4B7}"/>
              </a:ext>
            </a:extLst>
          </p:cNvPr>
          <p:cNvSpPr>
            <a:spLocks noGrp="1"/>
          </p:cNvSpPr>
          <p:nvPr>
            <p:ph type="title"/>
          </p:nvPr>
        </p:nvSpPr>
        <p:spPr/>
        <p:txBody>
          <a:bodyPr>
            <a:normAutofit/>
          </a:bodyPr>
          <a:lstStyle/>
          <a:p>
            <a:r>
              <a:rPr lang="en-AU" dirty="0">
                <a:solidFill>
                  <a:srgbClr val="92D050"/>
                </a:solidFill>
              </a:rPr>
              <a:t>Restraint and non-solicitation clauses were unreasonable</a:t>
            </a:r>
            <a:endParaRPr lang="en-AU" dirty="0"/>
          </a:p>
        </p:txBody>
      </p:sp>
      <p:sp>
        <p:nvSpPr>
          <p:cNvPr id="3" name="Content Placeholder 2">
            <a:extLst>
              <a:ext uri="{FF2B5EF4-FFF2-40B4-BE49-F238E27FC236}">
                <a16:creationId xmlns:a16="http://schemas.microsoft.com/office/drawing/2014/main" id="{0694F24F-9A3E-1135-4552-5B6C8C7CF83F}"/>
              </a:ext>
            </a:extLst>
          </p:cNvPr>
          <p:cNvSpPr>
            <a:spLocks noGrp="1"/>
          </p:cNvSpPr>
          <p:nvPr>
            <p:ph idx="1"/>
          </p:nvPr>
        </p:nvSpPr>
        <p:spPr>
          <a:xfrm>
            <a:off x="1261872" y="2020824"/>
            <a:ext cx="8595360" cy="4159313"/>
          </a:xfrm>
        </p:spPr>
        <p:txBody>
          <a:bodyPr>
            <a:normAutofit fontScale="85000" lnSpcReduction="10000"/>
          </a:bodyPr>
          <a:lstStyle/>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Here the restraint and non solicitation clauses each extended further than is reasonable for the legitimate protection of the plaintiff’s interest</a:t>
            </a:r>
            <a:r>
              <a:rPr lang="en-US" kern="100" dirty="0">
                <a:latin typeface="Aptos" panose="020B0004020202020204" pitchFamily="34" charset="0"/>
                <a:ea typeface="DengXian" panose="02010600030101010101" pitchFamily="2" charset="-122"/>
                <a:cs typeface="Cordia New" panose="020B0304020202020204" pitchFamily="34" charset="-34"/>
              </a:rPr>
              <a:t>. </a:t>
            </a: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The definitions of Co</a:t>
            </a:r>
            <a:r>
              <a:rPr lang="en-US" kern="100" dirty="0">
                <a:latin typeface="Aptos" panose="020B0004020202020204" pitchFamily="34" charset="0"/>
                <a:ea typeface="DengXian" panose="02010600030101010101" pitchFamily="2" charset="-122"/>
                <a:cs typeface="Cordia New" panose="020B0304020202020204" pitchFamily="34" charset="-34"/>
              </a:rPr>
              <a:t>mpany</a:t>
            </a:r>
            <a:r>
              <a:rPr lang="en-AU" kern="100" dirty="0">
                <a:latin typeface="Aptos" panose="020B0004020202020204" pitchFamily="34" charset="0"/>
                <a:ea typeface="DengXian" panose="02010600030101010101" pitchFamily="2" charset="-122"/>
                <a:cs typeface="Cordia New" panose="020B0304020202020204" pitchFamily="34" charset="-34"/>
              </a:rPr>
              <a:t> </a:t>
            </a:r>
            <a:r>
              <a:rPr lang="en-US" kern="100" dirty="0">
                <a:latin typeface="Aptos" panose="020B0004020202020204" pitchFamily="34" charset="0"/>
                <a:ea typeface="DengXian" panose="02010600030101010101" pitchFamily="2" charset="-122"/>
                <a:cs typeface="Cordia New" panose="020B0304020202020204" pitchFamily="34" charset="-34"/>
              </a:rPr>
              <a:t>P</a:t>
            </a:r>
            <a:r>
              <a:rPr lang="en-AU" kern="100" dirty="0">
                <a:latin typeface="Aptos" panose="020B0004020202020204" pitchFamily="34" charset="0"/>
                <a:ea typeface="DengXian" panose="02010600030101010101" pitchFamily="2" charset="-122"/>
                <a:cs typeface="Cordia New" panose="020B0304020202020204" pitchFamily="34" charset="-34"/>
              </a:rPr>
              <a:t>remises</a:t>
            </a:r>
            <a:r>
              <a:rPr lang="en-US" kern="100" dirty="0">
                <a:latin typeface="Aptos" panose="020B0004020202020204" pitchFamily="34" charset="0"/>
                <a:ea typeface="DengXian" panose="02010600030101010101" pitchFamily="2" charset="-122"/>
                <a:cs typeface="Cordia New" panose="020B0304020202020204" pitchFamily="34" charset="-34"/>
              </a:rPr>
              <a:t>,</a:t>
            </a:r>
            <a:r>
              <a:rPr lang="en-AU" kern="100" dirty="0">
                <a:latin typeface="Aptos" panose="020B0004020202020204" pitchFamily="34" charset="0"/>
                <a:ea typeface="DengXian" panose="02010600030101010101" pitchFamily="2" charset="-122"/>
                <a:cs typeface="Cordia New" panose="020B0304020202020204" pitchFamily="34" charset="-34"/>
              </a:rPr>
              <a:t> Competing Business</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engage in”</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and “solicit”</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mean that the second defendant would not be able to work or even inform the public of the change in her work address for 12 months if this occurs within 5 kilometres of any premises where there is business operated by the plaintiff or an entity appointed as a franchisee with the franchisor (LCA Operations Pty Limited)</a:t>
            </a:r>
            <a:r>
              <a:rPr lang="en-US" kern="100" dirty="0">
                <a:latin typeface="Aptos" panose="020B0004020202020204" pitchFamily="34" charset="0"/>
                <a:ea typeface="DengXian" panose="02010600030101010101" pitchFamily="2" charset="-122"/>
                <a:cs typeface="Cordia New" panose="020B0304020202020204" pitchFamily="34" charset="-34"/>
              </a:rPr>
              <a:t>. </a:t>
            </a: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This is the case regardless of whether or not that business provides Injecting Services</a:t>
            </a:r>
            <a:r>
              <a:rPr lang="en-US" kern="100" dirty="0">
                <a:latin typeface="Aptos" panose="020B0004020202020204" pitchFamily="34" charset="0"/>
                <a:ea typeface="DengXian" panose="02010600030101010101" pitchFamily="2" charset="-122"/>
                <a:cs typeface="Cordia New" panose="020B0304020202020204" pitchFamily="34" charset="-34"/>
              </a:rPr>
              <a:t>. </a:t>
            </a:r>
            <a:r>
              <a:rPr lang="en-AU" kern="100" dirty="0">
                <a:latin typeface="Aptos" panose="020B0004020202020204" pitchFamily="34" charset="0"/>
                <a:ea typeface="DengXian" panose="02010600030101010101" pitchFamily="2" charset="-122"/>
                <a:cs typeface="Cordia New" panose="020B0304020202020204" pitchFamily="34" charset="-34"/>
              </a:rPr>
              <a:t>It would apply beyond Injectable Services to those not performed by the 2nd defendant (Ashlee Johnson)</a:t>
            </a:r>
            <a:r>
              <a:rPr lang="en-US" kern="100" dirty="0">
                <a:latin typeface="Aptos" panose="020B0004020202020204" pitchFamily="34" charset="0"/>
                <a:ea typeface="DengXian" panose="02010600030101010101" pitchFamily="2" charset="-122"/>
                <a:cs typeface="Cordia New" panose="020B0304020202020204" pitchFamily="34" charset="-34"/>
              </a:rPr>
              <a:t>,</a:t>
            </a:r>
            <a:r>
              <a:rPr lang="en-AU" kern="100" dirty="0">
                <a:latin typeface="Aptos" panose="020B0004020202020204" pitchFamily="34" charset="0"/>
                <a:ea typeface="DengXian" panose="02010600030101010101" pitchFamily="2" charset="-122"/>
                <a:cs typeface="Cordia New" panose="020B0304020202020204" pitchFamily="34" charset="-34"/>
              </a:rPr>
              <a:t> such as laser treatments</a:t>
            </a:r>
            <a:r>
              <a:rPr lang="en-US" kern="100" dirty="0">
                <a:latin typeface="Aptos" panose="020B0004020202020204" pitchFamily="34" charset="0"/>
                <a:ea typeface="DengXian" panose="02010600030101010101" pitchFamily="2" charset="-122"/>
                <a:cs typeface="Cordia New" panose="020B0304020202020204" pitchFamily="34" charset="-34"/>
              </a:rPr>
              <a:t>. </a:t>
            </a:r>
          </a:p>
          <a:p>
            <a:pPr defTabSz="931774">
              <a:lnSpc>
                <a:spcPct val="115000"/>
              </a:lnSpc>
              <a:defRPr/>
            </a:pPr>
            <a:r>
              <a:rPr lang="en-AU" kern="100" dirty="0">
                <a:latin typeface="Aptos" panose="020B0004020202020204" pitchFamily="34" charset="0"/>
                <a:ea typeface="DengXian" panose="02010600030101010101" pitchFamily="2" charset="-122"/>
                <a:cs typeface="Cordia New" panose="020B0304020202020204" pitchFamily="34" charset="-34"/>
              </a:rPr>
              <a:t>This traverses beyond legitimate protection of the plaintiff's interests </a:t>
            </a:r>
            <a:r>
              <a:rPr lang="en-AU" b="1" kern="100" dirty="0">
                <a:latin typeface="Aptos" panose="020B0004020202020204" pitchFamily="34" charset="0"/>
                <a:ea typeface="DengXian" panose="02010600030101010101" pitchFamily="2" charset="-122"/>
                <a:cs typeface="Cordia New" panose="020B0304020202020204" pitchFamily="34" charset="-34"/>
              </a:rPr>
              <a:t>to the interests of the franchis</a:t>
            </a:r>
            <a:r>
              <a:rPr lang="en-US" b="1" kern="100" dirty="0">
                <a:latin typeface="Aptos" panose="020B0004020202020204" pitchFamily="34" charset="0"/>
                <a:ea typeface="DengXian" panose="02010600030101010101" pitchFamily="2" charset="-122"/>
                <a:cs typeface="Cordia New" panose="020B0304020202020204" pitchFamily="34" charset="-34"/>
              </a:rPr>
              <a:t>or</a:t>
            </a:r>
            <a:r>
              <a:rPr lang="en-AU" b="1" kern="100" dirty="0">
                <a:latin typeface="Aptos" panose="020B0004020202020204" pitchFamily="34" charset="0"/>
                <a:ea typeface="DengXian" panose="02010600030101010101" pitchFamily="2" charset="-122"/>
                <a:cs typeface="Cordia New" panose="020B0304020202020204" pitchFamily="34" charset="-34"/>
              </a:rPr>
              <a:t> and related entities</a:t>
            </a:r>
            <a:r>
              <a:rPr lang="en-US" kern="100" dirty="0">
                <a:latin typeface="Aptos" panose="020B0004020202020204" pitchFamily="34" charset="0"/>
                <a:ea typeface="DengXian" panose="02010600030101010101" pitchFamily="2" charset="-122"/>
                <a:cs typeface="Cordia New" panose="020B0304020202020204" pitchFamily="34" charset="-34"/>
              </a:rPr>
              <a:t>. </a:t>
            </a:r>
            <a:endParaRPr lang="en-AU" kern="100" dirty="0">
              <a:latin typeface="Aptos" panose="020B0004020202020204" pitchFamily="34" charset="0"/>
              <a:ea typeface="DengXian" panose="02010600030101010101" pitchFamily="2" charset="-122"/>
              <a:cs typeface="Cordia New" panose="020B0304020202020204" pitchFamily="34" charset="-34"/>
            </a:endParaRPr>
          </a:p>
          <a:p>
            <a:pPr defTabSz="931774">
              <a:lnSpc>
                <a:spcPct val="115000"/>
              </a:lnSpc>
              <a:defRPr/>
            </a:pPr>
            <a:endParaRPr lang="en-AU" kern="100" dirty="0">
              <a:latin typeface="Aptos" panose="020B0004020202020204" pitchFamily="34" charset="0"/>
              <a:ea typeface="DengXian" panose="02010600030101010101" pitchFamily="2" charset="-122"/>
              <a:cs typeface="Cordia New" panose="020B0304020202020204" pitchFamily="34" charset="-34"/>
            </a:endParaRPr>
          </a:p>
          <a:p>
            <a:pPr marL="457200" marR="0">
              <a:lnSpc>
                <a:spcPct val="115000"/>
              </a:lnSpc>
            </a:pPr>
            <a:endParaRPr lang="en-AU" kern="100" dirty="0">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Tree>
    <p:extLst>
      <p:ext uri="{BB962C8B-B14F-4D97-AF65-F5344CB8AC3E}">
        <p14:creationId xmlns:p14="http://schemas.microsoft.com/office/powerpoint/2010/main" val="3751285884"/>
      </p:ext>
    </p:extLst>
  </p:cSld>
  <p:clrMapOvr>
    <a:masterClrMapping/>
  </p:clrMapOvr>
</p:sld>
</file>

<file path=ppt/theme/theme1.xml><?xml version="1.0" encoding="utf-8"?>
<a:theme xmlns:a="http://schemas.openxmlformats.org/drawingml/2006/main" name="View">
  <a:themeElements>
    <a:clrScheme name="Custom 9">
      <a:dk1>
        <a:sysClr val="windowText" lastClr="000000"/>
      </a:dk1>
      <a:lt1>
        <a:sysClr val="window" lastClr="FFFFFF"/>
      </a:lt1>
      <a:dk2>
        <a:srgbClr val="213130"/>
      </a:dk2>
      <a:lt2>
        <a:srgbClr val="EBEBEB"/>
      </a:lt2>
      <a:accent1>
        <a:srgbClr val="7DB942"/>
      </a:accent1>
      <a:accent2>
        <a:srgbClr val="B0D68C"/>
      </a:accent2>
      <a:accent3>
        <a:srgbClr val="9FC76F"/>
      </a:accent3>
      <a:accent4>
        <a:srgbClr val="969FA7"/>
      </a:accent4>
      <a:accent5>
        <a:srgbClr val="3E5C20"/>
      </a:accent5>
      <a:accent6>
        <a:srgbClr val="40619D"/>
      </a:accent6>
      <a:hlink>
        <a:srgbClr val="7DB942"/>
      </a:hlink>
      <a:folHlink>
        <a:srgbClr val="B0B0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8D37A5A2B09E45B03CD478C2E2B6FD" ma:contentTypeVersion="24" ma:contentTypeDescription="Create a new document." ma:contentTypeScope="" ma:versionID="f66236f11488995912a29b681973a4cb">
  <xsd:schema xmlns:xsd="http://www.w3.org/2001/XMLSchema" xmlns:xs="http://www.w3.org/2001/XMLSchema" xmlns:p="http://schemas.microsoft.com/office/2006/metadata/properties" xmlns:ns2="8e8eb48a-4275-41e3-a8c0-4e9dc81fc792" xmlns:ns3="dc8bce6c-b711-49b5-9ea0-721a73f6c1ad" targetNamespace="http://schemas.microsoft.com/office/2006/metadata/properties" ma:root="true" ma:fieldsID="90975e15b3584f0449399621fb4eb50c" ns2:_="" ns3:_="">
    <xsd:import namespace="8e8eb48a-4275-41e3-a8c0-4e9dc81fc792"/>
    <xsd:import namespace="dc8bce6c-b711-49b5-9ea0-721a73f6c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Topic" minOccurs="0"/>
                <xsd:element ref="ns2:PracticeArea" minOccurs="0"/>
                <xsd:element ref="ns2:RecordingDat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b48a-4275-41e3-a8c0-4e9dc81fc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default="Scheduled" ma:format="Dropdown" ma:internalName="Status">
      <xsd:simpleType>
        <xsd:restriction base="dms:Choice">
          <xsd:enumeration value="Scheduled"/>
          <xsd:enumeration value="Recorded"/>
          <xsd:enumeration value="Published"/>
        </xsd:restriction>
      </xsd:simpleType>
    </xsd:element>
    <xsd:element name="Topic" ma:index="13" nillable="true" ma:displayName="Topic " ma:format="Dropdown" ma:internalName="Topic">
      <xsd:simpleType>
        <xsd:restriction base="dms:Text">
          <xsd:maxLength value="255"/>
        </xsd:restriction>
      </xsd:simpleType>
    </xsd:element>
    <xsd:element name="PracticeArea" ma:index="14" nillable="true" ma:displayName="Practice Area" ma:format="Dropdown" ma:internalName="PracticeArea">
      <xsd:simpleType>
        <xsd:union memberTypes="dms:Text">
          <xsd:simpleType>
            <xsd:restriction base="dms:Choice">
              <xsd:enumeration value="Commercial"/>
              <xsd:enumeration value="Family"/>
              <xsd:enumeration value="Common"/>
              <xsd:enumeration value="Crime"/>
            </xsd:restriction>
          </xsd:simpleType>
        </xsd:union>
      </xsd:simpleType>
    </xsd:element>
    <xsd:element name="RecordingDate" ma:index="15" nillable="true" ma:displayName="Recording Date" ma:format="DateOnly" ma:internalName="RecordingDate">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fded05-66a9-480e-a1f4-c1a96cf65c7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8bce6c-b711-49b5-9ea0-721a73f6c1a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9770b54-0f60-45d9-843f-db6bf442a6ef}" ma:internalName="TaxCatchAll" ma:showField="CatchAllData" ma:web="dc8bce6c-b711-49b5-9ea0-721a73f6c1ad">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8eb48a-4275-41e3-a8c0-4e9dc81fc792">
      <Terms xmlns="http://schemas.microsoft.com/office/infopath/2007/PartnerControls"/>
    </lcf76f155ced4ddcb4097134ff3c332f>
    <TaxCatchAll xmlns="dc8bce6c-b711-49b5-9ea0-721a73f6c1ad" xsi:nil="true"/>
    <PracticeArea xmlns="8e8eb48a-4275-41e3-a8c0-4e9dc81fc792" xsi:nil="true"/>
    <RecordingDate xmlns="8e8eb48a-4275-41e3-a8c0-4e9dc81fc792" xsi:nil="true"/>
    <Status xmlns="8e8eb48a-4275-41e3-a8c0-4e9dc81fc792">Scheduled</Status>
    <Topic xmlns="8e8eb48a-4275-41e3-a8c0-4e9dc81fc792" xsi:nil="true"/>
  </documentManagement>
</p:properties>
</file>

<file path=customXml/itemProps1.xml><?xml version="1.0" encoding="utf-8"?>
<ds:datastoreItem xmlns:ds="http://schemas.openxmlformats.org/officeDocument/2006/customXml" ds:itemID="{D30738D1-AF96-4D8F-829B-D8E593135678}">
  <ds:schemaRefs>
    <ds:schemaRef ds:uri="http://schemas.microsoft.com/sharepoint/v3/contenttype/forms"/>
  </ds:schemaRefs>
</ds:datastoreItem>
</file>

<file path=customXml/itemProps2.xml><?xml version="1.0" encoding="utf-8"?>
<ds:datastoreItem xmlns:ds="http://schemas.openxmlformats.org/officeDocument/2006/customXml" ds:itemID="{EB128CD5-FB73-48E5-BDEA-89A32582B1A1}"/>
</file>

<file path=customXml/itemProps3.xml><?xml version="1.0" encoding="utf-8"?>
<ds:datastoreItem xmlns:ds="http://schemas.openxmlformats.org/officeDocument/2006/customXml" ds:itemID="{6A4C3BED-454A-46B6-8221-1DB0C44A8733}">
  <ds:schemaRefs>
    <ds:schemaRef ds:uri="dc8bce6c-b711-49b5-9ea0-721a73f6c1ad"/>
    <ds:schemaRef ds:uri="http://purl.org/dc/elements/1.1/"/>
    <ds:schemaRef ds:uri="http://www.w3.org/XML/1998/namespace"/>
    <ds:schemaRef ds:uri="http://purl.org/dc/terms/"/>
    <ds:schemaRef ds:uri="http://schemas.microsoft.com/office/infopath/2007/PartnerControls"/>
    <ds:schemaRef ds:uri="8e8eb48a-4275-41e3-a8c0-4e9dc81fc792"/>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TM03457515[[fn=View]]</Template>
  <TotalTime>509</TotalTime>
  <Words>5516</Words>
  <Application>Microsoft Office PowerPoint</Application>
  <PresentationFormat>Widescreen</PresentationFormat>
  <Paragraphs>264</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Display</vt:lpstr>
      <vt:lpstr>Arial</vt:lpstr>
      <vt:lpstr>Calibri</vt:lpstr>
      <vt:lpstr>Montserrat</vt:lpstr>
      <vt:lpstr>Symbol</vt:lpstr>
      <vt:lpstr>Wingdings</vt:lpstr>
      <vt:lpstr>Wingdings 2</vt:lpstr>
      <vt:lpstr>View</vt:lpstr>
      <vt:lpstr>Obtaining an injunction in victoria against  former employee or contractor breaching  restraint of trade clause –   applying the restraintS of trade act 1976 (NSW)</vt:lpstr>
      <vt:lpstr>LCA Traralgon Pty Ltd v Ashlee Johnson Pty Ltd [2024] VSC 612</vt:lpstr>
      <vt:lpstr>Restraints of Trade Act 1976 (NSW), section 4</vt:lpstr>
      <vt:lpstr>Just Group Ltd v Peck [2016] VSC 614</vt:lpstr>
      <vt:lpstr>Just Group Ltd v Peck</vt:lpstr>
      <vt:lpstr>Application of Restraints of Trade Act 1976 (NSW) to the agreement</vt:lpstr>
      <vt:lpstr>Public policy re restraints of trade: position in Victoria</vt:lpstr>
      <vt:lpstr>The restraint and non-solicitation clauses in issue</vt:lpstr>
      <vt:lpstr>Restraint and non-solicitation clauses were unreasonable</vt:lpstr>
      <vt:lpstr>Impact of the Restraints of Trade Act 1976 (NSW) in Victoria</vt:lpstr>
      <vt:lpstr>Reading down the restraint clause wording</vt:lpstr>
      <vt:lpstr>Revised operation of restraint and non-solicitation clauses</vt:lpstr>
      <vt:lpstr>Nature of the services, client choice and public policy</vt:lpstr>
      <vt:lpstr>Key take outs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Zhou</dc:creator>
  <cp:lastModifiedBy>Glen Pauline</cp:lastModifiedBy>
  <cp:revision>4</cp:revision>
  <cp:lastPrinted>2025-03-07T01:35:21Z</cp:lastPrinted>
  <dcterms:created xsi:type="dcterms:W3CDTF">2025-02-05T23:03:35Z</dcterms:created>
  <dcterms:modified xsi:type="dcterms:W3CDTF">2025-03-11T03:50:48Z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0x010100508D37A5A2B09E45B03CD478C2E2B6FD</vt:lpwstr>
  </property>
  <property fmtid="{D5CDD505-2E9C-101B-9397-08002B2CF9AE}" pid="3" name="MediaServiceImageTags">
    <vt:lpwstr/>
  </property>
</Properties>
</file>