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4"/>
  </p:sldMasterIdLst>
  <p:notesMasterIdLst>
    <p:notesMasterId r:id="rId20"/>
  </p:notesMasterIdLst>
  <p:sldIdLst>
    <p:sldId id="261" r:id="rId5"/>
    <p:sldId id="267" r:id="rId6"/>
    <p:sldId id="301" r:id="rId7"/>
    <p:sldId id="264" r:id="rId8"/>
    <p:sldId id="265" r:id="rId9"/>
    <p:sldId id="268" r:id="rId10"/>
    <p:sldId id="269" r:id="rId11"/>
    <p:sldId id="266" r:id="rId12"/>
    <p:sldId id="295" r:id="rId13"/>
    <p:sldId id="272" r:id="rId14"/>
    <p:sldId id="302" r:id="rId15"/>
    <p:sldId id="300" r:id="rId16"/>
    <p:sldId id="303" r:id="rId17"/>
    <p:sldId id="304" r:id="rId18"/>
    <p:sldId id="30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3067" autoAdjust="0"/>
  </p:normalViewPr>
  <p:slideViewPr>
    <p:cSldViewPr snapToGrid="0">
      <p:cViewPr varScale="1">
        <p:scale>
          <a:sx n="161" d="100"/>
          <a:sy n="161" d="100"/>
        </p:scale>
        <p:origin x="363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5CCF3-77D1-4E34-89D4-28899FFD77B3}" type="datetimeFigureOut">
              <a:t>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A06FD-B95D-4672-924C-B6EF8A4E3F8B}" type="slidenum">
              <a:t>‹#›</a:t>
            </a:fld>
            <a:endParaRPr lang="en-GB"/>
          </a:p>
        </p:txBody>
      </p:sp>
    </p:spTree>
    <p:extLst>
      <p:ext uri="{BB962C8B-B14F-4D97-AF65-F5344CB8AC3E}">
        <p14:creationId xmlns:p14="http://schemas.microsoft.com/office/powerpoint/2010/main" val="39685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9A06FD-B95D-4672-924C-B6EF8A4E3F8B}" type="slidenum">
              <a:rPr lang="en-AU" smtClean="0"/>
              <a:t>4</a:t>
            </a:fld>
            <a:endParaRPr lang="en-AU"/>
          </a:p>
        </p:txBody>
      </p:sp>
    </p:spTree>
    <p:extLst>
      <p:ext uri="{BB962C8B-B14F-4D97-AF65-F5344CB8AC3E}">
        <p14:creationId xmlns:p14="http://schemas.microsoft.com/office/powerpoint/2010/main" val="341084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E9A06FD-B95D-4672-924C-B6EF8A4E3F8B}" type="slidenum">
              <a:t>5</a:t>
            </a:fld>
            <a:endParaRPr lang="en-GB"/>
          </a:p>
        </p:txBody>
      </p:sp>
    </p:spTree>
    <p:extLst>
      <p:ext uri="{BB962C8B-B14F-4D97-AF65-F5344CB8AC3E}">
        <p14:creationId xmlns:p14="http://schemas.microsoft.com/office/powerpoint/2010/main" val="161883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p>
        </p:txBody>
      </p:sp>
      <p:sp>
        <p:nvSpPr>
          <p:cNvPr id="4" name="Slide Number Placeholder 3"/>
          <p:cNvSpPr>
            <a:spLocks noGrp="1"/>
          </p:cNvSpPr>
          <p:nvPr>
            <p:ph type="sldNum" sz="quarter" idx="5"/>
          </p:nvPr>
        </p:nvSpPr>
        <p:spPr/>
        <p:txBody>
          <a:bodyPr/>
          <a:lstStyle/>
          <a:p>
            <a:fld id="{0E9A06FD-B95D-4672-924C-B6EF8A4E3F8B}" type="slidenum">
              <a:t>8</a:t>
            </a:fld>
            <a:endParaRPr lang="en-GB"/>
          </a:p>
        </p:txBody>
      </p:sp>
    </p:spTree>
    <p:extLst>
      <p:ext uri="{BB962C8B-B14F-4D97-AF65-F5344CB8AC3E}">
        <p14:creationId xmlns:p14="http://schemas.microsoft.com/office/powerpoint/2010/main" val="240430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F61EF503-E31C-4FCE-86D9-0C61A5CBE283}" type="slidenum">
              <a:rPr lang="en-US" smtClean="0"/>
              <a:t>9</a:t>
            </a:fld>
            <a:endParaRPr lang="en-US" dirty="0"/>
          </a:p>
        </p:txBody>
      </p:sp>
    </p:spTree>
    <p:extLst>
      <p:ext uri="{BB962C8B-B14F-4D97-AF65-F5344CB8AC3E}">
        <p14:creationId xmlns:p14="http://schemas.microsoft.com/office/powerpoint/2010/main" val="54680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noProof="0" dirty="0"/>
          </a:p>
        </p:txBody>
      </p:sp>
      <p:sp>
        <p:nvSpPr>
          <p:cNvPr id="4" name="Slide Number Placeholder 3"/>
          <p:cNvSpPr>
            <a:spLocks noGrp="1"/>
          </p:cNvSpPr>
          <p:nvPr>
            <p:ph type="sldNum" sz="quarter" idx="5"/>
          </p:nvPr>
        </p:nvSpPr>
        <p:spPr/>
        <p:txBody>
          <a:bodyPr/>
          <a:lstStyle/>
          <a:p>
            <a:fld id="{0E9A06FD-B95D-4672-924C-B6EF8A4E3F8B}" type="slidenum">
              <a:t>10</a:t>
            </a:fld>
            <a:endParaRPr lang="en-GB"/>
          </a:p>
        </p:txBody>
      </p:sp>
    </p:spTree>
    <p:extLst>
      <p:ext uri="{BB962C8B-B14F-4D97-AF65-F5344CB8AC3E}">
        <p14:creationId xmlns:p14="http://schemas.microsoft.com/office/powerpoint/2010/main" val="234827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46E9-2788-35D4-FECD-DCA31249C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81BA3-9241-6C49-2789-31EBB83DC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66A5A-3E72-04A4-DBA5-9750E98B8E08}"/>
              </a:ext>
            </a:extLst>
          </p:cNvPr>
          <p:cNvSpPr>
            <a:spLocks noGrp="1"/>
          </p:cNvSpPr>
          <p:nvPr>
            <p:ph type="body" idx="1"/>
          </p:nvPr>
        </p:nvSpPr>
        <p:spPr/>
        <p:txBody>
          <a:bodyPr/>
          <a:lstStyle/>
          <a:p>
            <a:pPr marL="171450" indent="-171450">
              <a:buFont typeface="Arial,Sans-Serif"/>
              <a:buChar char="•"/>
            </a:pPr>
            <a:endParaRPr lang="en-US" dirty="0"/>
          </a:p>
        </p:txBody>
      </p:sp>
      <p:sp>
        <p:nvSpPr>
          <p:cNvPr id="4" name="Slide Number Placeholder 3">
            <a:extLst>
              <a:ext uri="{FF2B5EF4-FFF2-40B4-BE49-F238E27FC236}">
                <a16:creationId xmlns:a16="http://schemas.microsoft.com/office/drawing/2014/main" id="{0874CC8C-B687-69D6-DB6B-A7A01A9C28E0}"/>
              </a:ext>
            </a:extLst>
          </p:cNvPr>
          <p:cNvSpPr>
            <a:spLocks noGrp="1"/>
          </p:cNvSpPr>
          <p:nvPr>
            <p:ph type="sldNum" sz="quarter" idx="5"/>
          </p:nvPr>
        </p:nvSpPr>
        <p:spPr/>
        <p:txBody>
          <a:bodyPr/>
          <a:lstStyle/>
          <a:p>
            <a:fld id="{0E9A06FD-B95D-4672-924C-B6EF8A4E3F8B}" type="slidenum">
              <a:t>11</a:t>
            </a:fld>
            <a:endParaRPr lang="en-GB"/>
          </a:p>
        </p:txBody>
      </p:sp>
    </p:spTree>
    <p:extLst>
      <p:ext uri="{BB962C8B-B14F-4D97-AF65-F5344CB8AC3E}">
        <p14:creationId xmlns:p14="http://schemas.microsoft.com/office/powerpoint/2010/main" val="26778905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265012-0288-AC41-222B-CB188B2BE62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70D44B25-9FD7-38D2-66CE-CD2CC39301D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236824" cy="6858000"/>
          </a:xfrm>
          <a:prstGeom prst="rect">
            <a:avLst/>
          </a:prstGeom>
        </p:spPr>
      </p:pic>
      <p:sp>
        <p:nvSpPr>
          <p:cNvPr id="9" name="Rectangle 8">
            <a:extLst>
              <a:ext uri="{FF2B5EF4-FFF2-40B4-BE49-F238E27FC236}">
                <a16:creationId xmlns:a16="http://schemas.microsoft.com/office/drawing/2014/main" id="{FAB424A5-9811-9F5E-CC28-5D30D536A8D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0"/>
            <a:ext cx="12191997" cy="6858000"/>
          </a:xfrm>
          <a:prstGeom prst="rect">
            <a:avLst/>
          </a:prstGeom>
          <a:gradFill flip="none" rotWithShape="1">
            <a:gsLst>
              <a:gs pos="0">
                <a:srgbClr val="31435C">
                  <a:shade val="30000"/>
                  <a:satMod val="115000"/>
                  <a:alpha val="56000"/>
                </a:srgbClr>
              </a:gs>
              <a:gs pos="72000">
                <a:srgbClr val="31435C">
                  <a:shade val="67500"/>
                  <a:satMod val="115000"/>
                </a:srgbClr>
              </a:gs>
              <a:gs pos="100000">
                <a:srgbClr val="31435C">
                  <a:shade val="100000"/>
                  <a:satMod val="115000"/>
                  <a:lumMod val="6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CE7AE58-FA64-964E-06AE-FB6A574A0F38}"/>
              </a:ext>
            </a:extLst>
          </p:cNvPr>
          <p:cNvSpPr>
            <a:spLocks noGrp="1"/>
          </p:cNvSpPr>
          <p:nvPr>
            <p:ph type="ctrTitle" hasCustomPrompt="1"/>
          </p:nvPr>
        </p:nvSpPr>
        <p:spPr>
          <a:xfrm>
            <a:off x="474239" y="1885136"/>
            <a:ext cx="10489596" cy="2192180"/>
          </a:xfrm>
        </p:spPr>
        <p:txBody>
          <a:bodyPr anchor="b">
            <a:normAutofit fontScale="90000"/>
          </a:bodyPr>
          <a:lstStyle>
            <a:lvl1pPr>
              <a:defRPr/>
            </a:lvl1pPr>
          </a:lstStyle>
          <a:p>
            <a:r>
              <a:rPr lang="en-AU" sz="8900" dirty="0">
                <a:solidFill>
                  <a:schemeClr val="bg1"/>
                </a:solidFill>
              </a:rPr>
              <a:t>[Insert Session Topic Title]</a:t>
            </a:r>
            <a:endParaRPr lang="en-AU" sz="8400" b="1" dirty="0">
              <a:solidFill>
                <a:schemeClr val="bg1"/>
              </a:solidFill>
            </a:endParaRPr>
          </a:p>
        </p:txBody>
      </p:sp>
      <p:sp>
        <p:nvSpPr>
          <p:cNvPr id="11" name="Subtitle 2">
            <a:extLst>
              <a:ext uri="{FF2B5EF4-FFF2-40B4-BE49-F238E27FC236}">
                <a16:creationId xmlns:a16="http://schemas.microsoft.com/office/drawing/2014/main" id="{DA870546-88C9-30E3-A69B-07816EC5DB38}"/>
              </a:ext>
            </a:extLst>
          </p:cNvPr>
          <p:cNvSpPr>
            <a:spLocks noGrp="1"/>
          </p:cNvSpPr>
          <p:nvPr>
            <p:ph type="subTitle" idx="1" hasCustomPrompt="1"/>
          </p:nvPr>
        </p:nvSpPr>
        <p:spPr>
          <a:xfrm>
            <a:off x="474239" y="5433719"/>
            <a:ext cx="10147579" cy="1198175"/>
          </a:xfrm>
        </p:spPr>
        <p:txBody>
          <a:bodyPr>
            <a:normAutofit/>
          </a:bodyPr>
          <a:lstStyle>
            <a:lvl1pPr>
              <a:defRPr>
                <a:solidFill>
                  <a:schemeClr val="bg1"/>
                </a:solidFill>
              </a:defRPr>
            </a:lvl1pPr>
          </a:lstStyle>
          <a:p>
            <a:r>
              <a:rPr lang="en-AU" sz="1600" dirty="0">
                <a:solidFill>
                  <a:schemeClr val="bg1"/>
                </a:solidFill>
                <a:latin typeface="Montserrat" panose="00000500000000000000" pitchFamily="50" charset="0"/>
              </a:rPr>
              <a:t>Presented by</a:t>
            </a:r>
          </a:p>
          <a:p>
            <a:r>
              <a:rPr lang="en-AU" sz="2000" dirty="0">
                <a:solidFill>
                  <a:schemeClr val="bg1"/>
                </a:solidFill>
                <a:effectLst>
                  <a:outerShdw blurRad="38100" dist="38100" dir="2700000" algn="tl">
                    <a:srgbClr val="000000">
                      <a:alpha val="43137"/>
                    </a:srgbClr>
                  </a:outerShdw>
                </a:effectLst>
                <a:latin typeface="Montserrat" panose="00000500000000000000" pitchFamily="50" charset="0"/>
              </a:rPr>
              <a:t>PRESENTER NAMES</a:t>
            </a:r>
            <a:endParaRPr lang="en-AU" sz="1600" dirty="0">
              <a:solidFill>
                <a:schemeClr val="bg1"/>
              </a:solidFill>
              <a:effectLst>
                <a:outerShdw blurRad="38100" dist="38100" dir="2700000" algn="tl">
                  <a:srgbClr val="000000">
                    <a:alpha val="43137"/>
                  </a:srgbClr>
                </a:outerShdw>
              </a:effectLst>
              <a:latin typeface="Montserrat" panose="00000500000000000000" pitchFamily="50" charset="0"/>
            </a:endParaRPr>
          </a:p>
        </p:txBody>
      </p:sp>
      <p:sp>
        <p:nvSpPr>
          <p:cNvPr id="12" name="Rectangle 11">
            <a:extLst>
              <a:ext uri="{FF2B5EF4-FFF2-40B4-BE49-F238E27FC236}">
                <a16:creationId xmlns:a16="http://schemas.microsoft.com/office/drawing/2014/main" id="{2E451583-1D92-8EF1-B42A-812708DE2426}"/>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476109" y="4550934"/>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64715-6948-9F14-AD91-895514FFB6A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497098" y="1314675"/>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FD0BC4-AB33-91DA-66AD-981BAA8A1090}"/>
              </a:ext>
            </a:extLst>
          </p:cNvPr>
          <p:cNvPicPr>
            <a:picLocks noChangeAspect="1"/>
          </p:cNvPicPr>
          <p:nvPr userDrawn="1"/>
        </p:nvPicPr>
        <p:blipFill>
          <a:blip r:embed="rId4">
            <a:extLst>
              <a:ext uri="{28A0092B-C50C-407E-A947-70E740481C1C}">
                <a14:useLocalDpi xmlns:a14="http://schemas.microsoft.com/office/drawing/2010/main" val="0"/>
              </a:ext>
            </a:extLst>
          </a:blip>
          <a:srcRect t="12625" b="11427"/>
          <a:stretch/>
        </p:blipFill>
        <p:spPr>
          <a:xfrm>
            <a:off x="2737934" y="226106"/>
            <a:ext cx="1439470" cy="614951"/>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B938B0-28BA-D46C-A7F3-990940BB1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001" y="172396"/>
            <a:ext cx="1967935" cy="788236"/>
          </a:xfrm>
          <a:prstGeom prst="rect">
            <a:avLst/>
          </a:prstGeom>
        </p:spPr>
      </p:pic>
      <p:pic>
        <p:nvPicPr>
          <p:cNvPr id="3" name="Picture 2" descr="A white and blue logo&#10;&#10;AI-generated content may be incorrect.">
            <a:extLst>
              <a:ext uri="{FF2B5EF4-FFF2-40B4-BE49-F238E27FC236}">
                <a16:creationId xmlns:a16="http://schemas.microsoft.com/office/drawing/2014/main" id="{287ACA80-A1CB-C538-BD7A-5178E52C53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53748" y="360810"/>
            <a:ext cx="810709" cy="397195"/>
          </a:xfrm>
          <a:prstGeom prst="rect">
            <a:avLst/>
          </a:prstGeom>
        </p:spPr>
      </p:pic>
    </p:spTree>
    <p:extLst>
      <p:ext uri="{BB962C8B-B14F-4D97-AF65-F5344CB8AC3E}">
        <p14:creationId xmlns:p14="http://schemas.microsoft.com/office/powerpoint/2010/main" val="293013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11/03/2025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8556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559FE515-FA6A-1EA1-E83C-1D96F5F7051E}"/>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779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E4E0D6CB-01D0-58FE-40CE-AB4833EED00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798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rtlCol="0">
            <a:normAutofit/>
          </a:bodyPr>
          <a:lstStyle>
            <a:lvl1pPr algn="l">
              <a:defRPr sz="4400"/>
            </a:lvl1pPr>
          </a:lstStyle>
          <a:p>
            <a:pPr algn="r" rtl="0"/>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rtlCol="0"/>
          <a:lstStyle>
            <a:lvl1pPr>
              <a:buNone/>
              <a:defRPr/>
            </a:lvl1pPr>
          </a:lstStyle>
          <a:p>
            <a:pPr algn="r" rtl="0"/>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rtlCol="0">
            <a:noAutofit/>
          </a:bodyPr>
          <a:lstStyle/>
          <a:p>
            <a:pPr rtl="0"/>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dirty="0"/>
          </a:p>
        </p:txBody>
      </p:sp>
    </p:spTree>
    <p:extLst>
      <p:ext uri="{BB962C8B-B14F-4D97-AF65-F5344CB8AC3E}">
        <p14:creationId xmlns:p14="http://schemas.microsoft.com/office/powerpoint/2010/main" val="3583510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rtlCol="0">
            <a:normAutofit/>
          </a:bodyPr>
          <a:lstStyle>
            <a:lvl1pPr>
              <a:defRPr sz="4400"/>
            </a:lvl1pPr>
          </a:lstStyle>
          <a:p>
            <a:pPr rtl="0"/>
            <a:endParaRPr lang="en-US"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rtlCol="0">
            <a:noAutofit/>
          </a:bodyPr>
          <a:lstStyle/>
          <a:p>
            <a:pPr rtl="0"/>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rtlCol="0">
            <a:noAutofit/>
          </a:bodyPr>
          <a:lstStyle/>
          <a:p>
            <a:pPr rtl="0"/>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rtlCol="0" anchor="ctr">
            <a:normAutofit/>
          </a:bodyPr>
          <a:lstStyle>
            <a:lvl1pPr marL="0" indent="0">
              <a:buNone/>
              <a:defRPr/>
            </a:lvl1pPr>
          </a:lstStyle>
          <a:p>
            <a:pPr rtl="0"/>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dirty="0"/>
          </a:p>
        </p:txBody>
      </p:sp>
    </p:spTree>
    <p:extLst>
      <p:ext uri="{BB962C8B-B14F-4D97-AF65-F5344CB8AC3E}">
        <p14:creationId xmlns:p14="http://schemas.microsoft.com/office/powerpoint/2010/main" val="378279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rtlCol="0">
            <a:normAutofit/>
          </a:bodyPr>
          <a:lstStyle>
            <a:lvl1pPr>
              <a:defRPr sz="4400"/>
            </a:lvl1pPr>
          </a:lstStyle>
          <a:p>
            <a:pPr rtl="0"/>
            <a:endParaRPr lang="en-US" dirty="0"/>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rtlCol="0"/>
          <a:lstStyle>
            <a:lvl1pPr marL="0" indent="0">
              <a:buNone/>
              <a:defRPr/>
            </a:lvl1pPr>
          </a:lstStyle>
          <a:p>
            <a:pPr rtl="0"/>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rtlCol="0"/>
          <a:lstStyle/>
          <a:p>
            <a:pPr rtl="0"/>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rtlCol="0"/>
          <a:lstStyle/>
          <a:p>
            <a:pPr rtl="0"/>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rtlCol="0"/>
          <a:lstStyle/>
          <a:p>
            <a:pPr rtl="0"/>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rtlCol="0"/>
          <a:lstStyle/>
          <a:p>
            <a:pPr rtl="0"/>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lvl1pPr>
              <a:defRPr>
                <a:solidFill>
                  <a:schemeClr val="bg1"/>
                </a:solidFill>
              </a:defRPr>
            </a:lvl1pPr>
          </a:lstStyle>
          <a:p>
            <a:pPr rtl="0"/>
            <a:r>
              <a:rPr lang="en-gb"/>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lvl1pPr>
              <a:defRPr>
                <a:solidFill>
                  <a:schemeClr val="bg1"/>
                </a:solidFill>
              </a:defRPr>
            </a:lvl1pPr>
          </a:lstStyle>
          <a:p>
            <a:pPr rtl="0"/>
            <a:fld id="{312CC964-A50B-4C29-B4E4-2C30BB34CCF3}" type="slidenum">
              <a:rPr lang="en-US" smtClean="0"/>
              <a:pPr/>
              <a:t>‹#›</a:t>
            </a:fld>
            <a:endParaRPr lang="en-US" dirty="0"/>
          </a:p>
        </p:txBody>
      </p:sp>
    </p:spTree>
    <p:extLst>
      <p:ext uri="{BB962C8B-B14F-4D97-AF65-F5344CB8AC3E}">
        <p14:creationId xmlns:p14="http://schemas.microsoft.com/office/powerpoint/2010/main" val="80327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CF2BCF81-A564-408D-A7CC-32BD0953D93B}" type="datetimeFigureOut">
              <a:rPr lang="en-AU" smtClean="0"/>
              <a:t>11/03/2025</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198047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7D58D255-5F7E-B14E-9824-833217DAD44B}"/>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BCF81-A564-408D-A7CC-32BD0953D93B}" type="datetimeFigureOut">
              <a:rPr lang="en-AU" smtClean="0"/>
              <a:t>11/03/2025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BC2CEBC3-9C96-A6C1-1493-0EC7A3637115}"/>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76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2BCF81-A564-408D-A7CC-32BD0953D93B}" type="datetimeFigureOut">
              <a:rPr lang="en-AU" smtClean="0"/>
              <a:t>11/03/2025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
        <p:nvSpPr>
          <p:cNvPr id="9" name="Rectangle 8">
            <a:extLst>
              <a:ext uri="{FF2B5EF4-FFF2-40B4-BE49-F238E27FC236}">
                <a16:creationId xmlns:a16="http://schemas.microsoft.com/office/drawing/2014/main" id="{39898989-26FE-31EB-CAE1-4F0401B0C029}"/>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37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2BCF81-A564-408D-A7CC-32BD0953D93B}" type="datetimeFigureOut">
              <a:rPr lang="en-AU" smtClean="0"/>
              <a:t>11/03/2025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C0F8BAE-63B0-4F6D-B939-F3DAE9666FD1}" type="slidenum">
              <a:rPr lang="en-AU" smtClean="0"/>
              <a:t>‹#›</a:t>
            </a:fld>
            <a:endParaRPr lang="en-AU"/>
          </a:p>
        </p:txBody>
      </p:sp>
      <p:sp>
        <p:nvSpPr>
          <p:cNvPr id="2" name="Rectangle 1">
            <a:extLst>
              <a:ext uri="{FF2B5EF4-FFF2-40B4-BE49-F238E27FC236}">
                <a16:creationId xmlns:a16="http://schemas.microsoft.com/office/drawing/2014/main" id="{5189619A-7595-ABF6-0494-92389D2C205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510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2BCF81-A564-408D-A7CC-32BD0953D93B}" type="datetimeFigureOut">
              <a:rPr lang="en-AU" smtClean="0"/>
              <a:t>11/03/2025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18CCE357-1695-94E9-7C70-739813D6C033}"/>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39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BCF81-A564-408D-A7CC-32BD0953D93B}" type="datetimeFigureOut">
              <a:rPr lang="en-AU" smtClean="0"/>
              <a:t>11/03/2025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6F7BE984-E839-2646-CB2B-0607DFE39924}"/>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52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11/03/2025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94538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CF2BCF81-A564-408D-A7CC-32BD0953D93B}" type="datetimeFigureOut">
              <a:rPr lang="en-AU" smtClean="0"/>
              <a:t>11/03/2025</a:t>
            </a:fld>
            <a:endParaRPr lang="en-A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A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9C0F8BAE-63B0-4F6D-B939-F3DAE9666FD1}" type="slidenum">
              <a:rPr lang="en-AU" smtClean="0"/>
              <a:t>‹#›</a:t>
            </a:fld>
            <a:endParaRPr lang="en-AU"/>
          </a:p>
        </p:txBody>
      </p:sp>
      <p:grpSp>
        <p:nvGrpSpPr>
          <p:cNvPr id="14" name="Group 13">
            <a:extLst>
              <a:ext uri="{FF2B5EF4-FFF2-40B4-BE49-F238E27FC236}">
                <a16:creationId xmlns:a16="http://schemas.microsoft.com/office/drawing/2014/main" id="{E9D7F4FA-1F47-A89C-EF93-B72EEACE35C0}"/>
              </a:ext>
            </a:extLst>
          </p:cNvPr>
          <p:cNvGrpSpPr/>
          <p:nvPr userDrawn="1"/>
        </p:nvGrpSpPr>
        <p:grpSpPr>
          <a:xfrm>
            <a:off x="541506" y="6418032"/>
            <a:ext cx="10145894" cy="422080"/>
            <a:chOff x="541506" y="6418032"/>
            <a:chExt cx="10145894" cy="422080"/>
          </a:xfrm>
        </p:grpSpPr>
        <p:pic>
          <p:nvPicPr>
            <p:cNvPr id="10" name="Picture 9" descr="A black and white logo&#10;&#10;Description automatically generated">
              <a:extLst>
                <a:ext uri="{FF2B5EF4-FFF2-40B4-BE49-F238E27FC236}">
                  <a16:creationId xmlns:a16="http://schemas.microsoft.com/office/drawing/2014/main" id="{F9886321-6C2C-5D5D-62EA-10EB4544B53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1506" y="6461627"/>
              <a:ext cx="965456" cy="340385"/>
            </a:xfrm>
            <a:prstGeom prst="rect">
              <a:avLst/>
            </a:prstGeom>
          </p:spPr>
        </p:pic>
        <p:pic>
          <p:nvPicPr>
            <p:cNvPr id="11" name="Picture 10">
              <a:extLst>
                <a:ext uri="{FF2B5EF4-FFF2-40B4-BE49-F238E27FC236}">
                  <a16:creationId xmlns:a16="http://schemas.microsoft.com/office/drawing/2014/main" id="{F50D91B9-16EC-7985-5962-076325FA6F49}"/>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1506962" y="6418032"/>
              <a:ext cx="1038470" cy="422080"/>
            </a:xfrm>
            <a:prstGeom prst="rect">
              <a:avLst/>
            </a:prstGeom>
          </p:spPr>
        </p:pic>
        <p:sp>
          <p:nvSpPr>
            <p:cNvPr id="12" name="TextBox 11">
              <a:extLst>
                <a:ext uri="{FF2B5EF4-FFF2-40B4-BE49-F238E27FC236}">
                  <a16:creationId xmlns:a16="http://schemas.microsoft.com/office/drawing/2014/main" id="{540BE0AB-E869-F43A-86CD-7363F558028D}"/>
                </a:ext>
              </a:extLst>
            </p:cNvPr>
            <p:cNvSpPr txBox="1"/>
            <p:nvPr userDrawn="1"/>
          </p:nvSpPr>
          <p:spPr>
            <a:xfrm>
              <a:off x="3150871" y="6476772"/>
              <a:ext cx="7536529" cy="307777"/>
            </a:xfrm>
            <a:prstGeom prst="rect">
              <a:avLst/>
            </a:prstGeom>
            <a:noFill/>
          </p:spPr>
          <p:txBody>
            <a:bodyPr wrap="square" rtlCol="0">
              <a:spAutoFit/>
            </a:bodyPr>
            <a:lstStyle/>
            <a:p>
              <a:pPr algn="l"/>
              <a:r>
                <a:rPr lang="en-AU" sz="1400" b="1" dirty="0">
                  <a:solidFill>
                    <a:schemeClr val="tx1">
                      <a:lumMod val="75000"/>
                      <a:lumOff val="25000"/>
                    </a:schemeClr>
                  </a:solidFill>
                  <a:latin typeface="Montserrat" panose="00000500000000000000" pitchFamily="50" charset="0"/>
                </a:rPr>
                <a:t>Commercial Law CPD Conference 2025</a:t>
              </a:r>
            </a:p>
          </p:txBody>
        </p:sp>
      </p:grpSp>
      <p:pic>
        <p:nvPicPr>
          <p:cNvPr id="15" name="Picture 14" descr="A black background with blue and white text&#10;&#10;AI-generated content may be incorrect.">
            <a:extLst>
              <a:ext uri="{FF2B5EF4-FFF2-40B4-BE49-F238E27FC236}">
                <a16:creationId xmlns:a16="http://schemas.microsoft.com/office/drawing/2014/main" id="{D962576D-CAAB-3742-CECC-0E79D931B2E7}"/>
              </a:ext>
            </a:extLst>
          </p:cNvPr>
          <p:cNvPicPr>
            <a:picLocks noChangeAspect="1"/>
          </p:cNvPicPr>
          <p:nvPr userDrawn="1"/>
        </p:nvPicPr>
        <p:blipFill>
          <a:blip r:embed="rId19">
            <a:extLst>
              <a:ext uri="{28A0092B-C50C-407E-A947-70E740481C1C}">
                <a14:useLocalDpi xmlns:a14="http://schemas.microsoft.com/office/drawing/2010/main" val="0"/>
              </a:ext>
            </a:extLst>
          </a:blip>
          <a:srcRect l="16903" t="24595" r="19978" b="24425"/>
          <a:stretch/>
        </p:blipFill>
        <p:spPr>
          <a:xfrm>
            <a:off x="2472418" y="6494235"/>
            <a:ext cx="533481" cy="307777"/>
          </a:xfrm>
          <a:prstGeom prst="rect">
            <a:avLst/>
          </a:prstGeom>
        </p:spPr>
      </p:pic>
    </p:spTree>
    <p:extLst>
      <p:ext uri="{BB962C8B-B14F-4D97-AF65-F5344CB8AC3E}">
        <p14:creationId xmlns:p14="http://schemas.microsoft.com/office/powerpoint/2010/main" val="2800599174"/>
      </p:ext>
    </p:extLst>
  </p:cSld>
  <p:clrMap bg1="lt1" tx1="dk1" bg2="lt2" tx2="dk2" accent1="accent1" accent2="accent2" accent3="accent3" accent4="accent4" accent5="accent5" accent6="accent6" hlink="hlink" folHlink="folHlink"/>
  <p:sldLayoutIdLst>
    <p:sldLayoutId id="2147483897"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8" r:id="rId13"/>
    <p:sldLayoutId id="2147483899" r:id="rId14"/>
    <p:sldLayoutId id="2147483900" r:id="rId15"/>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mailto:bdevanny@vicbar.com.au" TargetMode="External"/><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143906391@N07/28163317142" TargetMode="External"/><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BAD6-3C10-C68F-E04F-031C7E119190}"/>
              </a:ext>
            </a:extLst>
          </p:cNvPr>
          <p:cNvSpPr>
            <a:spLocks noGrp="1"/>
          </p:cNvSpPr>
          <p:nvPr>
            <p:ph type="ctrTitle"/>
          </p:nvPr>
        </p:nvSpPr>
        <p:spPr/>
        <p:txBody>
          <a:bodyPr>
            <a:normAutofit fontScale="90000"/>
          </a:bodyPr>
          <a:lstStyle/>
          <a:p>
            <a:r>
              <a:rPr lang="en-AU" sz="6600" b="0" noProof="0" dirty="0">
                <a:latin typeface="Walbaum Display Light"/>
                <a:ea typeface="+mj-lt"/>
                <a:cs typeface="+mj-lt"/>
              </a:rPr>
              <a:t>Trusts &amp; Insolvency:</a:t>
            </a:r>
            <a:br>
              <a:rPr lang="en-AU" sz="6600" b="0" noProof="0" dirty="0">
                <a:latin typeface="Walbaum Display Light"/>
                <a:ea typeface="+mj-lt"/>
                <a:cs typeface="+mj-lt"/>
              </a:rPr>
            </a:br>
            <a:r>
              <a:rPr lang="en-AU" sz="6600" b="0" noProof="0" dirty="0">
                <a:latin typeface="Walbaum Display Light"/>
                <a:ea typeface="+mj-lt"/>
                <a:cs typeface="+mj-lt"/>
              </a:rPr>
              <a:t>Won’t somebody please think of the creditors?!?</a:t>
            </a:r>
            <a:endParaRPr lang="en-AU" noProof="0" dirty="0"/>
          </a:p>
        </p:txBody>
      </p:sp>
      <p:sp>
        <p:nvSpPr>
          <p:cNvPr id="3" name="Subtitle 2">
            <a:extLst>
              <a:ext uri="{FF2B5EF4-FFF2-40B4-BE49-F238E27FC236}">
                <a16:creationId xmlns:a16="http://schemas.microsoft.com/office/drawing/2014/main" id="{C6E91900-1513-56D4-D05F-D992D3A07919}"/>
              </a:ext>
            </a:extLst>
          </p:cNvPr>
          <p:cNvSpPr>
            <a:spLocks noGrp="1"/>
          </p:cNvSpPr>
          <p:nvPr>
            <p:ph type="subTitle" idx="1"/>
          </p:nvPr>
        </p:nvSpPr>
        <p:spPr/>
        <p:txBody>
          <a:bodyPr vert="horz" lIns="91440" tIns="45720" rIns="91440" bIns="45720" rtlCol="0" anchor="t">
            <a:normAutofit/>
          </a:bodyPr>
          <a:lstStyle/>
          <a:p>
            <a:r>
              <a:rPr lang="en-AU" noProof="0" dirty="0">
                <a:ea typeface="+mn-lt"/>
                <a:cs typeface="+mn-lt"/>
              </a:rPr>
              <a:t>Brenton Devanny</a:t>
            </a:r>
            <a:endParaRPr lang="en-AU" noProof="0" dirty="0"/>
          </a:p>
        </p:txBody>
      </p:sp>
    </p:spTree>
    <p:extLst>
      <p:ext uri="{BB962C8B-B14F-4D97-AF65-F5344CB8AC3E}">
        <p14:creationId xmlns:p14="http://schemas.microsoft.com/office/powerpoint/2010/main" val="72657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9E701-59D5-1926-71F5-2B87B6DF564B}"/>
              </a:ext>
            </a:extLst>
          </p:cNvPr>
          <p:cNvSpPr>
            <a:spLocks noGrp="1"/>
          </p:cNvSpPr>
          <p:nvPr/>
        </p:nvSpPr>
        <p:spPr>
          <a:xfrm>
            <a:off x="4965290" y="365760"/>
            <a:ext cx="6002826" cy="1629332"/>
          </a:xfrm>
          <a:prstGeom prst="rect">
            <a:avLst/>
          </a:prstGeom>
        </p:spPr>
        <p:txBody>
          <a:bodyPr vert="horz" lIns="91440" tIns="27432" rIns="91440" bIns="45720" rtlCol="0" anchor="b">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a:spcAft>
                <a:spcPts val="600"/>
              </a:spcAft>
            </a:pPr>
            <a:r>
              <a:rPr lang="en-AU" sz="4100" i="1" noProof="0" dirty="0" err="1"/>
              <a:t>Jaken</a:t>
            </a:r>
            <a:r>
              <a:rPr lang="en-AU" sz="4100" i="1" noProof="0" dirty="0"/>
              <a:t> v Naaman</a:t>
            </a:r>
            <a:endParaRPr lang="en-AU" sz="4100" noProof="0" dirty="0"/>
          </a:p>
        </p:txBody>
      </p:sp>
      <p:sp>
        <p:nvSpPr>
          <p:cNvPr id="11" name="Rectangle 10">
            <a:extLst>
              <a:ext uri="{FF2B5EF4-FFF2-40B4-BE49-F238E27FC236}">
                <a16:creationId xmlns:a16="http://schemas.microsoft.com/office/drawing/2014/main" id="{653E8C2D-4F5A-49E0-8155-C1699A478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pic>
        <p:nvPicPr>
          <p:cNvPr id="4" name="Content Placeholder 3" descr="A picture containing blue glass buildings with reflection">
            <a:extLst>
              <a:ext uri="{FF2B5EF4-FFF2-40B4-BE49-F238E27FC236}">
                <a16:creationId xmlns:a16="http://schemas.microsoft.com/office/drawing/2014/main" id="{8F4FCBF9-4640-F92D-88FB-4DE954D6CC8F}"/>
              </a:ext>
            </a:extLst>
          </p:cNvPr>
          <p:cNvPicPr>
            <a:picLocks noGrp="1" noChangeAspect="1"/>
          </p:cNvPicPr>
          <p:nvPr>
            <p:ph idx="1"/>
          </p:nvPr>
        </p:nvPicPr>
        <p:blipFill>
          <a:blip r:embed="rId3"/>
          <a:srcRect l="9923" r="2980"/>
          <a:stretch/>
        </p:blipFill>
        <p:spPr>
          <a:xfrm>
            <a:off x="457200" y="10"/>
            <a:ext cx="4196111" cy="6412292"/>
          </a:xfrm>
          <a:prstGeom prst="rect">
            <a:avLst/>
          </a:prstGeom>
        </p:spPr>
      </p:pic>
      <p:sp>
        <p:nvSpPr>
          <p:cNvPr id="6" name="Subtitle 5">
            <a:extLst>
              <a:ext uri="{FF2B5EF4-FFF2-40B4-BE49-F238E27FC236}">
                <a16:creationId xmlns:a16="http://schemas.microsoft.com/office/drawing/2014/main" id="{3701F476-DEE0-0263-B37F-60F25ACF1D92}"/>
              </a:ext>
            </a:extLst>
          </p:cNvPr>
          <p:cNvSpPr>
            <a:spLocks noGrp="1"/>
          </p:cNvSpPr>
          <p:nvPr/>
        </p:nvSpPr>
        <p:spPr>
          <a:xfrm>
            <a:off x="4965290" y="2539313"/>
            <a:ext cx="6010423" cy="3640824"/>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AU" noProof="0" dirty="0">
                <a:solidFill>
                  <a:schemeClr val="tx1"/>
                </a:solidFill>
              </a:rPr>
              <a:t>Primary judge found that </a:t>
            </a:r>
            <a:r>
              <a:rPr lang="en-AU" noProof="0" dirty="0" err="1">
                <a:solidFill>
                  <a:schemeClr val="tx1"/>
                </a:solidFill>
              </a:rPr>
              <a:t>Jaken</a:t>
            </a:r>
            <a:r>
              <a:rPr lang="en-AU" noProof="0" dirty="0">
                <a:solidFill>
                  <a:schemeClr val="tx1"/>
                </a:solidFill>
              </a:rPr>
              <a:t> dishonestly and fraudulently transferred trust assets to third parties leaving insufficient trust assets to satisfy JPG’s right </a:t>
            </a:r>
            <a:r>
              <a:rPr lang="en-AU" dirty="0">
                <a:solidFill>
                  <a:schemeClr val="tx1"/>
                </a:solidFill>
              </a:rPr>
              <a:t>to indemnification.</a:t>
            </a:r>
          </a:p>
          <a:p>
            <a:r>
              <a:rPr lang="en-AU" noProof="0" dirty="0">
                <a:solidFill>
                  <a:schemeClr val="tx1"/>
                </a:solidFill>
              </a:rPr>
              <a:t>P</a:t>
            </a:r>
            <a:r>
              <a:rPr lang="en-AU" dirty="0" err="1">
                <a:solidFill>
                  <a:schemeClr val="tx1"/>
                </a:solidFill>
              </a:rPr>
              <a:t>rimary</a:t>
            </a:r>
            <a:r>
              <a:rPr lang="en-AU" dirty="0">
                <a:solidFill>
                  <a:schemeClr val="tx1"/>
                </a:solidFill>
              </a:rPr>
              <a:t> judge found PS an unreliable witness </a:t>
            </a:r>
            <a:r>
              <a:rPr lang="en-US" b="0" dirty="0">
                <a:solidFill>
                  <a:schemeClr val="tx1"/>
                </a:solidFill>
                <a:effectLst/>
              </a:rPr>
              <a:t>whose evidence could not be accepted as truthful unless it was against interest or corroborated by reliable contemporaneous documents, but also that a series of documents produced by him were inauthentic.</a:t>
            </a:r>
          </a:p>
          <a:p>
            <a:r>
              <a:rPr lang="en-US" noProof="0" dirty="0">
                <a:solidFill>
                  <a:schemeClr val="tx1"/>
                </a:solidFill>
              </a:rPr>
              <a:t>None of these findings were challenged on appeal</a:t>
            </a:r>
            <a:endParaRPr lang="en-AU" noProof="0" dirty="0">
              <a:solidFill>
                <a:schemeClr val="tx1"/>
              </a:solidFill>
            </a:endParaRPr>
          </a:p>
        </p:txBody>
      </p:sp>
    </p:spTree>
    <p:extLst>
      <p:ext uri="{BB962C8B-B14F-4D97-AF65-F5344CB8AC3E}">
        <p14:creationId xmlns:p14="http://schemas.microsoft.com/office/powerpoint/2010/main" val="301265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6AFDD-18A8-7F61-B51A-2F6E9FFAA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7CBE1-8421-6D26-035F-5DBED8FE93F0}"/>
              </a:ext>
            </a:extLst>
          </p:cNvPr>
          <p:cNvSpPr>
            <a:spLocks noGrp="1"/>
          </p:cNvSpPr>
          <p:nvPr>
            <p:ph type="title"/>
          </p:nvPr>
        </p:nvSpPr>
        <p:spPr>
          <a:xfrm>
            <a:off x="4965290" y="365760"/>
            <a:ext cx="5997678" cy="1325562"/>
          </a:xfrm>
        </p:spPr>
        <p:txBody>
          <a:bodyPr>
            <a:normAutofit/>
          </a:bodyPr>
          <a:lstStyle/>
          <a:p>
            <a:r>
              <a:rPr lang="en-AU" sz="4100" b="0" noProof="0" dirty="0">
                <a:ea typeface="+mj-lt"/>
                <a:cs typeface="+mj-lt"/>
              </a:rPr>
              <a:t>JPG &gt; </a:t>
            </a:r>
            <a:r>
              <a:rPr lang="en-AU" sz="4100" b="0" noProof="0" dirty="0" err="1">
                <a:ea typeface="+mj-lt"/>
                <a:cs typeface="+mj-lt"/>
              </a:rPr>
              <a:t>Jaken</a:t>
            </a:r>
            <a:endParaRPr lang="en-AU" sz="4100" noProof="0" dirty="0">
              <a:ea typeface="+mj-lt"/>
              <a:cs typeface="+mj-lt"/>
            </a:endParaRPr>
          </a:p>
        </p:txBody>
      </p:sp>
      <p:pic>
        <p:nvPicPr>
          <p:cNvPr id="4" name="Picture 3" descr="A row of law books&#10;&#10;AI-generated content may be incorrect.">
            <a:extLst>
              <a:ext uri="{FF2B5EF4-FFF2-40B4-BE49-F238E27FC236}">
                <a16:creationId xmlns:a16="http://schemas.microsoft.com/office/drawing/2014/main" id="{A611A36D-0D0F-3159-C34D-A6BDB1098074}"/>
              </a:ext>
            </a:extLst>
          </p:cNvPr>
          <p:cNvPicPr>
            <a:picLocks noChangeAspect="1"/>
          </p:cNvPicPr>
          <p:nvPr/>
        </p:nvPicPr>
        <p:blipFill>
          <a:blip r:embed="rId3">
            <a:alphaModFix amt="78000"/>
            <a:extLst>
              <a:ext uri="{BEBA8EAE-BF5A-486C-A8C5-ECC9F3942E4B}">
                <a14:imgProps xmlns:a14="http://schemas.microsoft.com/office/drawing/2010/main">
                  <a14:imgLayer r:embed="rId4">
                    <a14:imgEffect>
                      <a14:saturation sat="115000"/>
                    </a14:imgEffect>
                    <a14:imgEffect>
                      <a14:brightnessContrast bright="-19000"/>
                    </a14:imgEffect>
                  </a14:imgLayer>
                </a14:imgProps>
              </a:ext>
            </a:extLst>
          </a:blip>
          <a:srcRect l="50988" r="22244" b="1"/>
          <a:stretch/>
        </p:blipFill>
        <p:spPr>
          <a:xfrm>
            <a:off x="457200" y="10"/>
            <a:ext cx="4196111" cy="6425504"/>
          </a:xfrm>
          <a:prstGeom prst="rect">
            <a:avLst/>
          </a:prstGeom>
        </p:spPr>
      </p:pic>
      <p:sp>
        <p:nvSpPr>
          <p:cNvPr id="3" name="Content Placeholder 2">
            <a:extLst>
              <a:ext uri="{FF2B5EF4-FFF2-40B4-BE49-F238E27FC236}">
                <a16:creationId xmlns:a16="http://schemas.microsoft.com/office/drawing/2014/main" id="{EFDBD87F-2BE6-5A1A-EAC1-EDCB95D2EDC0}"/>
              </a:ext>
            </a:extLst>
          </p:cNvPr>
          <p:cNvSpPr>
            <a:spLocks noGrp="1"/>
          </p:cNvSpPr>
          <p:nvPr>
            <p:ph idx="1"/>
          </p:nvPr>
        </p:nvSpPr>
        <p:spPr>
          <a:xfrm>
            <a:off x="4965290" y="1828800"/>
            <a:ext cx="6015571" cy="4351337"/>
          </a:xfrm>
        </p:spPr>
        <p:txBody>
          <a:bodyPr vert="horz" lIns="91440" tIns="45720" rIns="91440" bIns="45720" rtlCol="0">
            <a:normAutofit/>
          </a:bodyPr>
          <a:lstStyle/>
          <a:p>
            <a:r>
              <a:rPr lang="en-AU" noProof="0" dirty="0">
                <a:ea typeface="+mn-lt"/>
                <a:cs typeface="+mn-lt"/>
              </a:rPr>
              <a:t>B</a:t>
            </a:r>
            <a:r>
              <a:rPr lang="en-US" b="0" i="0" dirty="0" err="1">
                <a:solidFill>
                  <a:srgbClr val="000000"/>
                </a:solidFill>
                <a:effectLst/>
                <a:latin typeface="athelas"/>
              </a:rPr>
              <a:t>etween</a:t>
            </a:r>
            <a:r>
              <a:rPr lang="en-US" b="0" i="0" dirty="0">
                <a:solidFill>
                  <a:srgbClr val="000000"/>
                </a:solidFill>
                <a:effectLst/>
                <a:latin typeface="athelas"/>
              </a:rPr>
              <a:t> 2012 and 2014, </a:t>
            </a:r>
            <a:r>
              <a:rPr lang="en-US" b="0" i="0" dirty="0" err="1">
                <a:solidFill>
                  <a:srgbClr val="000000"/>
                </a:solidFill>
                <a:effectLst/>
                <a:latin typeface="athelas"/>
              </a:rPr>
              <a:t>Jaken</a:t>
            </a:r>
            <a:r>
              <a:rPr lang="en-US" b="0" i="0" dirty="0">
                <a:solidFill>
                  <a:srgbClr val="000000"/>
                </a:solidFill>
                <a:effectLst/>
                <a:latin typeface="athelas"/>
              </a:rPr>
              <a:t> used various means to dissipate the assets of the Trust so as to put them beyond the reach of JPG. The Granville property and the Southbank apartments wer</a:t>
            </a:r>
            <a:r>
              <a:rPr lang="en-US" dirty="0">
                <a:solidFill>
                  <a:srgbClr val="000000"/>
                </a:solidFill>
                <a:latin typeface="athelas"/>
              </a:rPr>
              <a:t>e transferred to companies associated with PS’s sister.</a:t>
            </a:r>
          </a:p>
          <a:p>
            <a:r>
              <a:rPr lang="en-US" noProof="0" dirty="0">
                <a:solidFill>
                  <a:srgbClr val="000000"/>
                </a:solidFill>
                <a:latin typeface="athelas"/>
              </a:rPr>
              <a:t>By a series of transactions, </a:t>
            </a:r>
            <a:r>
              <a:rPr lang="en-US" noProof="0" dirty="0" err="1">
                <a:solidFill>
                  <a:srgbClr val="000000"/>
                </a:solidFill>
                <a:latin typeface="athelas"/>
              </a:rPr>
              <a:t>Jaken</a:t>
            </a:r>
            <a:r>
              <a:rPr lang="en-US" noProof="0" dirty="0">
                <a:solidFill>
                  <a:srgbClr val="000000"/>
                </a:solidFill>
                <a:latin typeface="athelas"/>
              </a:rPr>
              <a:t> transferred 3.6million to a related entity of PS, leaving nothing to unsecured creditors.</a:t>
            </a:r>
          </a:p>
          <a:p>
            <a:r>
              <a:rPr lang="en-US" b="0" i="0" dirty="0">
                <a:solidFill>
                  <a:srgbClr val="000000"/>
                </a:solidFill>
                <a:effectLst/>
                <a:latin typeface="athelas"/>
              </a:rPr>
              <a:t>The third parties were found to be knowingly involved in all of this conduct or to have received assets of the Trust (otherwise than as bona fide purchasers for value without notice). These findings were not challenged on appeal.</a:t>
            </a:r>
            <a:endParaRPr lang="en-AU" noProof="0" dirty="0"/>
          </a:p>
          <a:p>
            <a:endParaRPr lang="en-AU" noProof="0" dirty="0"/>
          </a:p>
        </p:txBody>
      </p:sp>
    </p:spTree>
    <p:extLst>
      <p:ext uri="{BB962C8B-B14F-4D97-AF65-F5344CB8AC3E}">
        <p14:creationId xmlns:p14="http://schemas.microsoft.com/office/powerpoint/2010/main" val="4100836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30" name="Rectangle 29">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902439" y="365760"/>
            <a:ext cx="6450861" cy="1339939"/>
          </a:xfrm>
        </p:spPr>
        <p:txBody>
          <a:bodyPr vert="horz" lIns="91440" tIns="27432" rIns="91440" bIns="45720" rtlCol="0" anchor="b">
            <a:normAutofit/>
          </a:bodyPr>
          <a:lstStyle/>
          <a:p>
            <a:r>
              <a:rPr lang="en-AU" sz="4800" i="0" noProof="0" dirty="0">
                <a:solidFill>
                  <a:schemeClr val="accent1">
                    <a:lumMod val="49000"/>
                  </a:schemeClr>
                </a:solidFill>
              </a:rPr>
              <a:t>Outcome</a:t>
            </a:r>
            <a:endParaRPr lang="en-AU" sz="4800" noProof="0" dirty="0">
              <a:solidFill>
                <a:schemeClr val="accent1">
                  <a:lumMod val="49000"/>
                </a:schemeClr>
              </a:solidFill>
            </a:endParaRPr>
          </a:p>
        </p:txBody>
      </p:sp>
      <p:sp>
        <p:nvSpPr>
          <p:cNvPr id="3" name="Content Placeholder 2">
            <a:extLst>
              <a:ext uri="{FF2B5EF4-FFF2-40B4-BE49-F238E27FC236}">
                <a16:creationId xmlns:a16="http://schemas.microsoft.com/office/drawing/2014/main" id="{9925E272-AF60-4462-95A9-115739F781AE}"/>
              </a:ext>
            </a:extLst>
          </p:cNvPr>
          <p:cNvSpPr>
            <a:spLocks noGrp="1"/>
          </p:cNvSpPr>
          <p:nvPr>
            <p:ph idx="1"/>
          </p:nvPr>
        </p:nvSpPr>
        <p:spPr>
          <a:xfrm>
            <a:off x="902439" y="1828800"/>
            <a:ext cx="6450861" cy="4351337"/>
          </a:xfrm>
        </p:spPr>
        <p:txBody>
          <a:bodyPr vert="horz" lIns="91440" tIns="45720" rIns="91440" bIns="45720" rtlCol="0" anchor="t">
            <a:normAutofit/>
          </a:bodyPr>
          <a:lstStyle/>
          <a:p>
            <a:pPr marL="342900" indent="-182880">
              <a:buChar char="•"/>
            </a:pPr>
            <a:r>
              <a:rPr lang="en-US" b="0" i="0" dirty="0">
                <a:solidFill>
                  <a:srgbClr val="000000"/>
                </a:solidFill>
                <a:effectLst/>
                <a:latin typeface="athelas"/>
              </a:rPr>
              <a:t>A successor trustee </a:t>
            </a:r>
            <a:r>
              <a:rPr lang="en-US" b="0" i="0" u="sng" dirty="0">
                <a:solidFill>
                  <a:srgbClr val="000000"/>
                </a:solidFill>
                <a:effectLst/>
                <a:latin typeface="athelas"/>
              </a:rPr>
              <a:t>does not</a:t>
            </a:r>
            <a:r>
              <a:rPr lang="en-US" b="0" i="0" dirty="0">
                <a:solidFill>
                  <a:srgbClr val="000000"/>
                </a:solidFill>
                <a:effectLst/>
                <a:latin typeface="athelas"/>
              </a:rPr>
              <a:t> owe a fiduciary obligation to a former trustee in respect of the entitlement of the former trustee to indemnification out of the trust assets or the commensurate beneficial interest that the former trustee has in the trust assets.</a:t>
            </a:r>
          </a:p>
          <a:p>
            <a:pPr marL="342900" indent="-182880">
              <a:buChar char="•"/>
            </a:pPr>
            <a:r>
              <a:rPr lang="en-US" dirty="0" err="1">
                <a:solidFill>
                  <a:srgbClr val="000000"/>
                </a:solidFill>
                <a:latin typeface="athelas"/>
              </a:rPr>
              <a:t>J</a:t>
            </a:r>
            <a:r>
              <a:rPr lang="en-US" b="0" i="0" dirty="0" err="1">
                <a:solidFill>
                  <a:srgbClr val="000000"/>
                </a:solidFill>
                <a:effectLst/>
                <a:latin typeface="athelas"/>
              </a:rPr>
              <a:t>aken</a:t>
            </a:r>
            <a:r>
              <a:rPr lang="en-US" b="0" i="0" dirty="0">
                <a:solidFill>
                  <a:srgbClr val="000000"/>
                </a:solidFill>
                <a:effectLst/>
                <a:latin typeface="athelas"/>
              </a:rPr>
              <a:t> is not in a fiduciary relationship with JPG. Therefore, </a:t>
            </a:r>
            <a:r>
              <a:rPr lang="en-US" b="0" i="0" dirty="0" err="1">
                <a:solidFill>
                  <a:srgbClr val="000000"/>
                </a:solidFill>
                <a:effectLst/>
                <a:latin typeface="athelas"/>
              </a:rPr>
              <a:t>Jaken</a:t>
            </a:r>
            <a:r>
              <a:rPr lang="en-US" b="0" i="0" dirty="0">
                <a:solidFill>
                  <a:srgbClr val="000000"/>
                </a:solidFill>
                <a:effectLst/>
                <a:latin typeface="athelas"/>
              </a:rPr>
              <a:t> owes JPG no fiduciary obligation and the remedies of equitable compensation and account are not available to JPG against the third parties.</a:t>
            </a:r>
          </a:p>
          <a:p>
            <a:br>
              <a:rPr lang="en-US" dirty="0"/>
            </a:br>
            <a:endParaRPr lang="en-US" b="0" i="0" dirty="0">
              <a:solidFill>
                <a:srgbClr val="000000"/>
              </a:solidFill>
              <a:effectLst/>
              <a:latin typeface="athelas"/>
            </a:endParaRPr>
          </a:p>
        </p:txBody>
      </p:sp>
      <p:pic>
        <p:nvPicPr>
          <p:cNvPr id="23" name="Picture 22" descr="A pencil on a book&#10;&#10;AI-generated content may be incorrect.">
            <a:extLst>
              <a:ext uri="{FF2B5EF4-FFF2-40B4-BE49-F238E27FC236}">
                <a16:creationId xmlns:a16="http://schemas.microsoft.com/office/drawing/2014/main" id="{5B80FDF4-D471-F629-346C-B30DAC56E15A}"/>
              </a:ext>
            </a:extLst>
          </p:cNvPr>
          <p:cNvPicPr>
            <a:picLocks noChangeAspect="1"/>
          </p:cNvPicPr>
          <p:nvPr/>
        </p:nvPicPr>
        <p:blipFill>
          <a:blip r:embed="rId2"/>
          <a:srcRect l="15763" r="6574"/>
          <a:stretch/>
        </p:blipFill>
        <p:spPr>
          <a:xfrm>
            <a:off x="7737169" y="10"/>
            <a:ext cx="3555205" cy="6857990"/>
          </a:xfrm>
          <a:prstGeom prst="rect">
            <a:avLst/>
          </a:prstGeom>
        </p:spPr>
      </p:pic>
    </p:spTree>
    <p:extLst>
      <p:ext uri="{BB962C8B-B14F-4D97-AF65-F5344CB8AC3E}">
        <p14:creationId xmlns:p14="http://schemas.microsoft.com/office/powerpoint/2010/main" val="3495264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31A1E-B926-62C1-71EF-06E21517B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1CFDD-13B3-93BF-0409-C5C1CBE7E4BB}"/>
              </a:ext>
            </a:extLst>
          </p:cNvPr>
          <p:cNvSpPr>
            <a:spLocks noGrp="1"/>
          </p:cNvSpPr>
          <p:nvPr>
            <p:ph type="title"/>
          </p:nvPr>
        </p:nvSpPr>
        <p:spPr/>
        <p:txBody>
          <a:bodyPr>
            <a:normAutofit/>
          </a:bodyPr>
          <a:lstStyle/>
          <a:p>
            <a:r>
              <a:rPr lang="en-AU" sz="4800" b="0" noProof="0" dirty="0">
                <a:ea typeface="+mj-lt"/>
                <a:cs typeface="+mj-lt"/>
              </a:rPr>
              <a:t>What should Naaman have done?</a:t>
            </a:r>
            <a:endParaRPr lang="en-AU" noProof="0" dirty="0"/>
          </a:p>
        </p:txBody>
      </p:sp>
      <p:sp>
        <p:nvSpPr>
          <p:cNvPr id="3" name="Content Placeholder 2">
            <a:extLst>
              <a:ext uri="{FF2B5EF4-FFF2-40B4-BE49-F238E27FC236}">
                <a16:creationId xmlns:a16="http://schemas.microsoft.com/office/drawing/2014/main" id="{DF9EE24C-02CE-24E9-69F1-96283615828B}"/>
              </a:ext>
            </a:extLst>
          </p:cNvPr>
          <p:cNvSpPr>
            <a:spLocks noGrp="1"/>
          </p:cNvSpPr>
          <p:nvPr>
            <p:ph idx="1"/>
          </p:nvPr>
        </p:nvSpPr>
        <p:spPr/>
        <p:txBody>
          <a:bodyPr vert="horz" lIns="91440" tIns="45720" rIns="91440" bIns="45720" rtlCol="0" anchor="t">
            <a:normAutofit/>
          </a:bodyPr>
          <a:lstStyle/>
          <a:p>
            <a:pPr marL="0" indent="0" algn="l">
              <a:buNone/>
            </a:pPr>
            <a:r>
              <a:rPr lang="en-US" sz="2000" b="0" i="0" dirty="0">
                <a:solidFill>
                  <a:srgbClr val="000000"/>
                </a:solidFill>
                <a:effectLst/>
                <a:latin typeface="athelas"/>
              </a:rPr>
              <a:t>At all times since its replacement by </a:t>
            </a:r>
            <a:r>
              <a:rPr lang="en-US" sz="2000" b="0" i="0" dirty="0" err="1">
                <a:solidFill>
                  <a:srgbClr val="000000"/>
                </a:solidFill>
                <a:effectLst/>
                <a:latin typeface="athelas"/>
              </a:rPr>
              <a:t>Jaken</a:t>
            </a:r>
            <a:r>
              <a:rPr lang="en-US" sz="2000" b="0" i="0" dirty="0">
                <a:solidFill>
                  <a:srgbClr val="000000"/>
                </a:solidFill>
                <a:effectLst/>
                <a:latin typeface="athelas"/>
              </a:rPr>
              <a:t>, JPG has been able to enforce its entitlement as a former trustee by bringing a proceeding against </a:t>
            </a:r>
            <a:r>
              <a:rPr lang="en-US" sz="2000" b="0" i="0" dirty="0" err="1">
                <a:solidFill>
                  <a:srgbClr val="000000"/>
                </a:solidFill>
                <a:effectLst/>
                <a:latin typeface="athelas"/>
              </a:rPr>
              <a:t>Jaken</a:t>
            </a:r>
            <a:r>
              <a:rPr lang="en-US" sz="2000" b="0" i="0" dirty="0">
                <a:solidFill>
                  <a:srgbClr val="000000"/>
                </a:solidFill>
                <a:effectLst/>
                <a:latin typeface="athelas"/>
              </a:rPr>
              <a:t> in the Equity Division of the Supreme Court for final relief in the form of an order for the sale of the trust assets or for payment out of trust funds. At all times since its replacement by </a:t>
            </a:r>
            <a:r>
              <a:rPr lang="en-US" sz="2000" b="0" i="0" dirty="0" err="1">
                <a:solidFill>
                  <a:srgbClr val="000000"/>
                </a:solidFill>
                <a:effectLst/>
                <a:latin typeface="athelas"/>
              </a:rPr>
              <a:t>Jaken</a:t>
            </a:r>
            <a:r>
              <a:rPr lang="en-US" sz="2000" b="0" i="0" dirty="0">
                <a:solidFill>
                  <a:srgbClr val="000000"/>
                </a:solidFill>
                <a:effectLst/>
                <a:latin typeface="athelas"/>
              </a:rPr>
              <a:t>, JPG has also been able to protect its entitlement from being destroyed, diminished, or </a:t>
            </a:r>
            <a:r>
              <a:rPr lang="en-US" sz="2000" b="0" i="0" dirty="0" err="1">
                <a:solidFill>
                  <a:srgbClr val="000000"/>
                </a:solidFill>
                <a:effectLst/>
                <a:latin typeface="athelas"/>
              </a:rPr>
              <a:t>jeopardised</a:t>
            </a:r>
            <a:r>
              <a:rPr lang="en-US" sz="2000" b="0" i="0" dirty="0">
                <a:solidFill>
                  <a:srgbClr val="000000"/>
                </a:solidFill>
                <a:effectLst/>
                <a:latin typeface="athelas"/>
              </a:rPr>
              <a:t> by conduct of </a:t>
            </a:r>
            <a:r>
              <a:rPr lang="en-US" sz="2000" b="0" i="0" dirty="0" err="1">
                <a:solidFill>
                  <a:srgbClr val="000000"/>
                </a:solidFill>
                <a:effectLst/>
                <a:latin typeface="athelas"/>
              </a:rPr>
              <a:t>Jaken</a:t>
            </a:r>
            <a:r>
              <a:rPr lang="en-US" sz="2000" b="0" i="0" dirty="0">
                <a:solidFill>
                  <a:srgbClr val="000000"/>
                </a:solidFill>
                <a:effectLst/>
                <a:latin typeface="athelas"/>
              </a:rPr>
              <a:t> by seeking in such a proceeding an interlocutory injunction or the appointment of a receiver.</a:t>
            </a:r>
          </a:p>
          <a:p>
            <a:pPr marL="0" indent="0" algn="l">
              <a:buNone/>
            </a:pPr>
            <a:r>
              <a:rPr lang="en-US" dirty="0">
                <a:solidFill>
                  <a:srgbClr val="000000"/>
                </a:solidFill>
                <a:latin typeface="athelas"/>
              </a:rPr>
              <a:t>Following this decision, replaced trustees are clearly on notice to proactively seek to recover trust property.</a:t>
            </a:r>
          </a:p>
          <a:p>
            <a:pPr marL="0" indent="0" algn="l">
              <a:buNone/>
            </a:pPr>
            <a:r>
              <a:rPr lang="en-US" sz="2000" b="0" i="0" dirty="0">
                <a:solidFill>
                  <a:srgbClr val="000000"/>
                </a:solidFill>
                <a:effectLst/>
                <a:latin typeface="athelas"/>
              </a:rPr>
              <a:t>As fo</a:t>
            </a:r>
            <a:r>
              <a:rPr lang="en-US" dirty="0">
                <a:solidFill>
                  <a:srgbClr val="000000"/>
                </a:solidFill>
                <a:latin typeface="athelas"/>
              </a:rPr>
              <a:t>r </a:t>
            </a:r>
            <a:r>
              <a:rPr lang="en-US" dirty="0" err="1">
                <a:solidFill>
                  <a:srgbClr val="000000"/>
                </a:solidFill>
                <a:latin typeface="athelas"/>
              </a:rPr>
              <a:t>Mr</a:t>
            </a:r>
            <a:r>
              <a:rPr lang="en-US" dirty="0">
                <a:solidFill>
                  <a:srgbClr val="000000"/>
                </a:solidFill>
                <a:latin typeface="athelas"/>
              </a:rPr>
              <a:t> Naaman, as a subrogated creditor would have needed to seek relief in the Equity Division to prevent dissipation.</a:t>
            </a:r>
            <a:endParaRPr lang="en-US" sz="2000" b="0" i="0" dirty="0">
              <a:solidFill>
                <a:srgbClr val="000000"/>
              </a:solidFill>
              <a:effectLst/>
              <a:latin typeface="athelas"/>
            </a:endParaRPr>
          </a:p>
        </p:txBody>
      </p:sp>
    </p:spTree>
    <p:extLst>
      <p:ext uri="{BB962C8B-B14F-4D97-AF65-F5344CB8AC3E}">
        <p14:creationId xmlns:p14="http://schemas.microsoft.com/office/powerpoint/2010/main" val="3155455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F0CB-F8A0-8CAD-ADAD-3207EAFB9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D5368-EC40-B3A7-A8C0-B906BB54B59E}"/>
              </a:ext>
            </a:extLst>
          </p:cNvPr>
          <p:cNvSpPr>
            <a:spLocks noGrp="1"/>
          </p:cNvSpPr>
          <p:nvPr>
            <p:ph type="title"/>
          </p:nvPr>
        </p:nvSpPr>
        <p:spPr>
          <a:xfrm>
            <a:off x="902439" y="365760"/>
            <a:ext cx="6450861" cy="1339939"/>
          </a:xfrm>
        </p:spPr>
        <p:txBody>
          <a:bodyPr vert="horz" lIns="91440" tIns="27432" rIns="91440" bIns="45720" rtlCol="0" anchor="b">
            <a:normAutofit/>
          </a:bodyPr>
          <a:lstStyle/>
          <a:p>
            <a:r>
              <a:rPr lang="en-AU" sz="4800" i="0" noProof="0" dirty="0">
                <a:solidFill>
                  <a:schemeClr val="accent1">
                    <a:lumMod val="49000"/>
                  </a:schemeClr>
                </a:solidFill>
              </a:rPr>
              <a:t>Take Home Points</a:t>
            </a:r>
            <a:endParaRPr lang="en-AU" sz="4800" noProof="0" dirty="0">
              <a:solidFill>
                <a:schemeClr val="accent1">
                  <a:lumMod val="49000"/>
                </a:schemeClr>
              </a:solidFill>
            </a:endParaRPr>
          </a:p>
        </p:txBody>
      </p:sp>
      <p:sp>
        <p:nvSpPr>
          <p:cNvPr id="3" name="Content Placeholder 2">
            <a:extLst>
              <a:ext uri="{FF2B5EF4-FFF2-40B4-BE49-F238E27FC236}">
                <a16:creationId xmlns:a16="http://schemas.microsoft.com/office/drawing/2014/main" id="{372CFBB0-4031-D8D0-26AE-4FE9AEB7926C}"/>
              </a:ext>
            </a:extLst>
          </p:cNvPr>
          <p:cNvSpPr>
            <a:spLocks noGrp="1"/>
          </p:cNvSpPr>
          <p:nvPr>
            <p:ph idx="1"/>
          </p:nvPr>
        </p:nvSpPr>
        <p:spPr>
          <a:xfrm>
            <a:off x="902439" y="1828800"/>
            <a:ext cx="6450861" cy="4351337"/>
          </a:xfrm>
        </p:spPr>
        <p:txBody>
          <a:bodyPr vert="horz" lIns="91440" tIns="45720" rIns="91440" bIns="45720" rtlCol="0" anchor="t">
            <a:normAutofit/>
          </a:bodyPr>
          <a:lstStyle/>
          <a:p>
            <a:pPr marL="342900" indent="-182880">
              <a:buChar char="•"/>
            </a:pPr>
            <a:r>
              <a:rPr lang="en-US" b="0" i="0" dirty="0">
                <a:solidFill>
                  <a:srgbClr val="000000"/>
                </a:solidFill>
                <a:effectLst/>
                <a:latin typeface="athelas"/>
              </a:rPr>
              <a:t>Creditors need to be alert where trustees are replaced, such as in liquidation.</a:t>
            </a:r>
          </a:p>
          <a:p>
            <a:pPr marL="342900" indent="-182880">
              <a:buChar char="•"/>
            </a:pPr>
            <a:r>
              <a:rPr lang="en-US" dirty="0">
                <a:solidFill>
                  <a:srgbClr val="000000"/>
                </a:solidFill>
                <a:latin typeface="athelas"/>
              </a:rPr>
              <a:t>Liquidators need to proactively seek receivers be appointed to protect their trustee indemnity.</a:t>
            </a:r>
          </a:p>
          <a:p>
            <a:pPr marL="342900" indent="-182880">
              <a:buChar char="•"/>
            </a:pPr>
            <a:r>
              <a:rPr lang="en-US" b="0" i="0" dirty="0">
                <a:solidFill>
                  <a:srgbClr val="000000"/>
                </a:solidFill>
                <a:effectLst/>
                <a:latin typeface="athelas"/>
              </a:rPr>
              <a:t>There remains massive issues regarding administration of liquidations involving trusts. Recent High Court decisions, including </a:t>
            </a:r>
            <a:r>
              <a:rPr lang="en-US" b="0" i="0" dirty="0" err="1">
                <a:solidFill>
                  <a:srgbClr val="000000"/>
                </a:solidFill>
                <a:effectLst/>
                <a:latin typeface="athelas"/>
              </a:rPr>
              <a:t>Jaken</a:t>
            </a:r>
            <a:r>
              <a:rPr lang="en-US" b="0" i="0" dirty="0">
                <a:solidFill>
                  <a:srgbClr val="000000"/>
                </a:solidFill>
                <a:effectLst/>
                <a:latin typeface="athelas"/>
              </a:rPr>
              <a:t> v Naaman and in Amerind only highlights potential areas for potential law reform in the interests of creditors, and commerce generally.</a:t>
            </a:r>
          </a:p>
          <a:p>
            <a:br>
              <a:rPr lang="en-US" dirty="0"/>
            </a:br>
            <a:endParaRPr lang="en-US" b="0" i="0" dirty="0">
              <a:solidFill>
                <a:srgbClr val="000000"/>
              </a:solidFill>
              <a:effectLst/>
              <a:latin typeface="athelas"/>
            </a:endParaRPr>
          </a:p>
        </p:txBody>
      </p:sp>
      <p:pic>
        <p:nvPicPr>
          <p:cNvPr id="23" name="Picture 22" descr="A pencil on a book&#10;&#10;AI-generated content may be incorrect.">
            <a:extLst>
              <a:ext uri="{FF2B5EF4-FFF2-40B4-BE49-F238E27FC236}">
                <a16:creationId xmlns:a16="http://schemas.microsoft.com/office/drawing/2014/main" id="{61440EF6-BABE-B252-DFCD-4062F470E268}"/>
              </a:ext>
            </a:extLst>
          </p:cNvPr>
          <p:cNvPicPr>
            <a:picLocks noChangeAspect="1"/>
          </p:cNvPicPr>
          <p:nvPr/>
        </p:nvPicPr>
        <p:blipFill>
          <a:blip r:embed="rId2"/>
          <a:srcRect l="15763" r="6574"/>
          <a:stretch/>
        </p:blipFill>
        <p:spPr>
          <a:xfrm>
            <a:off x="7737169" y="10"/>
            <a:ext cx="3555205" cy="6857990"/>
          </a:xfrm>
          <a:prstGeom prst="rect">
            <a:avLst/>
          </a:prstGeom>
        </p:spPr>
      </p:pic>
    </p:spTree>
    <p:extLst>
      <p:ext uri="{BB962C8B-B14F-4D97-AF65-F5344CB8AC3E}">
        <p14:creationId xmlns:p14="http://schemas.microsoft.com/office/powerpoint/2010/main" val="406961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CA29952-149E-46F7-9A9D-E6101CFF5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16" name="Rectangle 15">
            <a:extLst>
              <a:ext uri="{FF2B5EF4-FFF2-40B4-BE49-F238E27FC236}">
                <a16:creationId xmlns:a16="http://schemas.microsoft.com/office/drawing/2014/main" id="{9024BA92-9229-4333-ACC7-4561A3DB5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A4D198FB-A60A-3A3B-15A2-F7FD2EFE1413}"/>
              </a:ext>
            </a:extLst>
          </p:cNvPr>
          <p:cNvSpPr>
            <a:spLocks noGrp="1"/>
          </p:cNvSpPr>
          <p:nvPr>
            <p:ph type="title"/>
          </p:nvPr>
        </p:nvSpPr>
        <p:spPr>
          <a:xfrm>
            <a:off x="1261872" y="294198"/>
            <a:ext cx="9692640" cy="1397124"/>
          </a:xfrm>
        </p:spPr>
        <p:txBody>
          <a:bodyPr vert="horz" lIns="91440" tIns="27432" rIns="91440" bIns="45720" rtlCol="0" anchor="b">
            <a:normAutofit/>
          </a:bodyPr>
          <a:lstStyle/>
          <a:p>
            <a:r>
              <a:rPr lang="en-US" dirty="0"/>
              <a:t>Brenton Devanny </a:t>
            </a:r>
            <a:br>
              <a:rPr lang="en-US" dirty="0"/>
            </a:br>
            <a:r>
              <a:rPr lang="en-US" sz="1600" dirty="0">
                <a:solidFill>
                  <a:schemeClr val="tx1"/>
                </a:solidFill>
              </a:rPr>
              <a:t>LLM / LLB(Hons) / </a:t>
            </a:r>
            <a:r>
              <a:rPr lang="en-US" sz="1600" dirty="0" err="1">
                <a:solidFill>
                  <a:schemeClr val="tx1"/>
                </a:solidFill>
              </a:rPr>
              <a:t>Bcom</a:t>
            </a:r>
            <a:r>
              <a:rPr lang="en-US" sz="1600" dirty="0">
                <a:solidFill>
                  <a:schemeClr val="tx1"/>
                </a:solidFill>
              </a:rPr>
              <a:t> </a:t>
            </a:r>
            <a:r>
              <a:rPr lang="en-US" sz="1600" dirty="0" err="1">
                <a:solidFill>
                  <a:schemeClr val="tx1"/>
                </a:solidFill>
              </a:rPr>
              <a:t>GradDip</a:t>
            </a:r>
            <a:r>
              <a:rPr lang="en-US" sz="1600" dirty="0">
                <a:solidFill>
                  <a:schemeClr val="tx1"/>
                </a:solidFill>
              </a:rPr>
              <a:t> RITP</a:t>
            </a:r>
          </a:p>
        </p:txBody>
      </p:sp>
      <p:pic>
        <p:nvPicPr>
          <p:cNvPr id="9" name="Picture Placeholder 8" descr="A person in a suit and tie&#10;&#10;AI-generated content may be incorrect.">
            <a:extLst>
              <a:ext uri="{FF2B5EF4-FFF2-40B4-BE49-F238E27FC236}">
                <a16:creationId xmlns:a16="http://schemas.microsoft.com/office/drawing/2014/main" id="{D71EABA5-C595-0E2C-BF36-8F8D15ADD6B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026" r="8026"/>
          <a:stretch>
            <a:fillRect/>
          </a:stretch>
        </p:blipFill>
        <p:spPr>
          <a:xfrm>
            <a:off x="1649180" y="1933575"/>
            <a:ext cx="2612536" cy="3639872"/>
          </a:xfrm>
          <a:prstGeom prst="rect">
            <a:avLst/>
          </a:prstGeom>
        </p:spPr>
      </p:pic>
      <p:sp>
        <p:nvSpPr>
          <p:cNvPr id="3" name="Content Placeholder 2">
            <a:extLst>
              <a:ext uri="{FF2B5EF4-FFF2-40B4-BE49-F238E27FC236}">
                <a16:creationId xmlns:a16="http://schemas.microsoft.com/office/drawing/2014/main" id="{311D6389-E583-D2CD-0B46-4A8B50F1B841}"/>
              </a:ext>
            </a:extLst>
          </p:cNvPr>
          <p:cNvSpPr>
            <a:spLocks noGrp="1"/>
          </p:cNvSpPr>
          <p:nvPr>
            <p:ph idx="1"/>
          </p:nvPr>
        </p:nvSpPr>
        <p:spPr>
          <a:xfrm>
            <a:off x="5078834" y="1828800"/>
            <a:ext cx="5875678" cy="4351337"/>
          </a:xfrm>
        </p:spPr>
        <p:txBody>
          <a:bodyPr vert="horz" lIns="91440" tIns="45720" rIns="91440" bIns="45720" rtlCol="0">
            <a:normAutofit/>
          </a:bodyPr>
          <a:lstStyle/>
          <a:p>
            <a:pPr indent="-182880"/>
            <a:r>
              <a:rPr lang="en-US" dirty="0"/>
              <a:t>Room 907 Owen Dixon Chambers West</a:t>
            </a:r>
          </a:p>
          <a:p>
            <a:pPr indent="-182880"/>
            <a:r>
              <a:rPr lang="en-US" dirty="0">
                <a:hlinkClick r:id="rId3"/>
              </a:rPr>
              <a:t>bdevanny@vicbar.com.au</a:t>
            </a:r>
            <a:endParaRPr lang="en-US" dirty="0"/>
          </a:p>
          <a:p>
            <a:pPr indent="-182880"/>
            <a:r>
              <a:rPr lang="en-US" dirty="0"/>
              <a:t>9225 7777</a:t>
            </a:r>
          </a:p>
          <a:p>
            <a:pPr indent="-182880"/>
            <a:r>
              <a:rPr lang="en-US" dirty="0"/>
              <a:t>0407525875</a:t>
            </a:r>
          </a:p>
        </p:txBody>
      </p:sp>
    </p:spTree>
    <p:extLst>
      <p:ext uri="{BB962C8B-B14F-4D97-AF65-F5344CB8AC3E}">
        <p14:creationId xmlns:p14="http://schemas.microsoft.com/office/powerpoint/2010/main" val="171653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3AE0C8-E218-12C8-A7EE-B385F622A90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BECC3BA-A694-43D5-A273-058C61324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5" name="Picture 4" descr="A close-up of a file folder&#10;&#10;AI-generated content may be incorrect.">
            <a:extLst>
              <a:ext uri="{FF2B5EF4-FFF2-40B4-BE49-F238E27FC236}">
                <a16:creationId xmlns:a16="http://schemas.microsoft.com/office/drawing/2014/main" id="{B1194165-9E59-72B8-2B36-379F5D2D3195}"/>
              </a:ext>
            </a:extLst>
          </p:cNvPr>
          <p:cNvPicPr>
            <a:picLocks noChangeAspect="1"/>
          </p:cNvPicPr>
          <p:nvPr/>
        </p:nvPicPr>
        <p:blipFill>
          <a:blip r:embed="rId2">
            <a:alphaModFix amt="29000"/>
          </a:blip>
          <a:srcRect b="2598"/>
          <a:stretch/>
        </p:blipFill>
        <p:spPr>
          <a:xfrm>
            <a:off x="20" y="10"/>
            <a:ext cx="12191980" cy="6857990"/>
          </a:xfrm>
          <a:prstGeom prst="rect">
            <a:avLst/>
          </a:prstGeom>
        </p:spPr>
      </p:pic>
      <p:sp>
        <p:nvSpPr>
          <p:cNvPr id="2" name="Title 1">
            <a:extLst>
              <a:ext uri="{FF2B5EF4-FFF2-40B4-BE49-F238E27FC236}">
                <a16:creationId xmlns:a16="http://schemas.microsoft.com/office/drawing/2014/main" id="{8736DFAB-EDE7-ADC2-7856-38602E857A4B}"/>
              </a:ext>
            </a:extLst>
          </p:cNvPr>
          <p:cNvSpPr>
            <a:spLocks noGrp="1"/>
          </p:cNvSpPr>
          <p:nvPr>
            <p:ph type="title"/>
          </p:nvPr>
        </p:nvSpPr>
        <p:spPr>
          <a:xfrm>
            <a:off x="1261872" y="294198"/>
            <a:ext cx="9692640" cy="1397124"/>
          </a:xfrm>
        </p:spPr>
        <p:txBody>
          <a:bodyPr>
            <a:normAutofit/>
          </a:bodyPr>
          <a:lstStyle/>
          <a:p>
            <a:r>
              <a:rPr lang="en-AU" sz="5400" b="0" noProof="0" dirty="0"/>
              <a:t>Trust basics</a:t>
            </a:r>
            <a:endParaRPr lang="en-AU" sz="4800" noProof="0" dirty="0"/>
          </a:p>
        </p:txBody>
      </p:sp>
      <p:sp>
        <p:nvSpPr>
          <p:cNvPr id="12" name="Rectangle 11">
            <a:extLst>
              <a:ext uri="{FF2B5EF4-FFF2-40B4-BE49-F238E27FC236}">
                <a16:creationId xmlns:a16="http://schemas.microsoft.com/office/drawing/2014/main" id="{D7C402C7-7E6D-4C81-8D8C-381E8E6F3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3" name="Content Placeholder 2">
            <a:extLst>
              <a:ext uri="{FF2B5EF4-FFF2-40B4-BE49-F238E27FC236}">
                <a16:creationId xmlns:a16="http://schemas.microsoft.com/office/drawing/2014/main" id="{425B1F9D-6C89-1207-AB3F-71B77488B8DC}"/>
              </a:ext>
            </a:extLst>
          </p:cNvPr>
          <p:cNvSpPr>
            <a:spLocks noGrp="1"/>
          </p:cNvSpPr>
          <p:nvPr>
            <p:ph idx="1"/>
          </p:nvPr>
        </p:nvSpPr>
        <p:spPr>
          <a:xfrm>
            <a:off x="1542230" y="1951007"/>
            <a:ext cx="8315002" cy="4229130"/>
          </a:xfrm>
        </p:spPr>
        <p:txBody>
          <a:bodyPr vert="horz" lIns="91440" tIns="45720" rIns="91440" bIns="45720" rtlCol="0" anchor="t">
            <a:normAutofit/>
          </a:bodyPr>
          <a:lstStyle/>
          <a:p>
            <a:r>
              <a:rPr lang="en-US" sz="2400" b="0" i="0" dirty="0">
                <a:solidFill>
                  <a:schemeClr val="tx1"/>
                </a:solidFill>
                <a:effectLst/>
              </a:rPr>
              <a:t>A trustee has as an incident of office an entitlement in equity to be indemnified out of the trust assets (by way of recoupment of past expenditure or exoneration from existing liability) for expenses and liabilities properly incurred by the trustee in the execution of the trust and that the trustee has a beneficial interest in the trust assets commensurate with that entitlement to indemnification which takes priority over the beneficial interests that the persons for whose benefit the trustee is bound to administer the trust assets (the cestuis que trust) have in the trust assets.</a:t>
            </a:r>
            <a:endParaRPr lang="en-AU" sz="2800" noProof="0" dirty="0">
              <a:solidFill>
                <a:schemeClr val="tx1"/>
              </a:solidFill>
            </a:endParaRPr>
          </a:p>
        </p:txBody>
      </p:sp>
      <p:sp>
        <p:nvSpPr>
          <p:cNvPr id="14" name="Rectangle 13">
            <a:extLst>
              <a:ext uri="{FF2B5EF4-FFF2-40B4-BE49-F238E27FC236}">
                <a16:creationId xmlns:a16="http://schemas.microsoft.com/office/drawing/2014/main" id="{5D814221-FA17-46FD-8AE3-60C5535F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Tree>
    <p:extLst>
      <p:ext uri="{BB962C8B-B14F-4D97-AF65-F5344CB8AC3E}">
        <p14:creationId xmlns:p14="http://schemas.microsoft.com/office/powerpoint/2010/main" val="252522021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7C3895-93AE-CB44-5777-F33A3A12CC8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9FAC1B-C96B-7BFD-7099-4B3760B17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5" name="Picture 4" descr="A close-up of a file folder&#10;&#10;AI-generated content may be incorrect.">
            <a:extLst>
              <a:ext uri="{FF2B5EF4-FFF2-40B4-BE49-F238E27FC236}">
                <a16:creationId xmlns:a16="http://schemas.microsoft.com/office/drawing/2014/main" id="{447ED9BB-F3C8-32ED-CA2A-57032A6DE046}"/>
              </a:ext>
            </a:extLst>
          </p:cNvPr>
          <p:cNvPicPr>
            <a:picLocks noChangeAspect="1"/>
          </p:cNvPicPr>
          <p:nvPr/>
        </p:nvPicPr>
        <p:blipFill>
          <a:blip r:embed="rId2">
            <a:alphaModFix amt="29000"/>
          </a:blip>
          <a:srcRect b="2598"/>
          <a:stretch/>
        </p:blipFill>
        <p:spPr>
          <a:xfrm>
            <a:off x="20" y="10"/>
            <a:ext cx="12191980" cy="6857990"/>
          </a:xfrm>
          <a:prstGeom prst="rect">
            <a:avLst/>
          </a:prstGeom>
        </p:spPr>
      </p:pic>
      <p:sp>
        <p:nvSpPr>
          <p:cNvPr id="2" name="Title 1">
            <a:extLst>
              <a:ext uri="{FF2B5EF4-FFF2-40B4-BE49-F238E27FC236}">
                <a16:creationId xmlns:a16="http://schemas.microsoft.com/office/drawing/2014/main" id="{7000F86E-894D-330A-F6D7-A38411E0C242}"/>
              </a:ext>
            </a:extLst>
          </p:cNvPr>
          <p:cNvSpPr>
            <a:spLocks noGrp="1"/>
          </p:cNvSpPr>
          <p:nvPr>
            <p:ph type="title"/>
          </p:nvPr>
        </p:nvSpPr>
        <p:spPr>
          <a:xfrm>
            <a:off x="1261872" y="294198"/>
            <a:ext cx="9692640" cy="1397124"/>
          </a:xfrm>
        </p:spPr>
        <p:txBody>
          <a:bodyPr>
            <a:normAutofit/>
          </a:bodyPr>
          <a:lstStyle/>
          <a:p>
            <a:r>
              <a:rPr lang="en-AU" sz="5400" b="0" noProof="0" dirty="0"/>
              <a:t>Insolvent Trustee Basics</a:t>
            </a:r>
            <a:endParaRPr lang="en-AU" sz="4800" noProof="0" dirty="0"/>
          </a:p>
        </p:txBody>
      </p:sp>
      <p:sp>
        <p:nvSpPr>
          <p:cNvPr id="12" name="Rectangle 11">
            <a:extLst>
              <a:ext uri="{FF2B5EF4-FFF2-40B4-BE49-F238E27FC236}">
                <a16:creationId xmlns:a16="http://schemas.microsoft.com/office/drawing/2014/main" id="{3909C487-E31F-152A-A005-18121275F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3" name="Content Placeholder 2">
            <a:extLst>
              <a:ext uri="{FF2B5EF4-FFF2-40B4-BE49-F238E27FC236}">
                <a16:creationId xmlns:a16="http://schemas.microsoft.com/office/drawing/2014/main" id="{4365B56A-4CD3-77F6-4299-8E9008FF3BE9}"/>
              </a:ext>
            </a:extLst>
          </p:cNvPr>
          <p:cNvSpPr>
            <a:spLocks noGrp="1"/>
          </p:cNvSpPr>
          <p:nvPr>
            <p:ph idx="1"/>
          </p:nvPr>
        </p:nvSpPr>
        <p:spPr>
          <a:xfrm>
            <a:off x="1542230" y="1951007"/>
            <a:ext cx="8315002" cy="4229130"/>
          </a:xfrm>
        </p:spPr>
        <p:txBody>
          <a:bodyPr vert="horz" lIns="91440" tIns="45720" rIns="91440" bIns="45720" rtlCol="0" anchor="t">
            <a:normAutofit/>
          </a:bodyPr>
          <a:lstStyle/>
          <a:p>
            <a:r>
              <a:rPr lang="en-US" sz="3200" dirty="0">
                <a:solidFill>
                  <a:schemeClr val="tx1"/>
                </a:solidFill>
              </a:rPr>
              <a:t>T</a:t>
            </a:r>
            <a:r>
              <a:rPr lang="en-US" sz="3200" b="0" i="0" dirty="0">
                <a:solidFill>
                  <a:schemeClr val="tx1"/>
                </a:solidFill>
                <a:effectLst/>
              </a:rPr>
              <a:t>he entitlement to indemnification and the commensurate beneficial interest that the trustee has in the trust assets survive replacement of the trustee by a successor trustee.</a:t>
            </a:r>
          </a:p>
          <a:p>
            <a:r>
              <a:rPr lang="en-US" sz="3200" noProof="0" dirty="0">
                <a:solidFill>
                  <a:schemeClr val="tx1"/>
                </a:solidFill>
              </a:rPr>
              <a:t>Common provision in a trust deed that the trustee is removed or disqualified on liquidation.</a:t>
            </a:r>
            <a:endParaRPr lang="en-AU" sz="3200" noProof="0" dirty="0">
              <a:solidFill>
                <a:schemeClr val="tx1"/>
              </a:solidFill>
            </a:endParaRPr>
          </a:p>
        </p:txBody>
      </p:sp>
      <p:sp>
        <p:nvSpPr>
          <p:cNvPr id="14" name="Rectangle 13">
            <a:extLst>
              <a:ext uri="{FF2B5EF4-FFF2-40B4-BE49-F238E27FC236}">
                <a16:creationId xmlns:a16="http://schemas.microsoft.com/office/drawing/2014/main" id="{A1DBDFA8-5B0B-C659-5787-21FF75B04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Tree>
    <p:extLst>
      <p:ext uri="{BB962C8B-B14F-4D97-AF65-F5344CB8AC3E}">
        <p14:creationId xmlns:p14="http://schemas.microsoft.com/office/powerpoint/2010/main" val="268379576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BA99-D315-3800-C8D8-26527A47F1C6}"/>
              </a:ext>
            </a:extLst>
          </p:cNvPr>
          <p:cNvSpPr>
            <a:spLocks noGrp="1"/>
          </p:cNvSpPr>
          <p:nvPr>
            <p:ph type="title"/>
          </p:nvPr>
        </p:nvSpPr>
        <p:spPr/>
        <p:txBody>
          <a:bodyPr>
            <a:normAutofit/>
          </a:bodyPr>
          <a:lstStyle/>
          <a:p>
            <a:pPr algn="ctr"/>
            <a:r>
              <a:rPr lang="en-AU" sz="6600" b="0" noProof="0" dirty="0">
                <a:ea typeface="+mj-lt"/>
                <a:cs typeface="+mj-lt"/>
              </a:rPr>
              <a:t>What about the creditors?</a:t>
            </a:r>
            <a:endParaRPr lang="en-AU" sz="6600" noProof="0" dirty="0"/>
          </a:p>
        </p:txBody>
      </p:sp>
      <p:sp>
        <p:nvSpPr>
          <p:cNvPr id="3" name="Content Placeholder 2">
            <a:extLst>
              <a:ext uri="{FF2B5EF4-FFF2-40B4-BE49-F238E27FC236}">
                <a16:creationId xmlns:a16="http://schemas.microsoft.com/office/drawing/2014/main" id="{FDA7DAC2-0EE5-C2BD-BC81-9ACBD9436729}"/>
              </a:ext>
            </a:extLst>
          </p:cNvPr>
          <p:cNvSpPr>
            <a:spLocks noGrp="1"/>
          </p:cNvSpPr>
          <p:nvPr>
            <p:ph idx="1"/>
          </p:nvPr>
        </p:nvSpPr>
        <p:spPr>
          <a:xfrm>
            <a:off x="2044466" y="1828800"/>
            <a:ext cx="7812766" cy="4351337"/>
          </a:xfrm>
        </p:spPr>
        <p:txBody>
          <a:bodyPr vert="horz" lIns="91440" tIns="45720" rIns="91440" bIns="45720" rtlCol="0" anchor="t">
            <a:normAutofit/>
          </a:bodyPr>
          <a:lstStyle/>
          <a:p>
            <a:pPr marL="0" indent="0">
              <a:buNone/>
            </a:pPr>
            <a:r>
              <a:rPr lang="en-AU" sz="2800" noProof="0" dirty="0">
                <a:ea typeface="+mn-lt"/>
                <a:cs typeface="+mn-lt"/>
              </a:rPr>
              <a:t>Creditors in the winding up of the corporate trustee prove in the winding up.</a:t>
            </a:r>
            <a:endParaRPr lang="en-AU" sz="2800" dirty="0">
              <a:ea typeface="+mn-lt"/>
              <a:cs typeface="+mn-lt"/>
            </a:endParaRPr>
          </a:p>
          <a:p>
            <a:pPr marL="0" indent="0">
              <a:buNone/>
            </a:pPr>
            <a:r>
              <a:rPr lang="en-AU" sz="2800" noProof="0" dirty="0">
                <a:ea typeface="+mn-lt"/>
                <a:cs typeface="+mn-lt"/>
              </a:rPr>
              <a:t>Liquidator of the trustee chases the new trustee for its indemnity out of the trust assets.</a:t>
            </a:r>
          </a:p>
          <a:p>
            <a:pPr marL="0" indent="0">
              <a:buNone/>
            </a:pPr>
            <a:r>
              <a:rPr lang="en-AU" sz="2800" dirty="0">
                <a:ea typeface="+mn-lt"/>
                <a:cs typeface="+mn-lt"/>
              </a:rPr>
              <a:t>New trustee dissipates the assets of the trust. </a:t>
            </a:r>
          </a:p>
          <a:p>
            <a:pPr marL="0" indent="0">
              <a:buNone/>
            </a:pPr>
            <a:r>
              <a:rPr lang="en-AU" sz="2800" noProof="0" dirty="0">
                <a:ea typeface="+mn-lt"/>
                <a:cs typeface="+mn-lt"/>
              </a:rPr>
              <a:t>Issue – does the new trustee have a fiduciary duty to the former trustee (and its creditors) to not dissipate the trust estate?</a:t>
            </a:r>
          </a:p>
        </p:txBody>
      </p:sp>
    </p:spTree>
    <p:extLst>
      <p:ext uri="{BB962C8B-B14F-4D97-AF65-F5344CB8AC3E}">
        <p14:creationId xmlns:p14="http://schemas.microsoft.com/office/powerpoint/2010/main" val="40049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14" name="Rectangle 13">
            <a:extLst>
              <a:ext uri="{FF2B5EF4-FFF2-40B4-BE49-F238E27FC236}">
                <a16:creationId xmlns:a16="http://schemas.microsoft.com/office/drawing/2014/main" id="{7ED360F3-9486-4724-8EB2-20E3BF28B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pic>
        <p:nvPicPr>
          <p:cNvPr id="7" name="Picture 6" descr="White Printer Paper Beside Macbook Pro · Free Stock Photo">
            <a:extLst>
              <a:ext uri="{FF2B5EF4-FFF2-40B4-BE49-F238E27FC236}">
                <a16:creationId xmlns:a16="http://schemas.microsoft.com/office/drawing/2014/main" id="{95C30159-778E-C634-1B3F-BC770BBEF5BE}"/>
              </a:ext>
            </a:extLst>
          </p:cNvPr>
          <p:cNvPicPr>
            <a:picLocks noChangeAspect="1"/>
          </p:cNvPicPr>
          <p:nvPr/>
        </p:nvPicPr>
        <p:blipFill>
          <a:blip r:embed="rId3">
            <a:duotone>
              <a:prstClr val="black"/>
              <a:schemeClr val="tx2">
                <a:tint val="45000"/>
                <a:satMod val="400000"/>
              </a:schemeClr>
            </a:duotone>
            <a:alphaModFix amt="25000"/>
          </a:blip>
          <a:srcRect t="33730" b="28723"/>
          <a:stretch/>
        </p:blipFill>
        <p:spPr>
          <a:xfrm>
            <a:off x="20" y="10"/>
            <a:ext cx="12191980" cy="6857990"/>
          </a:xfrm>
          <a:prstGeom prst="rect">
            <a:avLst/>
          </a:prstGeom>
        </p:spPr>
      </p:pic>
      <p:sp>
        <p:nvSpPr>
          <p:cNvPr id="2" name="Title 1">
            <a:extLst>
              <a:ext uri="{FF2B5EF4-FFF2-40B4-BE49-F238E27FC236}">
                <a16:creationId xmlns:a16="http://schemas.microsoft.com/office/drawing/2014/main" id="{0CAD1329-5F83-B08F-8D7B-55AE7931277D}"/>
              </a:ext>
            </a:extLst>
          </p:cNvPr>
          <p:cNvSpPr>
            <a:spLocks noGrp="1"/>
          </p:cNvSpPr>
          <p:nvPr>
            <p:ph type="title"/>
          </p:nvPr>
        </p:nvSpPr>
        <p:spPr>
          <a:xfrm>
            <a:off x="1261872" y="758952"/>
            <a:ext cx="9418320" cy="4041648"/>
          </a:xfrm>
        </p:spPr>
        <p:txBody>
          <a:bodyPr vert="horz" lIns="91440" tIns="27432" rIns="91440" bIns="45720" rtlCol="0" anchor="b">
            <a:normAutofit/>
          </a:bodyPr>
          <a:lstStyle/>
          <a:p>
            <a:pPr algn="l"/>
            <a:r>
              <a:rPr lang="en-AU" sz="6600" b="1" i="0" dirty="0">
                <a:solidFill>
                  <a:srgbClr val="333333"/>
                </a:solidFill>
                <a:effectLst/>
                <a:latin typeface="Source Sans Pro" panose="020B0503030403020204" pitchFamily="34" charset="0"/>
              </a:rPr>
              <a:t>Naaman v </a:t>
            </a:r>
            <a:r>
              <a:rPr lang="en-AU" sz="6600" b="1" i="0" dirty="0" err="1">
                <a:solidFill>
                  <a:srgbClr val="333333"/>
                </a:solidFill>
                <a:effectLst/>
                <a:latin typeface="Source Sans Pro" panose="020B0503030403020204" pitchFamily="34" charset="0"/>
              </a:rPr>
              <a:t>Jaken</a:t>
            </a:r>
            <a:r>
              <a:rPr lang="en-AU" sz="6600" b="1" i="0" dirty="0">
                <a:solidFill>
                  <a:srgbClr val="333333"/>
                </a:solidFill>
                <a:effectLst/>
                <a:latin typeface="Source Sans Pro" panose="020B0503030403020204" pitchFamily="34" charset="0"/>
              </a:rPr>
              <a:t> Properties Australia Pty Limited [2025] HCA 1</a:t>
            </a:r>
          </a:p>
        </p:txBody>
      </p:sp>
      <p:sp>
        <p:nvSpPr>
          <p:cNvPr id="16" name="Rectangle 15">
            <a:extLst>
              <a:ext uri="{FF2B5EF4-FFF2-40B4-BE49-F238E27FC236}">
                <a16:creationId xmlns:a16="http://schemas.microsoft.com/office/drawing/2014/main" id="{8CA74D14-246A-4175-B6DE-9D43DBB3D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Tree>
    <p:extLst>
      <p:ext uri="{BB962C8B-B14F-4D97-AF65-F5344CB8AC3E}">
        <p14:creationId xmlns:p14="http://schemas.microsoft.com/office/powerpoint/2010/main" val="1756198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5D36-F119-EEF3-FB4F-C605081DA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023D5-57C3-4174-6F7B-86C6C08E955B}"/>
              </a:ext>
            </a:extLst>
          </p:cNvPr>
          <p:cNvSpPr>
            <a:spLocks noGrp="1"/>
          </p:cNvSpPr>
          <p:nvPr>
            <p:ph type="title"/>
          </p:nvPr>
        </p:nvSpPr>
        <p:spPr/>
        <p:txBody>
          <a:bodyPr>
            <a:normAutofit/>
          </a:bodyPr>
          <a:lstStyle/>
          <a:p>
            <a:r>
              <a:rPr lang="en-AU" sz="4800" b="0" noProof="0" dirty="0">
                <a:ea typeface="+mj-lt"/>
                <a:cs typeface="+mj-lt"/>
              </a:rPr>
              <a:t>Fiduciary Duties</a:t>
            </a:r>
            <a:endParaRPr lang="en-AU" noProof="0" dirty="0"/>
          </a:p>
        </p:txBody>
      </p:sp>
      <p:sp>
        <p:nvSpPr>
          <p:cNvPr id="3" name="Content Placeholder 2">
            <a:extLst>
              <a:ext uri="{FF2B5EF4-FFF2-40B4-BE49-F238E27FC236}">
                <a16:creationId xmlns:a16="http://schemas.microsoft.com/office/drawing/2014/main" id="{1F79C8E6-A1E6-730F-F3DE-9BD018C54A54}"/>
              </a:ext>
            </a:extLst>
          </p:cNvPr>
          <p:cNvSpPr>
            <a:spLocks noGrp="1"/>
          </p:cNvSpPr>
          <p:nvPr>
            <p:ph idx="1"/>
          </p:nvPr>
        </p:nvSpPr>
        <p:spPr/>
        <p:txBody>
          <a:bodyPr vert="horz" lIns="91440" tIns="45720" rIns="91440" bIns="45720" rtlCol="0" anchor="t">
            <a:normAutofit/>
          </a:bodyPr>
          <a:lstStyle/>
          <a:p>
            <a:pPr marL="0" indent="0">
              <a:buNone/>
            </a:pPr>
            <a:r>
              <a:rPr lang="en-AU" sz="2400" dirty="0">
                <a:ea typeface="+mn-lt"/>
                <a:cs typeface="+mn-lt"/>
              </a:rPr>
              <a:t>On appeal from the Court of Appeal of the Supreme Court of New South Wales, the High Court found (4-3) per </a:t>
            </a:r>
            <a:r>
              <a:rPr lang="en-AU" sz="2400" dirty="0" err="1">
                <a:ea typeface="+mn-lt"/>
                <a:cs typeface="+mn-lt"/>
              </a:rPr>
              <a:t>Gageler</a:t>
            </a:r>
            <a:r>
              <a:rPr lang="en-AU" sz="2400" dirty="0">
                <a:ea typeface="+mn-lt"/>
                <a:cs typeface="+mn-lt"/>
              </a:rPr>
              <a:t> CJ, Gleeson, </a:t>
            </a:r>
            <a:r>
              <a:rPr lang="en-AU" sz="2400" dirty="0" err="1">
                <a:ea typeface="+mn-lt"/>
                <a:cs typeface="+mn-lt"/>
              </a:rPr>
              <a:t>Jagot</a:t>
            </a:r>
            <a:r>
              <a:rPr lang="en-AU" sz="2400" dirty="0">
                <a:ea typeface="+mn-lt"/>
                <a:cs typeface="+mn-lt"/>
              </a:rPr>
              <a:t> and Beech-Jones JJ that:</a:t>
            </a:r>
          </a:p>
          <a:p>
            <a:pPr marL="457200" indent="-457200">
              <a:buFont typeface="+mj-lt"/>
              <a:buAutoNum type="arabicPeriod"/>
            </a:pPr>
            <a:r>
              <a:rPr lang="en-US" sz="2000" b="0" i="0" dirty="0">
                <a:solidFill>
                  <a:srgbClr val="333333"/>
                </a:solidFill>
                <a:effectLst/>
              </a:rPr>
              <a:t>a successor trustee does not owe a fiduciary obligation to a former trustee in respect of the entitlement of the former trustee to indemnification out of the trust assets or the commensurate beneficial interest that the former trustee has in the trust assets.</a:t>
            </a:r>
          </a:p>
          <a:p>
            <a:pPr marL="457200" indent="-457200">
              <a:buFont typeface="+mj-lt"/>
              <a:buAutoNum type="arabicPeriod"/>
            </a:pPr>
            <a:r>
              <a:rPr lang="en-US" noProof="0" dirty="0">
                <a:solidFill>
                  <a:srgbClr val="333333"/>
                </a:solidFill>
                <a:ea typeface="+mn-lt"/>
                <a:cs typeface="+mn-lt"/>
              </a:rPr>
              <a:t>Accordingly, creditors of the former trustee (as subrogated) cannot seek equitable remedies against parties knowingly assisting the successor trustee’s breaches of </a:t>
            </a:r>
            <a:r>
              <a:rPr lang="en-US" noProof="0" dirty="0" err="1">
                <a:solidFill>
                  <a:srgbClr val="333333"/>
                </a:solidFill>
                <a:ea typeface="+mn-lt"/>
                <a:cs typeface="+mn-lt"/>
              </a:rPr>
              <a:t>truste</a:t>
            </a:r>
            <a:r>
              <a:rPr lang="en-US" dirty="0">
                <a:solidFill>
                  <a:srgbClr val="333333"/>
                </a:solidFill>
                <a:ea typeface="+mn-lt"/>
                <a:cs typeface="+mn-lt"/>
              </a:rPr>
              <a:t>e duty.</a:t>
            </a:r>
            <a:endParaRPr lang="en-AU" sz="2400" noProof="0" dirty="0">
              <a:ea typeface="+mn-lt"/>
              <a:cs typeface="+mn-lt"/>
            </a:endParaRPr>
          </a:p>
        </p:txBody>
      </p:sp>
    </p:spTree>
    <p:extLst>
      <p:ext uri="{BB962C8B-B14F-4D97-AF65-F5344CB8AC3E}">
        <p14:creationId xmlns:p14="http://schemas.microsoft.com/office/powerpoint/2010/main" val="122226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CB79E7-AD58-142B-43F7-B0C18E87AB8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BECC3BA-A694-43D5-A273-058C61324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tx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4" name="Picture 3">
            <a:extLst>
              <a:ext uri="{FF2B5EF4-FFF2-40B4-BE49-F238E27FC236}">
                <a16:creationId xmlns:a16="http://schemas.microsoft.com/office/drawing/2014/main" id="{72F6AF9C-B355-0F4C-3E56-10699C7DC2FE}"/>
              </a:ext>
            </a:extLst>
          </p:cNvPr>
          <p:cNvPicPr>
            <a:picLocks noChangeAspect="1"/>
          </p:cNvPicPr>
          <p:nvPr/>
        </p:nvPicPr>
        <p:blipFill>
          <a:blip r:embed="rId2">
            <a:alphaModFix amt="23000"/>
            <a:extLst>
              <a:ext uri="{837473B0-CC2E-450A-ABE3-18F120FF3D39}">
                <a1611:picAttrSrcUrl xmlns:a1611="http://schemas.microsoft.com/office/drawing/2016/11/main" r:id="rId3"/>
              </a:ext>
            </a:extLst>
          </a:blip>
          <a:srcRect t="7812" b="7812"/>
          <a:stretch/>
        </p:blipFill>
        <p:spPr>
          <a:xfrm>
            <a:off x="-2331" y="-2"/>
            <a:ext cx="12191980" cy="6857990"/>
          </a:xfrm>
          <a:prstGeom prst="rect">
            <a:avLst/>
          </a:prstGeom>
        </p:spPr>
      </p:pic>
      <p:sp>
        <p:nvSpPr>
          <p:cNvPr id="2" name="Title 1">
            <a:extLst>
              <a:ext uri="{FF2B5EF4-FFF2-40B4-BE49-F238E27FC236}">
                <a16:creationId xmlns:a16="http://schemas.microsoft.com/office/drawing/2014/main" id="{AE65555A-4CC4-9874-3FC9-13E536329713}"/>
              </a:ext>
            </a:extLst>
          </p:cNvPr>
          <p:cNvSpPr>
            <a:spLocks noGrp="1"/>
          </p:cNvSpPr>
          <p:nvPr>
            <p:ph type="title"/>
          </p:nvPr>
        </p:nvSpPr>
        <p:spPr>
          <a:xfrm>
            <a:off x="1253213" y="934971"/>
            <a:ext cx="9692640" cy="1397124"/>
          </a:xfrm>
        </p:spPr>
        <p:txBody>
          <a:bodyPr>
            <a:normAutofit/>
          </a:bodyPr>
          <a:lstStyle/>
          <a:p>
            <a:r>
              <a:rPr lang="en-AU" sz="5400" b="0" noProof="0" dirty="0">
                <a:solidFill>
                  <a:schemeClr val="accent1">
                    <a:lumMod val="76000"/>
                  </a:schemeClr>
                </a:solidFill>
                <a:ea typeface="+mj-lt"/>
                <a:cs typeface="+mj-lt"/>
              </a:rPr>
              <a:t>Factual background</a:t>
            </a:r>
            <a:endParaRPr lang="en-AU" sz="4800" noProof="0" dirty="0">
              <a:solidFill>
                <a:schemeClr val="accent1">
                  <a:lumMod val="76000"/>
                </a:schemeClr>
              </a:solidFill>
            </a:endParaRPr>
          </a:p>
        </p:txBody>
      </p:sp>
      <p:sp>
        <p:nvSpPr>
          <p:cNvPr id="11" name="Rectangle 10">
            <a:extLst>
              <a:ext uri="{FF2B5EF4-FFF2-40B4-BE49-F238E27FC236}">
                <a16:creationId xmlns:a16="http://schemas.microsoft.com/office/drawing/2014/main" id="{D7C402C7-7E6D-4C81-8D8C-381E8E6F3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3" name="Content Placeholder 2">
            <a:extLst>
              <a:ext uri="{FF2B5EF4-FFF2-40B4-BE49-F238E27FC236}">
                <a16:creationId xmlns:a16="http://schemas.microsoft.com/office/drawing/2014/main" id="{8EC69448-412E-D7D2-5C4E-7D09B2EAE5AD}"/>
              </a:ext>
            </a:extLst>
          </p:cNvPr>
          <p:cNvSpPr>
            <a:spLocks noGrp="1"/>
          </p:cNvSpPr>
          <p:nvPr>
            <p:ph idx="1"/>
          </p:nvPr>
        </p:nvSpPr>
        <p:spPr>
          <a:xfrm>
            <a:off x="1253213" y="2564822"/>
            <a:ext cx="8725246" cy="4117542"/>
          </a:xfrm>
        </p:spPr>
        <p:txBody>
          <a:bodyPr vert="horz" lIns="91440" tIns="45720" rIns="91440" bIns="45720" rtlCol="0" anchor="t">
            <a:normAutofit/>
          </a:bodyPr>
          <a:lstStyle/>
          <a:p>
            <a:r>
              <a:rPr lang="en-AU" sz="3200" noProof="0" dirty="0">
                <a:solidFill>
                  <a:schemeClr val="bg1"/>
                </a:solidFill>
                <a:ea typeface="+mn-lt"/>
                <a:cs typeface="+mn-lt"/>
              </a:rPr>
              <a:t>Former Trustee - </a:t>
            </a:r>
            <a:r>
              <a:rPr lang="en-AU" sz="3200" noProof="0" dirty="0" err="1">
                <a:solidFill>
                  <a:schemeClr val="bg1"/>
                </a:solidFill>
                <a:ea typeface="+mn-lt"/>
                <a:cs typeface="+mn-lt"/>
              </a:rPr>
              <a:t>Jaken</a:t>
            </a:r>
            <a:r>
              <a:rPr lang="en-AU" sz="3200" noProof="0" dirty="0">
                <a:solidFill>
                  <a:schemeClr val="bg1"/>
                </a:solidFill>
                <a:ea typeface="+mn-lt"/>
                <a:cs typeface="+mn-lt"/>
              </a:rPr>
              <a:t> Property Group Pty Ltd (JPG) has a sole director and shareholder (PS)</a:t>
            </a:r>
          </a:p>
          <a:p>
            <a:r>
              <a:rPr lang="en-AU" sz="3200" dirty="0">
                <a:solidFill>
                  <a:schemeClr val="bg1"/>
                </a:solidFill>
                <a:ea typeface="+mn-lt"/>
                <a:cs typeface="+mn-lt"/>
              </a:rPr>
              <a:t>Trust named ‘Sly Fox Family Trust’ – PS is Specified Beneficiary, Default Beneficiary and Appointor of trust.</a:t>
            </a:r>
            <a:endParaRPr lang="en-AU" sz="2400" noProof="0" dirty="0">
              <a:solidFill>
                <a:schemeClr val="bg1"/>
              </a:solidFill>
            </a:endParaRPr>
          </a:p>
        </p:txBody>
      </p:sp>
      <p:sp>
        <p:nvSpPr>
          <p:cNvPr id="13" name="Rectangle 12">
            <a:extLst>
              <a:ext uri="{FF2B5EF4-FFF2-40B4-BE49-F238E27FC236}">
                <a16:creationId xmlns:a16="http://schemas.microsoft.com/office/drawing/2014/main" id="{5D814221-FA17-46FD-8AE3-60C5535F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5" name="TextBox 4">
            <a:extLst>
              <a:ext uri="{FF2B5EF4-FFF2-40B4-BE49-F238E27FC236}">
                <a16:creationId xmlns:a16="http://schemas.microsoft.com/office/drawing/2014/main" id="{518BCCCD-3CB9-6134-15B5-E41794838AD9}"/>
              </a:ext>
            </a:extLst>
          </p:cNvPr>
          <p:cNvSpPr txBox="1"/>
          <p:nvPr/>
        </p:nvSpPr>
        <p:spPr>
          <a:xfrm>
            <a:off x="458788" y="6858000"/>
            <a:ext cx="12192000" cy="317500"/>
          </a:xfrm>
          <a:prstGeom prst="rect">
            <a:avLst/>
          </a:prstGeom>
        </p:spPr>
        <p:txBody>
          <a:bodyPr>
            <a:normAutofit fontScale="92500" lnSpcReduction="20000"/>
          </a:bodyPr>
          <a:lstStyle/>
          <a:p>
            <a:r>
              <a:rPr lang="en-AU" noProof="0" dirty="0"/>
              <a:t>.</a:t>
            </a:r>
          </a:p>
        </p:txBody>
      </p:sp>
    </p:spTree>
    <p:extLst>
      <p:ext uri="{BB962C8B-B14F-4D97-AF65-F5344CB8AC3E}">
        <p14:creationId xmlns:p14="http://schemas.microsoft.com/office/powerpoint/2010/main" val="370134737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D56B-CC84-1F4F-FB07-EB68914FB86B}"/>
              </a:ext>
            </a:extLst>
          </p:cNvPr>
          <p:cNvSpPr>
            <a:spLocks noGrp="1"/>
          </p:cNvSpPr>
          <p:nvPr>
            <p:ph type="title"/>
          </p:nvPr>
        </p:nvSpPr>
        <p:spPr>
          <a:xfrm>
            <a:off x="4965290" y="365760"/>
            <a:ext cx="5997678" cy="1325562"/>
          </a:xfrm>
        </p:spPr>
        <p:txBody>
          <a:bodyPr>
            <a:normAutofit/>
          </a:bodyPr>
          <a:lstStyle/>
          <a:p>
            <a:r>
              <a:rPr lang="en-AU" sz="4100" b="0" noProof="0" dirty="0">
                <a:ea typeface="+mj-lt"/>
                <a:cs typeface="+mj-lt"/>
              </a:rPr>
              <a:t>JPG &gt; </a:t>
            </a:r>
            <a:r>
              <a:rPr lang="en-AU" sz="4100" b="0" noProof="0" dirty="0" err="1">
                <a:ea typeface="+mj-lt"/>
                <a:cs typeface="+mj-lt"/>
              </a:rPr>
              <a:t>Jaken</a:t>
            </a:r>
            <a:endParaRPr lang="en-AU" sz="4100" noProof="0" dirty="0">
              <a:ea typeface="+mj-lt"/>
              <a:cs typeface="+mj-lt"/>
            </a:endParaRPr>
          </a:p>
        </p:txBody>
      </p:sp>
      <p:sp>
        <p:nvSpPr>
          <p:cNvPr id="9" name="Rectangle 8">
            <a:extLst>
              <a:ext uri="{FF2B5EF4-FFF2-40B4-BE49-F238E27FC236}">
                <a16:creationId xmlns:a16="http://schemas.microsoft.com/office/drawing/2014/main" id="{653E8C2D-4F5A-49E0-8155-C1699A478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pic>
        <p:nvPicPr>
          <p:cNvPr id="4" name="Picture 3" descr="A row of law books&#10;&#10;AI-generated content may be incorrect.">
            <a:extLst>
              <a:ext uri="{FF2B5EF4-FFF2-40B4-BE49-F238E27FC236}">
                <a16:creationId xmlns:a16="http://schemas.microsoft.com/office/drawing/2014/main" id="{AC58BDD9-47DF-516C-B8A5-96FDB6264EAA}"/>
              </a:ext>
            </a:extLst>
          </p:cNvPr>
          <p:cNvPicPr>
            <a:picLocks noChangeAspect="1"/>
          </p:cNvPicPr>
          <p:nvPr/>
        </p:nvPicPr>
        <p:blipFill>
          <a:blip r:embed="rId3">
            <a:alphaModFix amt="78000"/>
            <a:extLst>
              <a:ext uri="{BEBA8EAE-BF5A-486C-A8C5-ECC9F3942E4B}">
                <a14:imgProps xmlns:a14="http://schemas.microsoft.com/office/drawing/2010/main">
                  <a14:imgLayer r:embed="rId4">
                    <a14:imgEffect>
                      <a14:saturation sat="115000"/>
                    </a14:imgEffect>
                    <a14:imgEffect>
                      <a14:brightnessContrast bright="-19000"/>
                    </a14:imgEffect>
                  </a14:imgLayer>
                </a14:imgProps>
              </a:ext>
            </a:extLst>
          </a:blip>
          <a:srcRect l="50988" r="22244" b="1"/>
          <a:stretch/>
        </p:blipFill>
        <p:spPr>
          <a:xfrm>
            <a:off x="457200" y="10"/>
            <a:ext cx="4196111" cy="6425504"/>
          </a:xfrm>
          <a:prstGeom prst="rect">
            <a:avLst/>
          </a:prstGeom>
        </p:spPr>
      </p:pic>
      <p:sp>
        <p:nvSpPr>
          <p:cNvPr id="3" name="Content Placeholder 2">
            <a:extLst>
              <a:ext uri="{FF2B5EF4-FFF2-40B4-BE49-F238E27FC236}">
                <a16:creationId xmlns:a16="http://schemas.microsoft.com/office/drawing/2014/main" id="{E6A68CDC-1C14-CA70-BF93-F5C8C4816AE1}"/>
              </a:ext>
            </a:extLst>
          </p:cNvPr>
          <p:cNvSpPr>
            <a:spLocks noGrp="1"/>
          </p:cNvSpPr>
          <p:nvPr>
            <p:ph idx="1"/>
          </p:nvPr>
        </p:nvSpPr>
        <p:spPr>
          <a:xfrm>
            <a:off x="4965290" y="1828800"/>
            <a:ext cx="6015571" cy="4351337"/>
          </a:xfrm>
        </p:spPr>
        <p:txBody>
          <a:bodyPr vert="horz" lIns="91440" tIns="45720" rIns="91440" bIns="45720" rtlCol="0">
            <a:normAutofit/>
          </a:bodyPr>
          <a:lstStyle/>
          <a:p>
            <a:r>
              <a:rPr lang="en-AU" noProof="0" dirty="0">
                <a:ea typeface="+mn-lt"/>
                <a:cs typeface="+mn-lt"/>
              </a:rPr>
              <a:t>JPG purchases assets, found at trial as trustee of the Sly Fox Family trust</a:t>
            </a:r>
          </a:p>
          <a:p>
            <a:pPr lvl="1"/>
            <a:r>
              <a:rPr lang="en-AU" spc="10" dirty="0">
                <a:ea typeface="+mn-lt"/>
                <a:cs typeface="+mn-lt"/>
              </a:rPr>
              <a:t>2 apartments in Southbank;</a:t>
            </a:r>
          </a:p>
          <a:p>
            <a:pPr lvl="1"/>
            <a:r>
              <a:rPr lang="en-AU" spc="10" noProof="0" dirty="0">
                <a:ea typeface="+mn-lt"/>
                <a:cs typeface="+mn-lt"/>
              </a:rPr>
              <a:t>A Hotel in Kings Cross;</a:t>
            </a:r>
          </a:p>
          <a:p>
            <a:pPr lvl="1"/>
            <a:r>
              <a:rPr lang="en-AU" spc="10" noProof="0" dirty="0">
                <a:ea typeface="+mn-lt"/>
                <a:cs typeface="+mn-lt"/>
              </a:rPr>
              <a:t>A de</a:t>
            </a:r>
            <a:r>
              <a:rPr lang="en-AU" spc="10" dirty="0" err="1">
                <a:ea typeface="+mn-lt"/>
                <a:cs typeface="+mn-lt"/>
              </a:rPr>
              <a:t>velopment</a:t>
            </a:r>
            <a:r>
              <a:rPr lang="en-AU" spc="10" dirty="0">
                <a:ea typeface="+mn-lt"/>
                <a:cs typeface="+mn-lt"/>
              </a:rPr>
              <a:t> site in Granville, NSW.</a:t>
            </a:r>
            <a:endParaRPr lang="en-AU" spc="10" noProof="0" dirty="0"/>
          </a:p>
          <a:p>
            <a:r>
              <a:rPr lang="en-AU" noProof="0" dirty="0"/>
              <a:t>Extensive litigation ensues, after some appeals Mr Naaman obtains judgment against JPG as trustee in 2006 in excess of $3.4M.</a:t>
            </a:r>
          </a:p>
          <a:p>
            <a:r>
              <a:rPr lang="en-AU" dirty="0"/>
              <a:t>On 13 February 2007, </a:t>
            </a:r>
            <a:r>
              <a:rPr lang="en-AU" dirty="0" err="1"/>
              <a:t>Jaken</a:t>
            </a:r>
            <a:r>
              <a:rPr lang="en-AU" dirty="0"/>
              <a:t> Property Group Pty Ltd retired as trustee and PS appoints </a:t>
            </a:r>
            <a:r>
              <a:rPr lang="en-AU" dirty="0" err="1"/>
              <a:t>Jaken</a:t>
            </a:r>
            <a:r>
              <a:rPr lang="en-AU" dirty="0"/>
              <a:t> </a:t>
            </a:r>
            <a:r>
              <a:rPr lang="en-AU" u="sng" dirty="0"/>
              <a:t>Properties</a:t>
            </a:r>
            <a:r>
              <a:rPr lang="en-AU" b="1" u="sng" dirty="0"/>
              <a:t> </a:t>
            </a:r>
            <a:r>
              <a:rPr lang="en-AU" u="sng" dirty="0"/>
              <a:t>Australia </a:t>
            </a:r>
            <a:r>
              <a:rPr lang="en-AU" dirty="0"/>
              <a:t>Pty Ltd as trustee. PS’s brother appointed as director.</a:t>
            </a:r>
            <a:endParaRPr lang="en-AU" b="1" noProof="0" dirty="0"/>
          </a:p>
          <a:p>
            <a:endParaRPr lang="en-AU" noProof="0" dirty="0"/>
          </a:p>
          <a:p>
            <a:endParaRPr lang="en-AU" noProof="0" dirty="0"/>
          </a:p>
          <a:p>
            <a:endParaRPr lang="en-AU" noProof="0" dirty="0"/>
          </a:p>
          <a:p>
            <a:endParaRPr lang="en-AU" noProof="0" dirty="0"/>
          </a:p>
        </p:txBody>
      </p:sp>
    </p:spTree>
    <p:extLst>
      <p:ext uri="{BB962C8B-B14F-4D97-AF65-F5344CB8AC3E}">
        <p14:creationId xmlns:p14="http://schemas.microsoft.com/office/powerpoint/2010/main" val="64648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 name="Rectangle 187">
            <a:extLst>
              <a:ext uri="{FF2B5EF4-FFF2-40B4-BE49-F238E27FC236}">
                <a16:creationId xmlns:a16="http://schemas.microsoft.com/office/drawing/2014/main" id="{4B5D7E96-F285-48F3-A1ED-1B528769A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p:nvSpPr>
          <p:cNvPr id="190" name="Rectangle 189">
            <a:extLst>
              <a:ext uri="{FF2B5EF4-FFF2-40B4-BE49-F238E27FC236}">
                <a16:creationId xmlns:a16="http://schemas.microsoft.com/office/drawing/2014/main" id="{F45CC635-7B74-40F0-850E-A6202662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noProof="0" dirty="0"/>
          </a:p>
        </p:txBody>
      </p:sp>
      <p:sp useBgFill="1">
        <p:nvSpPr>
          <p:cNvPr id="192" name="Rectangle 191">
            <a:extLst>
              <a:ext uri="{FF2B5EF4-FFF2-40B4-BE49-F238E27FC236}">
                <a16:creationId xmlns:a16="http://schemas.microsoft.com/office/drawing/2014/main" id="{825E27DF-291E-4ED1-B5E0-FD10798AC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745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 name="Title 1">
            <a:extLst>
              <a:ext uri="{FF2B5EF4-FFF2-40B4-BE49-F238E27FC236}">
                <a16:creationId xmlns:a16="http://schemas.microsoft.com/office/drawing/2014/main" id="{1E6399C3-3EDC-4898-A2E4-D8ACEE6A32AA}"/>
              </a:ext>
            </a:extLst>
          </p:cNvPr>
          <p:cNvSpPr>
            <a:spLocks noGrp="1"/>
          </p:cNvSpPr>
          <p:nvPr>
            <p:ph type="title"/>
          </p:nvPr>
        </p:nvSpPr>
        <p:spPr>
          <a:xfrm>
            <a:off x="6099416" y="507618"/>
            <a:ext cx="5049189" cy="1178678"/>
          </a:xfrm>
        </p:spPr>
        <p:txBody>
          <a:bodyPr vert="horz" lIns="91440" tIns="27432" rIns="91440" bIns="45720" rtlCol="0" anchor="b">
            <a:normAutofit/>
          </a:bodyPr>
          <a:lstStyle/>
          <a:p>
            <a:r>
              <a:rPr lang="en-AU" sz="3000" i="1" noProof="0" dirty="0"/>
              <a:t>JPG</a:t>
            </a:r>
            <a:endParaRPr lang="en-AU" sz="3000" noProof="0" dirty="0"/>
          </a:p>
        </p:txBody>
      </p:sp>
      <p:pic>
        <p:nvPicPr>
          <p:cNvPr id="9" name="Picture Placeholder 8" descr="Closed Hanged on Door · Free Stock Photo">
            <a:extLst>
              <a:ext uri="{FF2B5EF4-FFF2-40B4-BE49-F238E27FC236}">
                <a16:creationId xmlns:a16="http://schemas.microsoft.com/office/drawing/2014/main" id="{D8F748D4-DB82-42E3-894A-0552C0FD2AB9}"/>
              </a:ext>
            </a:extLst>
          </p:cNvPr>
          <p:cNvPicPr>
            <a:picLocks noGrp="1" noChangeAspect="1"/>
          </p:cNvPicPr>
          <p:nvPr>
            <p:ph type="pic" sz="quarter" idx="14"/>
          </p:nvPr>
        </p:nvPicPr>
        <p:blipFill rotWithShape="1">
          <a:blip r:embed="rId3"/>
          <a:srcRect l="27648" r="5780" b="1"/>
          <a:stretch/>
        </p:blipFill>
        <p:spPr>
          <a:xfrm>
            <a:off x="161152" y="160866"/>
            <a:ext cx="3762123" cy="3772147"/>
          </a:xfrm>
          <a:custGeom>
            <a:avLst/>
            <a:gdLst/>
            <a:ahLst/>
            <a:cxnLst/>
            <a:rect l="l" t="t" r="r" b="b"/>
            <a:pathLst>
              <a:path w="3762123" h="3772147">
                <a:moveTo>
                  <a:pt x="0" y="0"/>
                </a:moveTo>
                <a:lnTo>
                  <a:pt x="3762123" y="0"/>
                </a:lnTo>
                <a:lnTo>
                  <a:pt x="3762123" y="2803198"/>
                </a:lnTo>
                <a:lnTo>
                  <a:pt x="1898122" y="2803198"/>
                </a:lnTo>
                <a:lnTo>
                  <a:pt x="1898122" y="3772147"/>
                </a:lnTo>
                <a:lnTo>
                  <a:pt x="0" y="3772147"/>
                </a:lnTo>
                <a:close/>
              </a:path>
            </a:pathLst>
          </a:custGeom>
        </p:spPr>
      </p:pic>
      <p:sp>
        <p:nvSpPr>
          <p:cNvPr id="194" name="Rectangle 193">
            <a:extLst>
              <a:ext uri="{FF2B5EF4-FFF2-40B4-BE49-F238E27FC236}">
                <a16:creationId xmlns:a16="http://schemas.microsoft.com/office/drawing/2014/main" id="{B56E2410-26C6-4FEE-8067-B4D77FF9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9347" y="160866"/>
            <a:ext cx="1856777" cy="280319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5948455" y="1857555"/>
            <a:ext cx="5295614" cy="4476750"/>
          </a:xfrm>
        </p:spPr>
        <p:txBody>
          <a:bodyPr vert="horz" lIns="91440" tIns="45720" rIns="91440" bIns="45720" rtlCol="0">
            <a:normAutofit/>
          </a:bodyPr>
          <a:lstStyle/>
          <a:p>
            <a:pPr marL="342900" indent="-182880">
              <a:buChar char="•"/>
            </a:pPr>
            <a:r>
              <a:rPr lang="en-AU" noProof="0" dirty="0"/>
              <a:t>Two weeks later, JPG entered a creditor’s voluntary </a:t>
            </a:r>
            <a:r>
              <a:rPr lang="en-AU" noProof="0" dirty="0" err="1"/>
              <a:t>windin</a:t>
            </a:r>
            <a:r>
              <a:rPr lang="en-AU" dirty="0"/>
              <a:t>g up</a:t>
            </a:r>
          </a:p>
          <a:p>
            <a:pPr marL="342900" indent="-182880">
              <a:buChar char="•"/>
            </a:pPr>
            <a:r>
              <a:rPr lang="en-AU" dirty="0"/>
              <a:t>The only recorded liability was a $2500 unsecured debt to PS’s accountant</a:t>
            </a:r>
          </a:p>
          <a:p>
            <a:pPr marL="342900" indent="-182880">
              <a:buChar char="•"/>
            </a:pPr>
            <a:r>
              <a:rPr lang="en-AU" dirty="0"/>
              <a:t>JPG was subsequently deregistered</a:t>
            </a:r>
          </a:p>
          <a:p>
            <a:pPr marL="342900" indent="-182880">
              <a:buChar char="•"/>
            </a:pPr>
            <a:r>
              <a:rPr lang="en-AU" noProof="0" dirty="0"/>
              <a:t>Naaman as a judgment creditor was subrogated to the former trustee’s entitlement of indemnification.</a:t>
            </a:r>
          </a:p>
          <a:p>
            <a:pPr indent="-182880">
              <a:buChar char="•"/>
            </a:pPr>
            <a:endParaRPr lang="en-AU" noProof="0" dirty="0"/>
          </a:p>
        </p:txBody>
      </p:sp>
      <p:sp>
        <p:nvSpPr>
          <p:cNvPr id="196" name="Rectangle 195">
            <a:extLst>
              <a:ext uri="{FF2B5EF4-FFF2-40B4-BE49-F238E27FC236}">
                <a16:creationId xmlns:a16="http://schemas.microsoft.com/office/drawing/2014/main" id="{0076CC27-7EBD-47E6-B136-F90EA6A80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001" y="4093880"/>
            <a:ext cx="1883167" cy="2617987"/>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7" name="Picture Placeholder 6" descr="White Building Under Clear Blue Sky in Worms Eye View Photography ...">
            <a:extLst>
              <a:ext uri="{FF2B5EF4-FFF2-40B4-BE49-F238E27FC236}">
                <a16:creationId xmlns:a16="http://schemas.microsoft.com/office/drawing/2014/main" id="{F718B2F1-208E-4A1D-9716-513B0D7093E4}"/>
              </a:ext>
            </a:extLst>
          </p:cNvPr>
          <p:cNvPicPr>
            <a:picLocks noGrp="1" noChangeAspect="1"/>
          </p:cNvPicPr>
          <p:nvPr>
            <p:ph type="pic" sz="quarter" idx="13"/>
          </p:nvPr>
        </p:nvPicPr>
        <p:blipFill rotWithShape="1">
          <a:blip r:embed="rId4"/>
          <a:srcRect l="11685" r="18854" b="-2"/>
          <a:stretch/>
        </p:blipFill>
        <p:spPr>
          <a:xfrm>
            <a:off x="2213536" y="3124931"/>
            <a:ext cx="3732588" cy="3586936"/>
          </a:xfrm>
          <a:prstGeom prst="rect">
            <a:avLst/>
          </a:prstGeom>
        </p:spPr>
      </p:pic>
    </p:spTree>
    <p:extLst>
      <p:ext uri="{BB962C8B-B14F-4D97-AF65-F5344CB8AC3E}">
        <p14:creationId xmlns:p14="http://schemas.microsoft.com/office/powerpoint/2010/main" val="17902528"/>
      </p:ext>
    </p:extLst>
  </p:cSld>
  <p:clrMapOvr>
    <a:masterClrMapping/>
  </p:clrMapOvr>
</p:sld>
</file>

<file path=ppt/theme/theme1.xml><?xml version="1.0" encoding="utf-8"?>
<a:theme xmlns:a="http://schemas.openxmlformats.org/drawingml/2006/main" name="View">
  <a:themeElements>
    <a:clrScheme name="Custom 9">
      <a:dk1>
        <a:sysClr val="windowText" lastClr="000000"/>
      </a:dk1>
      <a:lt1>
        <a:sysClr val="window" lastClr="FFFFFF"/>
      </a:lt1>
      <a:dk2>
        <a:srgbClr val="213130"/>
      </a:dk2>
      <a:lt2>
        <a:srgbClr val="EBEBEB"/>
      </a:lt2>
      <a:accent1>
        <a:srgbClr val="7DB942"/>
      </a:accent1>
      <a:accent2>
        <a:srgbClr val="B0D68C"/>
      </a:accent2>
      <a:accent3>
        <a:srgbClr val="9FC76F"/>
      </a:accent3>
      <a:accent4>
        <a:srgbClr val="969FA7"/>
      </a:accent4>
      <a:accent5>
        <a:srgbClr val="3E5C20"/>
      </a:accent5>
      <a:accent6>
        <a:srgbClr val="40619D"/>
      </a:accent6>
      <a:hlink>
        <a:srgbClr val="7DB942"/>
      </a:hlink>
      <a:folHlink>
        <a:srgbClr val="B0B0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8D37A5A2B09E45B03CD478C2E2B6FD" ma:contentTypeVersion="24" ma:contentTypeDescription="Create a new document." ma:contentTypeScope="" ma:versionID="f66236f11488995912a29b681973a4cb">
  <xsd:schema xmlns:xsd="http://www.w3.org/2001/XMLSchema" xmlns:xs="http://www.w3.org/2001/XMLSchema" xmlns:p="http://schemas.microsoft.com/office/2006/metadata/properties" xmlns:ns2="8e8eb48a-4275-41e3-a8c0-4e9dc81fc792" xmlns:ns3="dc8bce6c-b711-49b5-9ea0-721a73f6c1ad" targetNamespace="http://schemas.microsoft.com/office/2006/metadata/properties" ma:root="true" ma:fieldsID="90975e15b3584f0449399621fb4eb50c" ns2:_="" ns3:_="">
    <xsd:import namespace="8e8eb48a-4275-41e3-a8c0-4e9dc81fc792"/>
    <xsd:import namespace="dc8bce6c-b711-49b5-9ea0-721a73f6c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Topic" minOccurs="0"/>
                <xsd:element ref="ns2:PracticeArea" minOccurs="0"/>
                <xsd:element ref="ns2:RecordingDat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eb48a-4275-41e3-a8c0-4e9dc81fc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default="Scheduled" ma:format="Dropdown" ma:internalName="Status">
      <xsd:simpleType>
        <xsd:restriction base="dms:Choice">
          <xsd:enumeration value="Scheduled"/>
          <xsd:enumeration value="Recorded"/>
          <xsd:enumeration value="Published"/>
        </xsd:restriction>
      </xsd:simpleType>
    </xsd:element>
    <xsd:element name="Topic" ma:index="13" nillable="true" ma:displayName="Topic " ma:format="Dropdown" ma:internalName="Topic">
      <xsd:simpleType>
        <xsd:restriction base="dms:Text">
          <xsd:maxLength value="255"/>
        </xsd:restriction>
      </xsd:simpleType>
    </xsd:element>
    <xsd:element name="PracticeArea" ma:index="14" nillable="true" ma:displayName="Practice Area" ma:format="Dropdown" ma:internalName="PracticeArea">
      <xsd:simpleType>
        <xsd:union memberTypes="dms:Text">
          <xsd:simpleType>
            <xsd:restriction base="dms:Choice">
              <xsd:enumeration value="Commercial"/>
              <xsd:enumeration value="Family"/>
              <xsd:enumeration value="Common"/>
              <xsd:enumeration value="Crime"/>
            </xsd:restriction>
          </xsd:simpleType>
        </xsd:union>
      </xsd:simpleType>
    </xsd:element>
    <xsd:element name="RecordingDate" ma:index="15" nillable="true" ma:displayName="Recording Date" ma:format="DateOnly" ma:internalName="RecordingDate">
      <xsd:simpleType>
        <xsd:restriction base="dms:DateTim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fded05-66a9-480e-a1f4-c1a96cf65c7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8bce6c-b711-49b5-9ea0-721a73f6c1a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9770b54-0f60-45d9-843f-db6bf442a6ef}" ma:internalName="TaxCatchAll" ma:showField="CatchAllData" ma:web="dc8bce6c-b711-49b5-9ea0-721a73f6c1ad">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8eb48a-4275-41e3-a8c0-4e9dc81fc792">
      <Terms xmlns="http://schemas.microsoft.com/office/infopath/2007/PartnerControls"/>
    </lcf76f155ced4ddcb4097134ff3c332f>
    <TaxCatchAll xmlns="dc8bce6c-b711-49b5-9ea0-721a73f6c1ad" xsi:nil="true"/>
    <PracticeArea xmlns="8e8eb48a-4275-41e3-a8c0-4e9dc81fc792" xsi:nil="true"/>
    <RecordingDate xmlns="8e8eb48a-4275-41e3-a8c0-4e9dc81fc792" xsi:nil="true"/>
    <Status xmlns="8e8eb48a-4275-41e3-a8c0-4e9dc81fc792">Scheduled</Status>
    <Topic xmlns="8e8eb48a-4275-41e3-a8c0-4e9dc81fc7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3F2674-AF73-4BE3-A970-F003368ACC8B}"/>
</file>

<file path=customXml/itemProps2.xml><?xml version="1.0" encoding="utf-8"?>
<ds:datastoreItem xmlns:ds="http://schemas.openxmlformats.org/officeDocument/2006/customXml" ds:itemID="{6A4C3BED-454A-46B6-8221-1DB0C44A8733}">
  <ds:schemaRefs>
    <ds:schemaRef ds:uri="http://schemas.microsoft.com/office/2006/metadata/properties"/>
    <ds:schemaRef ds:uri="http://schemas.microsoft.com/office/infopath/2007/PartnerControls"/>
    <ds:schemaRef ds:uri="8e8eb48a-4275-41e3-a8c0-4e9dc81fc792"/>
    <ds:schemaRef ds:uri="dc8bce6c-b711-49b5-9ea0-721a73f6c1ad"/>
  </ds:schemaRefs>
</ds:datastoreItem>
</file>

<file path=customXml/itemProps3.xml><?xml version="1.0" encoding="utf-8"?>
<ds:datastoreItem xmlns:ds="http://schemas.openxmlformats.org/officeDocument/2006/customXml" ds:itemID="{D30738D1-AF96-4D8F-829B-D8E5931356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293</TotalTime>
  <Words>1064</Words>
  <Application>Microsoft Office PowerPoint</Application>
  <PresentationFormat>Widescreen</PresentationFormat>
  <Paragraphs>67</Paragraphs>
  <Slides>15</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Aptos</vt:lpstr>
      <vt:lpstr>Aptos Display</vt:lpstr>
      <vt:lpstr>Arial</vt:lpstr>
      <vt:lpstr>Arial,Sans-Serif</vt:lpstr>
      <vt:lpstr>athelas</vt:lpstr>
      <vt:lpstr>Calibri</vt:lpstr>
      <vt:lpstr>Montserrat</vt:lpstr>
      <vt:lpstr>Source Sans Pro</vt:lpstr>
      <vt:lpstr>Walbaum Display Light</vt:lpstr>
      <vt:lpstr>Wingdings 2</vt:lpstr>
      <vt:lpstr>View</vt:lpstr>
      <vt:lpstr>Trusts &amp; Insolvency: Won’t somebody please think of the creditors?!?</vt:lpstr>
      <vt:lpstr>Trust basics</vt:lpstr>
      <vt:lpstr>Insolvent Trustee Basics</vt:lpstr>
      <vt:lpstr>What about the creditors?</vt:lpstr>
      <vt:lpstr>Naaman v Jaken Properties Australia Pty Limited [2025] HCA 1</vt:lpstr>
      <vt:lpstr>Fiduciary Duties</vt:lpstr>
      <vt:lpstr>Factual background</vt:lpstr>
      <vt:lpstr>JPG &gt; Jaken</vt:lpstr>
      <vt:lpstr>JPG</vt:lpstr>
      <vt:lpstr>PowerPoint Presentation</vt:lpstr>
      <vt:lpstr>JPG &gt; Jaken</vt:lpstr>
      <vt:lpstr>Outcome</vt:lpstr>
      <vt:lpstr>What should Naaman have done?</vt:lpstr>
      <vt:lpstr>Take Home Points</vt:lpstr>
      <vt:lpstr>Brenton Devanny  LLM / LLB(Hons) / Bcom GradDip RITP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Zhou</dc:creator>
  <cp:lastModifiedBy>Brenton Devanny</cp:lastModifiedBy>
  <cp:revision>314</cp:revision>
  <dcterms:created xsi:type="dcterms:W3CDTF">2025-02-05T23:03:35Z</dcterms:created>
  <dcterms:modified xsi:type="dcterms:W3CDTF">2025-03-11T03:19:05Z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0x010100508D37A5A2B09E45B03CD478C2E2B6FD</vt:lpwstr>
  </property>
  <property fmtid="{D5CDD505-2E9C-101B-9397-08002B2CF9AE}" pid="3" name="MediaServiceImageTags">
    <vt:lpwstr/>
  </property>
</Properties>
</file>