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4"/>
  </p:sldMasterIdLst>
  <p:notesMasterIdLst>
    <p:notesMasterId r:id="rId15"/>
  </p:notesMasterIdLst>
  <p:sldIdLst>
    <p:sldId id="261" r:id="rId5"/>
    <p:sldId id="264" r:id="rId6"/>
    <p:sldId id="265" r:id="rId7"/>
    <p:sldId id="267" r:id="rId8"/>
    <p:sldId id="268" r:id="rId9"/>
    <p:sldId id="269" r:id="rId10"/>
    <p:sldId id="266" r:id="rId11"/>
    <p:sldId id="272" r:id="rId12"/>
    <p:sldId id="295" r:id="rId13"/>
    <p:sldId id="300" r:id="rId14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1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360945-0240-7A48-AF12-64B279B8E662}" v="4" dt="2025-03-11T23:03:03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3067" autoAdjust="0"/>
  </p:normalViewPr>
  <p:slideViewPr>
    <p:cSldViewPr snapToGrid="0">
      <p:cViewPr varScale="1">
        <p:scale>
          <a:sx n="70" d="100"/>
          <a:sy n="70" d="100"/>
        </p:scale>
        <p:origin x="20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Bilke" userId="S::donnabilke@foleys.com.au::ad2567c7-374d-4e8b-a8da-08d36fccd019" providerId="AD" clId="Web-{4B360945-0240-7A48-AF12-64B279B8E662}"/>
    <pc:docChg chg="modSld">
      <pc:chgData name="Donna Bilke" userId="S::donnabilke@foleys.com.au::ad2567c7-374d-4e8b-a8da-08d36fccd019" providerId="AD" clId="Web-{4B360945-0240-7A48-AF12-64B279B8E662}" dt="2025-03-11T23:03:03.509" v="3"/>
      <pc:docMkLst>
        <pc:docMk/>
      </pc:docMkLst>
      <pc:sldChg chg="delSp modSp">
        <pc:chgData name="Donna Bilke" userId="S::donnabilke@foleys.com.au::ad2567c7-374d-4e8b-a8da-08d36fccd019" providerId="AD" clId="Web-{4B360945-0240-7A48-AF12-64B279B8E662}" dt="2025-03-11T23:03:03.509" v="3"/>
        <pc:sldMkLst>
          <pc:docMk/>
          <pc:sldMk cId="17902528" sldId="295"/>
        </pc:sldMkLst>
        <pc:spChg chg="del mod">
          <ac:chgData name="Donna Bilke" userId="S::donnabilke@foleys.com.au::ad2567c7-374d-4e8b-a8da-08d36fccd019" providerId="AD" clId="Web-{4B360945-0240-7A48-AF12-64B279B8E662}" dt="2025-03-11T23:03:03.509" v="3"/>
          <ac:spMkLst>
            <pc:docMk/>
            <pc:sldMk cId="17902528" sldId="295"/>
            <ac:spMk id="182" creationId="{8BB1C063-9855-4E9A-936C-931C7C65E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FC5CCF3-77D1-4E34-89D4-28899FFD77B3}" type="datetimeFigureOut">
              <a:t>3/11/2025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E9A06FD-B95D-4672-924C-B6EF8A4E3F8B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9459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2854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084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3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786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1156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656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301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9A06FD-B95D-4672-924C-B6EF8A4E3F8B}" type="slidenum"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270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1EF503-E31C-4FCE-86D9-0C61A5CBE28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0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265012-0288-AC41-222B-CB188B2BE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0D44B25-9FD7-38D2-66CE-CD2CC3930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682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B424A5-9811-9F5E-CC28-5D30D536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7" cy="6858000"/>
          </a:xfrm>
          <a:prstGeom prst="rect">
            <a:avLst/>
          </a:prstGeom>
          <a:gradFill flip="none" rotWithShape="1">
            <a:gsLst>
              <a:gs pos="0">
                <a:srgbClr val="31435C">
                  <a:shade val="30000"/>
                  <a:satMod val="115000"/>
                  <a:alpha val="56000"/>
                </a:srgbClr>
              </a:gs>
              <a:gs pos="72000">
                <a:srgbClr val="31435C">
                  <a:shade val="67500"/>
                  <a:satMod val="115000"/>
                </a:srgbClr>
              </a:gs>
              <a:gs pos="100000">
                <a:srgbClr val="31435C">
                  <a:shade val="100000"/>
                  <a:satMod val="115000"/>
                  <a:lumMod val="6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E7AE58-FA64-964E-06AE-FB6A574A0F3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4239" y="1885136"/>
            <a:ext cx="10489596" cy="2192180"/>
          </a:xfrm>
        </p:spPr>
        <p:txBody>
          <a:bodyPr anchor="b">
            <a:normAutofit fontScale="90000"/>
          </a:bodyPr>
          <a:lstStyle>
            <a:lvl1pPr>
              <a:defRPr/>
            </a:lvl1pPr>
          </a:lstStyle>
          <a:p>
            <a:r>
              <a:rPr lang="en-AU" sz="8900" dirty="0">
                <a:solidFill>
                  <a:schemeClr val="bg1"/>
                </a:solidFill>
              </a:rPr>
              <a:t>[Insert Session Topic Title]</a:t>
            </a:r>
            <a:endParaRPr lang="en-AU" sz="8400" b="1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A870546-88C9-30E3-A69B-07816EC5DB3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4239" y="5433719"/>
            <a:ext cx="10147579" cy="1198175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sz="1600" dirty="0">
                <a:solidFill>
                  <a:schemeClr val="bg1"/>
                </a:solidFill>
                <a:latin typeface="Montserrat" panose="00000500000000000000" pitchFamily="50" charset="0"/>
              </a:rPr>
              <a:t>Presented by</a:t>
            </a:r>
          </a:p>
          <a:p>
            <a:r>
              <a:rPr lang="en-A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50" charset="0"/>
              </a:rPr>
              <a:t>PRESENTER NAMES</a:t>
            </a:r>
            <a:endParaRPr lang="en-A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451583-1D92-8EF1-B42A-812708DE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109" y="4550934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F64715-6948-9F14-AD91-895514FFB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098" y="1314675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FD0BC4-AB33-91DA-66AD-981BAA8A10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 b="11427"/>
          <a:stretch/>
        </p:blipFill>
        <p:spPr>
          <a:xfrm>
            <a:off x="2737934" y="226106"/>
            <a:ext cx="1439470" cy="614951"/>
          </a:xfrm>
          <a:prstGeom prst="rect">
            <a:avLst/>
          </a:prstGeom>
        </p:spPr>
      </p:pic>
      <p:pic>
        <p:nvPicPr>
          <p:cNvPr id="17" name="Picture 16" descr="A black and white logo&#10;&#10;Description automatically generated">
            <a:extLst>
              <a:ext uri="{FF2B5EF4-FFF2-40B4-BE49-F238E27FC236}">
                <a16:creationId xmlns:a16="http://schemas.microsoft.com/office/drawing/2014/main" id="{C8B938B0-28BA-D46C-A7F3-990940BB19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1" y="172396"/>
            <a:ext cx="1967935" cy="788236"/>
          </a:xfrm>
          <a:prstGeom prst="rect">
            <a:avLst/>
          </a:prstGeom>
        </p:spPr>
      </p:pic>
      <p:pic>
        <p:nvPicPr>
          <p:cNvPr id="3" name="Picture 2" descr="A white and blue logo&#10;&#10;AI-generated content may be incorrect.">
            <a:extLst>
              <a:ext uri="{FF2B5EF4-FFF2-40B4-BE49-F238E27FC236}">
                <a16:creationId xmlns:a16="http://schemas.microsoft.com/office/drawing/2014/main" id="{287ACA80-A1CB-C538-BD7A-5178E52C53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48" y="360810"/>
            <a:ext cx="810709" cy="39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9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 baseline="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560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9FE515-FA6A-1EA1-E83C-1D96F5F7051E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27790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E0D6CB-01D0-58FE-40CE-AB4833EED00F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7981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10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gb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799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gb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2/7/20XX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7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spc="3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047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58D255-5F7E-B14E-9824-833217DAD44B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99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 spc="3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2CEBC3-9C96-A6C1-1493-0EC7A3637115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763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898989-26FE-31EB-CAE1-4F0401B0C029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237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89619A-7595-ABF6-0494-92389D2C205F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510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CCE357-1695-94E9-7C70-739813D6C033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22395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BE984-E839-2646-CB2B-0607DFE39924}"/>
              </a:ext>
            </a:extLst>
          </p:cNvPr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852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2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538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CF2BCF81-A564-408D-A7CC-32BD0953D93B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fld id="{9C0F8BAE-63B0-4F6D-B939-F3DAE9666FD1}" type="slidenum">
              <a:rPr lang="en-AU" smtClean="0"/>
              <a:t>‹#›</a:t>
            </a:fld>
            <a:endParaRPr lang="en-AU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D7F4FA-1F47-A89C-EF93-B72EEACE35C0}"/>
              </a:ext>
            </a:extLst>
          </p:cNvPr>
          <p:cNvGrpSpPr/>
          <p:nvPr userDrawn="1"/>
        </p:nvGrpSpPr>
        <p:grpSpPr>
          <a:xfrm>
            <a:off x="541506" y="6418032"/>
            <a:ext cx="10145894" cy="422080"/>
            <a:chOff x="541506" y="6418032"/>
            <a:chExt cx="10145894" cy="422080"/>
          </a:xfrm>
        </p:grpSpPr>
        <p:pic>
          <p:nvPicPr>
            <p:cNvPr id="10" name="Picture 9" descr="A black and white logo&#10;&#10;Description automatically generated">
              <a:extLst>
                <a:ext uri="{FF2B5EF4-FFF2-40B4-BE49-F238E27FC236}">
                  <a16:creationId xmlns:a16="http://schemas.microsoft.com/office/drawing/2014/main" id="{F9886321-6C2C-5D5D-62EA-10EB4544B5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06" y="6461627"/>
              <a:ext cx="965456" cy="34038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50D91B9-16EC-7985-5962-076325FA6F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6962" y="6418032"/>
              <a:ext cx="1038470" cy="422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0BE0AB-E869-F43A-86CD-7363F558028D}"/>
                </a:ext>
              </a:extLst>
            </p:cNvPr>
            <p:cNvSpPr txBox="1"/>
            <p:nvPr userDrawn="1"/>
          </p:nvSpPr>
          <p:spPr>
            <a:xfrm>
              <a:off x="3150871" y="6476772"/>
              <a:ext cx="75365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AU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" panose="00000500000000000000" pitchFamily="50" charset="0"/>
                </a:rPr>
                <a:t>Commercial Law CPD Conference 2025</a:t>
              </a:r>
            </a:p>
          </p:txBody>
        </p:sp>
      </p:grpSp>
      <p:pic>
        <p:nvPicPr>
          <p:cNvPr id="15" name="Picture 14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D962576D-CAAB-3742-CECC-0E79D931B2E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3" t="24595" r="19978" b="24425"/>
          <a:stretch/>
        </p:blipFill>
        <p:spPr>
          <a:xfrm>
            <a:off x="2472418" y="6494235"/>
            <a:ext cx="533481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9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8" r:id="rId13"/>
    <p:sldLayoutId id="2147483899" r:id="rId14"/>
    <p:sldLayoutId id="21474839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2000" kern="1200" spc="1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arruthers@vicbar.com.a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lickr.com/photos/143906391@N07/2816331714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BAD6-3C10-C68F-E04F-031C7E119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AU" sz="6600" noProof="0" dirty="0">
                <a:latin typeface="Apotos"/>
                <a:ea typeface="+mj-lt"/>
                <a:cs typeface="+mj-lt"/>
              </a:rPr>
              <a:t>Trusts &amp; Insolvency:</a:t>
            </a:r>
            <a:br>
              <a:rPr lang="en-AU" sz="6600" noProof="0" dirty="0">
                <a:latin typeface="Apotos"/>
                <a:ea typeface="+mj-lt"/>
                <a:cs typeface="+mj-lt"/>
              </a:rPr>
            </a:br>
            <a:r>
              <a:rPr lang="en-AU" sz="6600" noProof="0" dirty="0">
                <a:latin typeface="Apotos"/>
                <a:ea typeface="+mj-lt"/>
                <a:cs typeface="+mj-lt"/>
              </a:rPr>
              <a:t>Is the Price Right?</a:t>
            </a:r>
            <a:endParaRPr lang="en-AU" noProof="0" dirty="0">
              <a:latin typeface="Apoto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91900-1513-56D4-D05F-D992D3A079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noProof="0" dirty="0">
                <a:ea typeface="+mn-lt"/>
                <a:cs typeface="+mn-lt"/>
              </a:rPr>
              <a:t>Presented by: Amanda Carruthers</a:t>
            </a:r>
          </a:p>
          <a:p>
            <a:r>
              <a:rPr lang="en-AU" dirty="0">
                <a:ea typeface="+mn-lt"/>
                <a:cs typeface="+mn-lt"/>
              </a:rPr>
              <a:t>Email: </a:t>
            </a:r>
            <a:r>
              <a:rPr lang="en-AU" dirty="0">
                <a:ea typeface="+mn-lt"/>
                <a:cs typeface="+mn-lt"/>
                <a:hlinkClick r:id="rId3"/>
              </a:rPr>
              <a:t>carruthers@vicbar.com.au</a:t>
            </a:r>
            <a:r>
              <a:rPr lang="en-AU" dirty="0">
                <a:ea typeface="+mn-lt"/>
                <a:cs typeface="+mn-lt"/>
              </a:rPr>
              <a:t> </a:t>
            </a:r>
          </a:p>
          <a:p>
            <a:r>
              <a:rPr lang="en-AU" noProof="0" dirty="0"/>
              <a:t>Tel: 9225 7823; 0422 480 279</a:t>
            </a:r>
          </a:p>
        </p:txBody>
      </p:sp>
    </p:spTree>
    <p:extLst>
      <p:ext uri="{BB962C8B-B14F-4D97-AF65-F5344CB8AC3E}">
        <p14:creationId xmlns:p14="http://schemas.microsoft.com/office/powerpoint/2010/main" val="72657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EBB507A-4CD7-4FB2-A45B-AA83624A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7CB19DE-D478-4EF9-A63B-D47EC43BA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DE2E09-3A82-4E32-88E3-59E694EF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439" y="365760"/>
            <a:ext cx="6450861" cy="1339939"/>
          </a:xfr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AU" sz="4800" i="0" noProof="0" dirty="0">
                <a:solidFill>
                  <a:schemeClr val="accent1">
                    <a:lumMod val="49000"/>
                  </a:schemeClr>
                </a:solidFill>
              </a:rPr>
              <a:t>Take </a:t>
            </a:r>
            <a:r>
              <a:rPr lang="en-AU" sz="4800" noProof="0" dirty="0">
                <a:solidFill>
                  <a:schemeClr val="accent1">
                    <a:lumMod val="49000"/>
                  </a:schemeClr>
                </a:solidFill>
              </a:rPr>
              <a:t>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5E272-AF60-4462-95A9-115739F78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439" y="1828800"/>
            <a:ext cx="6450861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182880">
              <a:buChar char="•"/>
            </a:pPr>
            <a:r>
              <a:rPr lang="en-AU" noProof="0" dirty="0"/>
              <a:t>Receivers must sell assets for market value or best price (s 420A) while prioritising secured creditors.</a:t>
            </a:r>
          </a:p>
          <a:p>
            <a:pPr marL="342900" indent="-182880">
              <a:buChar char="•"/>
            </a:pPr>
            <a:r>
              <a:rPr lang="en-AU" noProof="0" dirty="0"/>
              <a:t>Courts assess the sale process, not just the price, when determining compliance.</a:t>
            </a:r>
          </a:p>
          <a:p>
            <a:pPr marL="342900" indent="-182880">
              <a:buChar char="•"/>
            </a:pPr>
            <a:r>
              <a:rPr lang="en-AU" noProof="0" dirty="0"/>
              <a:t>Creditors can challenge sales in court or seek the receiver’s removal for misconduct (ss 420A, 423, 434A).</a:t>
            </a:r>
          </a:p>
          <a:p>
            <a:pPr marL="342900" indent="-182880">
              <a:buChar char="•"/>
            </a:pPr>
            <a:r>
              <a:rPr lang="en-AU" noProof="0" dirty="0"/>
              <a:t>Fiduciary duties apply: receivers must act with care, diligence, and good faith (ss 180 to 183).</a:t>
            </a:r>
          </a:p>
          <a:p>
            <a:pPr marL="342900" indent="-182880">
              <a:buChar char="•"/>
            </a:pPr>
            <a:r>
              <a:rPr lang="en-AU" noProof="0" dirty="0"/>
              <a:t>Best practices matter: expert advice, proper valuation, and a fair sales process reduce legal risks.</a:t>
            </a:r>
          </a:p>
        </p:txBody>
      </p:sp>
      <p:pic>
        <p:nvPicPr>
          <p:cNvPr id="23" name="Picture 22" descr="A pencil on a book&#10;&#10;AI-generated content may be incorrect.">
            <a:extLst>
              <a:ext uri="{FF2B5EF4-FFF2-40B4-BE49-F238E27FC236}">
                <a16:creationId xmlns:a16="http://schemas.microsoft.com/office/drawing/2014/main" id="{5B80FDF4-D471-F629-346C-B30DAC56E1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763" r="6574"/>
          <a:stretch/>
        </p:blipFill>
        <p:spPr>
          <a:xfrm>
            <a:off x="7737169" y="10"/>
            <a:ext cx="35552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BA99-D315-3800-C8D8-26527A47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6600" b="0" noProof="0" dirty="0">
                <a:ea typeface="+mj-lt"/>
                <a:cs typeface="+mj-lt"/>
              </a:rPr>
              <a:t>Agenda</a:t>
            </a:r>
            <a:endParaRPr lang="en-AU" sz="6600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7DAC2-0EE5-C2BD-BC81-9ACBD9436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4466" y="1828800"/>
            <a:ext cx="7812766" cy="4351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AU" sz="2800" noProof="0" dirty="0">
                <a:ea typeface="+mn-lt"/>
                <a:cs typeface="+mn-lt"/>
              </a:rPr>
              <a:t>The Receiver’s obligations when selling assets </a:t>
            </a:r>
            <a:endParaRPr lang="en-AU" sz="2800" noProof="0" dirty="0"/>
          </a:p>
          <a:p>
            <a:pPr marL="457200" indent="-457200">
              <a:buAutoNum type="arabicPeriod"/>
            </a:pPr>
            <a:r>
              <a:rPr lang="en-AU" sz="2800" noProof="0" dirty="0">
                <a:ea typeface="+mn-lt"/>
                <a:cs typeface="+mn-lt"/>
              </a:rPr>
              <a:t>The litigation pathway: when a creditor is unhappy </a:t>
            </a:r>
            <a:endParaRPr lang="en-AU" sz="2800" noProof="0" dirty="0"/>
          </a:p>
          <a:p>
            <a:pPr marL="457200" indent="-457200">
              <a:buAutoNum type="arabicPeriod"/>
            </a:pPr>
            <a:r>
              <a:rPr lang="en-AU" sz="2800" i="1" noProof="0" dirty="0">
                <a:ea typeface="+mn-lt"/>
                <a:cs typeface="+mn-lt"/>
              </a:rPr>
              <a:t>Boz One Pty Ltd v McLellan</a:t>
            </a:r>
            <a:r>
              <a:rPr lang="en-AU" sz="2800" noProof="0" dirty="0">
                <a:ea typeface="+mn-lt"/>
                <a:cs typeface="+mn-lt"/>
              </a:rPr>
              <a:t> [2015] VSCA 68 </a:t>
            </a:r>
            <a:endParaRPr lang="en-AU" sz="2800" i="1" noProof="0" dirty="0"/>
          </a:p>
          <a:p>
            <a:pPr marL="457200" indent="-457200">
              <a:buAutoNum type="arabicPeriod"/>
            </a:pPr>
            <a:r>
              <a:rPr lang="en-AU" sz="2800" i="1" noProof="0" dirty="0">
                <a:ea typeface="+mn-lt"/>
                <a:cs typeface="+mn-lt"/>
              </a:rPr>
              <a:t>Manda Capital Holdings Pty Ltd v PEC Portfolio Springvale Pty Ltd</a:t>
            </a:r>
            <a:r>
              <a:rPr lang="en-AU" sz="2800" noProof="0" dirty="0">
                <a:ea typeface="+mn-lt"/>
                <a:cs typeface="+mn-lt"/>
              </a:rPr>
              <a:t> [2022] VSC 381 </a:t>
            </a:r>
            <a:endParaRPr lang="en-AU" sz="2800" i="1" noProof="0" dirty="0"/>
          </a:p>
        </p:txBody>
      </p:sp>
    </p:spTree>
    <p:extLst>
      <p:ext uri="{BB962C8B-B14F-4D97-AF65-F5344CB8AC3E}">
        <p14:creationId xmlns:p14="http://schemas.microsoft.com/office/powerpoint/2010/main" val="400495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BB507A-4CD7-4FB2-A45B-AA83624A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D360F3-9486-4724-8EB2-20E3BF28B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pic>
        <p:nvPicPr>
          <p:cNvPr id="7" name="Picture 6" descr="White Printer Paper Beside Macbook Pro · Free Stock Photo">
            <a:extLst>
              <a:ext uri="{FF2B5EF4-FFF2-40B4-BE49-F238E27FC236}">
                <a16:creationId xmlns:a16="http://schemas.microsoft.com/office/drawing/2014/main" id="{95C30159-778E-C634-1B3F-BC770BBEF5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33730" b="287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AD1329-5F83-B08F-8D7B-55AE7931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vert="horz" lIns="91440" tIns="27432" rIns="91440" bIns="45720" rtlCol="0" anchor="b">
            <a:normAutofit/>
          </a:bodyPr>
          <a:lstStyle/>
          <a:p>
            <a:pPr marL="742950" indent="-742950">
              <a:lnSpc>
                <a:spcPct val="85000"/>
              </a:lnSpc>
            </a:pPr>
            <a:r>
              <a:rPr lang="en-AU" sz="7200" noProof="0" dirty="0">
                <a:solidFill>
                  <a:schemeClr val="tx1"/>
                </a:solidFill>
              </a:rPr>
              <a:t>The Receiver’s Obligations when Selling Assets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A74D14-246A-4175-B6DE-9D43DBB3D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756198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AE0C8-E218-12C8-A7EE-B385F622A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BECC3BA-A694-43D5-A273-058C6132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5" name="Picture 4" descr="A close-up of a file folder&#10;&#10;AI-generated content may be incorrect.">
            <a:extLst>
              <a:ext uri="{FF2B5EF4-FFF2-40B4-BE49-F238E27FC236}">
                <a16:creationId xmlns:a16="http://schemas.microsoft.com/office/drawing/2014/main" id="{B1194165-9E59-72B8-2B36-379F5D2D31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9000"/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36DFAB-EDE7-ADC2-7856-38602E857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294198"/>
            <a:ext cx="9692640" cy="1397124"/>
          </a:xfrm>
        </p:spPr>
        <p:txBody>
          <a:bodyPr>
            <a:normAutofit/>
          </a:bodyPr>
          <a:lstStyle/>
          <a:p>
            <a:pPr marL="742950" indent="-742950">
              <a:buAutoNum type="alphaLcParenR"/>
            </a:pPr>
            <a:r>
              <a:rPr lang="en-AU" sz="5400" b="0" noProof="0" dirty="0"/>
              <a:t>Primary</a:t>
            </a:r>
            <a:r>
              <a:rPr lang="en-AU" sz="5400" b="0" noProof="0" dirty="0">
                <a:ea typeface="+mj-lt"/>
                <a:cs typeface="+mj-lt"/>
              </a:rPr>
              <a:t> Duty  to Creditors:</a:t>
            </a:r>
            <a:endParaRPr lang="en-AU" sz="4800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C402C7-7E6D-4C81-8D8C-381E8E6F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B1F9D-6C89-1207-AB3F-71B77488B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230" y="1951007"/>
            <a:ext cx="8315002" cy="4229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2800" noProof="0" dirty="0">
                <a:ea typeface="+mn-lt"/>
                <a:cs typeface="+mn-lt"/>
              </a:rPr>
              <a:t>Take all reasonable care to sell the asset for ‘not less than’ market value, or if it has no market value, the best price reasonably obtainable: s 420A </a:t>
            </a:r>
            <a:r>
              <a:rPr lang="en-AU" sz="2800" i="1" noProof="0" dirty="0">
                <a:ea typeface="+mn-lt"/>
                <a:cs typeface="+mn-lt"/>
              </a:rPr>
              <a:t>Corporations Act</a:t>
            </a:r>
            <a:r>
              <a:rPr lang="en-AU" sz="2800" noProof="0" dirty="0">
                <a:ea typeface="+mn-lt"/>
                <a:cs typeface="+mn-lt"/>
              </a:rPr>
              <a:t> </a:t>
            </a:r>
            <a:r>
              <a:rPr lang="en-AU" sz="2800" i="1" noProof="0" dirty="0">
                <a:ea typeface="+mn-lt"/>
                <a:cs typeface="+mn-lt"/>
              </a:rPr>
              <a:t>2001 </a:t>
            </a:r>
            <a:r>
              <a:rPr lang="en-AU" sz="2800" noProof="0" dirty="0">
                <a:ea typeface="+mn-lt"/>
                <a:cs typeface="+mn-lt"/>
              </a:rPr>
              <a:t>(</a:t>
            </a:r>
            <a:r>
              <a:rPr lang="en-AU" sz="2800" noProof="0" dirty="0" err="1">
                <a:ea typeface="+mn-lt"/>
                <a:cs typeface="+mn-lt"/>
              </a:rPr>
              <a:t>Cth</a:t>
            </a:r>
            <a:r>
              <a:rPr lang="en-AU" sz="2800" noProof="0" dirty="0">
                <a:ea typeface="+mn-lt"/>
                <a:cs typeface="+mn-lt"/>
              </a:rPr>
              <a:t>).</a:t>
            </a:r>
            <a:endParaRPr lang="en-AU" sz="2800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814221-FA17-46FD-8AE3-60C5535F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2525220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D5D36-F119-EEF3-FB4F-C605081D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23D5-57C3-4174-6F7B-86C6C08E9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800" b="0" noProof="0" dirty="0">
                <a:ea typeface="+mj-lt"/>
                <a:cs typeface="+mj-lt"/>
              </a:rPr>
              <a:t>b) Fiduciary Duties to the Company:</a:t>
            </a:r>
            <a:r>
              <a:rPr lang="en-AU" b="0" noProof="0" dirty="0">
                <a:ea typeface="+mj-lt"/>
                <a:cs typeface="+mj-lt"/>
              </a:rPr>
              <a:t> </a:t>
            </a:r>
            <a:endParaRPr lang="en-A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9C8E6-A1E6-730F-F3DE-9BD018C54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sz="2400" noProof="0" dirty="0">
                <a:ea typeface="+mn-lt"/>
                <a:cs typeface="+mn-lt"/>
              </a:rPr>
              <a:t>Act with a reasonable degree of care and diligence: s 180 Corporations Act; </a:t>
            </a:r>
          </a:p>
          <a:p>
            <a:r>
              <a:rPr lang="en-AU" sz="2400" noProof="0" dirty="0">
                <a:ea typeface="+mn-lt"/>
                <a:cs typeface="+mn-lt"/>
              </a:rPr>
              <a:t>Act in good faith in the best interests of the Company, and for a proper purpose: s 181 Corporations Act; and </a:t>
            </a:r>
          </a:p>
          <a:p>
            <a:r>
              <a:rPr lang="en-AU" sz="2400" noProof="0" dirty="0">
                <a:ea typeface="+mn-lt"/>
                <a:cs typeface="+mn-lt"/>
              </a:rPr>
              <a:t>Do not improperly use position or information to gain an advantage: ss 182, 183 Corporations Act. </a:t>
            </a:r>
          </a:p>
        </p:txBody>
      </p:sp>
    </p:spTree>
    <p:extLst>
      <p:ext uri="{BB962C8B-B14F-4D97-AF65-F5344CB8AC3E}">
        <p14:creationId xmlns:p14="http://schemas.microsoft.com/office/powerpoint/2010/main" val="122226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CB79E7-AD58-142B-43F7-B0C18E87A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ECC3BA-A694-43D5-A273-058C6132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207240" cy="6858001"/>
          </a:xfrm>
          <a:prstGeom prst="rect">
            <a:avLst/>
          </a:prstGeom>
          <a:solidFill>
            <a:schemeClr val="tx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F6AF9C-B355-0F4C-3E56-10699C7DC2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7812" b="7812"/>
          <a:stretch/>
        </p:blipFill>
        <p:spPr>
          <a:xfrm>
            <a:off x="458951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5555A-4CC4-9874-3FC9-13E53632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213" y="934971"/>
            <a:ext cx="9692640" cy="1397124"/>
          </a:xfrm>
        </p:spPr>
        <p:txBody>
          <a:bodyPr>
            <a:normAutofit/>
          </a:bodyPr>
          <a:lstStyle/>
          <a:p>
            <a:r>
              <a:rPr lang="en-AU" sz="5400" b="0" noProof="0" dirty="0">
                <a:solidFill>
                  <a:schemeClr val="accent1">
                    <a:lumMod val="76000"/>
                  </a:schemeClr>
                </a:solidFill>
                <a:ea typeface="+mj-lt"/>
                <a:cs typeface="+mj-lt"/>
              </a:rPr>
              <a:t>c) Other Duties: </a:t>
            </a:r>
            <a:endParaRPr lang="en-AU" sz="4800" noProof="0" dirty="0">
              <a:solidFill>
                <a:schemeClr val="accent1">
                  <a:lumMod val="76000"/>
                </a:scheme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C402C7-7E6D-4C81-8D8C-381E8E6F3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1" y="0"/>
            <a:ext cx="4572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69448-412E-D7D2-5C4E-7D09B2EAE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3213" y="2564822"/>
            <a:ext cx="8725246" cy="4117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sz="3200" noProof="0" dirty="0">
                <a:solidFill>
                  <a:schemeClr val="bg1"/>
                </a:solidFill>
                <a:ea typeface="+mn-lt"/>
                <a:cs typeface="+mn-lt"/>
              </a:rPr>
              <a:t>Lodge a return with ASIC annually and when the control of the asset ends: ss 422A, 422B Corporations Act</a:t>
            </a:r>
            <a:r>
              <a:rPr lang="en-AU" sz="2400" noProof="0" dirty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AU" sz="2400" noProof="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814221-FA17-46FD-8AE3-60C5535F6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BCCCD-3CB9-6134-15B5-E41794838AD9}"/>
              </a:ext>
            </a:extLst>
          </p:cNvPr>
          <p:cNvSpPr txBox="1"/>
          <p:nvPr/>
        </p:nvSpPr>
        <p:spPr>
          <a:xfrm>
            <a:off x="458788" y="6858000"/>
            <a:ext cx="12192000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AU" noProof="0" dirty="0" err="1"/>
              <a:t>ThePhoto</a:t>
            </a:r>
            <a:r>
              <a:rPr lang="en-AU" noProof="0" dirty="0"/>
              <a:t> by </a:t>
            </a:r>
            <a:r>
              <a:rPr lang="en-AU" noProof="0" dirty="0" err="1"/>
              <a:t>PhotoAuthor</a:t>
            </a:r>
            <a:r>
              <a:rPr lang="en-AU" noProof="0" dirty="0"/>
              <a:t> is licensed under CCYYSA.</a:t>
            </a:r>
          </a:p>
        </p:txBody>
      </p:sp>
    </p:spTree>
    <p:extLst>
      <p:ext uri="{BB962C8B-B14F-4D97-AF65-F5344CB8AC3E}">
        <p14:creationId xmlns:p14="http://schemas.microsoft.com/office/powerpoint/2010/main" val="3701347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DD56B-CC84-1F4F-FB07-EB68914F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290" y="365760"/>
            <a:ext cx="5997678" cy="1325562"/>
          </a:xfrm>
        </p:spPr>
        <p:txBody>
          <a:bodyPr>
            <a:normAutofit/>
          </a:bodyPr>
          <a:lstStyle/>
          <a:p>
            <a:r>
              <a:rPr lang="en-AU" sz="4100" b="0" noProof="0" dirty="0">
                <a:ea typeface="+mj-lt"/>
                <a:cs typeface="+mj-lt"/>
              </a:rPr>
              <a:t>The Litigation Pathway: </a:t>
            </a:r>
            <a:br>
              <a:rPr lang="en-AU" sz="4100" b="0" noProof="0" dirty="0">
                <a:ea typeface="+mj-lt"/>
                <a:cs typeface="+mj-lt"/>
              </a:rPr>
            </a:br>
            <a:r>
              <a:rPr lang="en-AU" sz="4100" b="0" noProof="0" dirty="0">
                <a:ea typeface="+mj-lt"/>
                <a:cs typeface="+mj-lt"/>
              </a:rPr>
              <a:t>when a creditor is unhappy </a:t>
            </a:r>
            <a:endParaRPr lang="en-AU" sz="4100" noProof="0" dirty="0">
              <a:ea typeface="+mj-lt"/>
              <a:cs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3E8C2D-4F5A-49E0-8155-C1699A478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pic>
        <p:nvPicPr>
          <p:cNvPr id="4" name="Picture 3" descr="A row of law books&#10;&#10;AI-generated content may be incorrect.">
            <a:extLst>
              <a:ext uri="{FF2B5EF4-FFF2-40B4-BE49-F238E27FC236}">
                <a16:creationId xmlns:a16="http://schemas.microsoft.com/office/drawing/2014/main" id="{AC58BDD9-47DF-516C-B8A5-96FDB6264E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5000"/>
                    </a14:imgEffect>
                    <a14:imgEffect>
                      <a14:brightnessContrast bright="-19000"/>
                    </a14:imgEffect>
                  </a14:imgLayer>
                </a14:imgProps>
              </a:ext>
            </a:extLst>
          </a:blip>
          <a:srcRect l="50988" r="22244" b="1"/>
          <a:stretch/>
        </p:blipFill>
        <p:spPr>
          <a:xfrm>
            <a:off x="457200" y="10"/>
            <a:ext cx="4196111" cy="642550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68CDC-1C14-CA70-BF93-F5C8C4816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290" y="1828800"/>
            <a:ext cx="6015571" cy="43513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AU" noProof="0" dirty="0">
                <a:ea typeface="+mn-lt"/>
                <a:cs typeface="+mn-lt"/>
              </a:rPr>
              <a:t>Any person can complain to the Court that a Receiver has failed to perform its obligations as prescribed under the instrument of appointment, statute or court order: s 423 Corporations Act. </a:t>
            </a:r>
            <a:endParaRPr lang="en-AU" noProof="0" dirty="0"/>
          </a:p>
          <a:p>
            <a:pPr lvl="1">
              <a:buFont typeface="Courier New" pitchFamily="34" charset="0"/>
              <a:buChar char="o"/>
            </a:pPr>
            <a:r>
              <a:rPr lang="en-AU" spc="10" noProof="0" dirty="0">
                <a:ea typeface="+mn-lt"/>
                <a:cs typeface="+mn-lt"/>
              </a:rPr>
              <a:t> Court has broad powers to investigate the Receiver’s books, examine individuals and make such orders as it thinks fit. </a:t>
            </a:r>
          </a:p>
          <a:p>
            <a:pPr lvl="1">
              <a:buFont typeface="Courier New" pitchFamily="34" charset="0"/>
              <a:buChar char="o"/>
            </a:pPr>
            <a:r>
              <a:rPr lang="en-AU" spc="10" noProof="0" dirty="0"/>
              <a:t>Complaint can be instead brought to ASIC, which can investigate and report to the Court. </a:t>
            </a:r>
          </a:p>
          <a:p>
            <a:r>
              <a:rPr lang="en-AU" noProof="0" dirty="0"/>
              <a:t>Equitable remedies including damages </a:t>
            </a:r>
          </a:p>
          <a:p>
            <a:pPr lvl="1">
              <a:buFont typeface="Courier New" pitchFamily="34" charset="0"/>
              <a:buChar char="o"/>
            </a:pPr>
            <a:r>
              <a:rPr lang="en-AU" spc="10" noProof="0" dirty="0"/>
              <a:t>Interlocutory injunctions </a:t>
            </a:r>
          </a:p>
          <a:p>
            <a:pPr lvl="1">
              <a:buFont typeface="Courier New" pitchFamily="34" charset="0"/>
              <a:buChar char="o"/>
            </a:pPr>
            <a:r>
              <a:rPr lang="en-AU" spc="10" noProof="0" dirty="0"/>
              <a:t>The company can apply to have the Receiver removed on grounds of misconduct: s 434A Corporations Act. </a:t>
            </a:r>
          </a:p>
          <a:p>
            <a:endParaRPr lang="en-AU" noProof="0" dirty="0"/>
          </a:p>
          <a:p>
            <a:endParaRPr lang="en-AU" noProof="0" dirty="0"/>
          </a:p>
          <a:p>
            <a:endParaRPr lang="en-AU" noProof="0" dirty="0"/>
          </a:p>
          <a:p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646487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09E701-59D5-1926-71F5-2B87B6DF564B}"/>
              </a:ext>
            </a:extLst>
          </p:cNvPr>
          <p:cNvSpPr>
            <a:spLocks noGrp="1"/>
          </p:cNvSpPr>
          <p:nvPr/>
        </p:nvSpPr>
        <p:spPr>
          <a:xfrm>
            <a:off x="4965290" y="365760"/>
            <a:ext cx="6002826" cy="1629332"/>
          </a:xfrm>
          <a:prstGeom prst="rect">
            <a:avLst/>
          </a:prstGeom>
        </p:spPr>
        <p:txBody>
          <a:bodyPr vert="horz" lIns="91440" tIns="27432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AU" sz="4100" i="1" noProof="0" dirty="0"/>
              <a:t>Boz One Pty Ltd v McLellan </a:t>
            </a:r>
            <a:r>
              <a:rPr lang="en-AU" sz="4100" noProof="0" dirty="0"/>
              <a:t>[2015] VSCA 68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3E8C2D-4F5A-49E0-8155-C1699A478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pic>
        <p:nvPicPr>
          <p:cNvPr id="4" name="Content Placeholder 3" descr="A picture containing blue glass buildings with reflection">
            <a:extLst>
              <a:ext uri="{FF2B5EF4-FFF2-40B4-BE49-F238E27FC236}">
                <a16:creationId xmlns:a16="http://schemas.microsoft.com/office/drawing/2014/main" id="{8F4FCBF9-4640-F92D-88FB-4DE954D6C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9923" r="2980"/>
          <a:stretch/>
        </p:blipFill>
        <p:spPr>
          <a:xfrm>
            <a:off x="457200" y="10"/>
            <a:ext cx="4196111" cy="641229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3701F476-DEE0-0263-B37F-60F25ACF1D92}"/>
              </a:ext>
            </a:extLst>
          </p:cNvPr>
          <p:cNvSpPr>
            <a:spLocks noGrp="1"/>
          </p:cNvSpPr>
          <p:nvPr/>
        </p:nvSpPr>
        <p:spPr>
          <a:xfrm>
            <a:off x="4965290" y="2539313"/>
            <a:ext cx="6010423" cy="364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000" kern="1200" spc="1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noProof="0" dirty="0"/>
              <a:t> "</a:t>
            </a:r>
            <a:r>
              <a:rPr lang="en-AU" i="1" noProof="0" dirty="0"/>
              <a:t>The relevant question for the purposes of s 420A is whether the controller has failed to do what a reasonable and prudent person would do, or has done what a reasonable or prudent person would refrain from doing in the circumstances." - </a:t>
            </a:r>
            <a:r>
              <a:rPr lang="en-AU" noProof="0" dirty="0"/>
              <a:t>[158]</a:t>
            </a:r>
            <a:endParaRPr lang="en-AU" i="1" noProof="0" dirty="0"/>
          </a:p>
        </p:txBody>
      </p:sp>
    </p:spTree>
    <p:extLst>
      <p:ext uri="{BB962C8B-B14F-4D97-AF65-F5344CB8AC3E}">
        <p14:creationId xmlns:p14="http://schemas.microsoft.com/office/powerpoint/2010/main" val="3012650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187">
            <a:extLst>
              <a:ext uri="{FF2B5EF4-FFF2-40B4-BE49-F238E27FC236}">
                <a16:creationId xmlns:a16="http://schemas.microsoft.com/office/drawing/2014/main" id="{4B5D7E96-F285-48F3-A1ED-1B528769A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45CC635-7B74-40F0-850E-A6202662B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AU" noProof="0" dirty="0"/>
          </a:p>
        </p:txBody>
      </p:sp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825E27DF-291E-4ED1-B5E0-FD10798AC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745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6399C3-3EDC-4898-A2E4-D8ACEE6A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416" y="507618"/>
            <a:ext cx="5049189" cy="2088246"/>
          </a:xfrm>
        </p:spPr>
        <p:txBody>
          <a:bodyPr vert="horz" lIns="91440" tIns="27432" rIns="91440" bIns="45720" rtlCol="0" anchor="b">
            <a:normAutofit/>
          </a:bodyPr>
          <a:lstStyle/>
          <a:p>
            <a:r>
              <a:rPr lang="en-AU" sz="3000" i="1" noProof="0" dirty="0"/>
              <a:t>Manda Capital Holdings Pty Ltd v PEC Portfolio Springvale Pty Ltd </a:t>
            </a:r>
            <a:r>
              <a:rPr lang="en-AU" sz="3000" noProof="0" dirty="0"/>
              <a:t>[2022] VSC 381</a:t>
            </a:r>
          </a:p>
        </p:txBody>
      </p:sp>
      <p:pic>
        <p:nvPicPr>
          <p:cNvPr id="9" name="Picture Placeholder 8" descr="Closed Hanged on Door · Free Stock Photo">
            <a:extLst>
              <a:ext uri="{FF2B5EF4-FFF2-40B4-BE49-F238E27FC236}">
                <a16:creationId xmlns:a16="http://schemas.microsoft.com/office/drawing/2014/main" id="{D8F748D4-DB82-42E3-894A-0552C0FD2A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27648" r="5780" b="1"/>
          <a:stretch/>
        </p:blipFill>
        <p:spPr>
          <a:xfrm>
            <a:off x="161152" y="160866"/>
            <a:ext cx="3762123" cy="3772147"/>
          </a:xfrm>
          <a:custGeom>
            <a:avLst/>
            <a:gdLst/>
            <a:ahLst/>
            <a:cxnLst/>
            <a:rect l="l" t="t" r="r" b="b"/>
            <a:pathLst>
              <a:path w="3762123" h="3772147">
                <a:moveTo>
                  <a:pt x="0" y="0"/>
                </a:moveTo>
                <a:lnTo>
                  <a:pt x="3762123" y="0"/>
                </a:lnTo>
                <a:lnTo>
                  <a:pt x="3762123" y="2803198"/>
                </a:lnTo>
                <a:lnTo>
                  <a:pt x="1898122" y="2803198"/>
                </a:lnTo>
                <a:lnTo>
                  <a:pt x="1898122" y="3772147"/>
                </a:lnTo>
                <a:lnTo>
                  <a:pt x="0" y="3772147"/>
                </a:lnTo>
                <a:close/>
              </a:path>
            </a:pathLst>
          </a:cu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B56E2410-26C6-4FEE-8067-B4D77FF90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89347" y="160866"/>
            <a:ext cx="1856777" cy="28031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30D8-AD6A-4638-9059-32675984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8455" y="1857555"/>
            <a:ext cx="5295614" cy="447675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182880">
              <a:buChar char="•"/>
            </a:pPr>
            <a:r>
              <a:rPr lang="en-AU" sz="2400" noProof="0" dirty="0"/>
              <a:t>Questions for a controller of assets in 2020: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AU" sz="2000" noProof="0" dirty="0"/>
              <a:t>  Should you sell during a Covid-19 lockdown?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AU" sz="2000" noProof="0" dirty="0"/>
              <a:t>  Should you advertise it as a ‘mortgagee sale’?</a:t>
            </a:r>
          </a:p>
          <a:p>
            <a:pPr indent="-182880">
              <a:buChar char="•"/>
            </a:pPr>
            <a:endParaRPr lang="en-AU" noProof="0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0076CC27-7EBD-47E6-B136-F90EA6A80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001" y="4093880"/>
            <a:ext cx="1883167" cy="2617987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 dirty="0"/>
          </a:p>
        </p:txBody>
      </p:sp>
      <p:pic>
        <p:nvPicPr>
          <p:cNvPr id="7" name="Picture Placeholder 6" descr="White Building Under Clear Blue Sky in Worms Eye View Photography ...">
            <a:extLst>
              <a:ext uri="{FF2B5EF4-FFF2-40B4-BE49-F238E27FC236}">
                <a16:creationId xmlns:a16="http://schemas.microsoft.com/office/drawing/2014/main" id="{F718B2F1-208E-4A1D-9716-513B0D7093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1685" r="18854" b="-2"/>
          <a:stretch/>
        </p:blipFill>
        <p:spPr>
          <a:xfrm>
            <a:off x="2213536" y="3124931"/>
            <a:ext cx="3732588" cy="3586936"/>
          </a:xfrm>
          <a:prstGeom prst="rect">
            <a:avLst/>
          </a:prstGeom>
        </p:spPr>
      </p:pic>
      <p:sp>
        <p:nvSpPr>
          <p:cNvPr id="183" name="Slide Number Placeholder 182">
            <a:extLst>
              <a:ext uri="{FF2B5EF4-FFF2-40B4-BE49-F238E27FC236}">
                <a16:creationId xmlns:a16="http://schemas.microsoft.com/office/drawing/2014/main" id="{29707739-DA1E-4E29-A977-FC44841F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6172200"/>
            <a:ext cx="914400" cy="593725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12CC964-A50B-4C29-B4E4-2C30BB34CCF3}" type="slidenum">
              <a:rPr lang="en-AU" noProof="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7902528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Custom 9">
      <a:dk1>
        <a:sysClr val="windowText" lastClr="000000"/>
      </a:dk1>
      <a:lt1>
        <a:sysClr val="window" lastClr="FFFFFF"/>
      </a:lt1>
      <a:dk2>
        <a:srgbClr val="213130"/>
      </a:dk2>
      <a:lt2>
        <a:srgbClr val="EBEBEB"/>
      </a:lt2>
      <a:accent1>
        <a:srgbClr val="7DB942"/>
      </a:accent1>
      <a:accent2>
        <a:srgbClr val="B0D68C"/>
      </a:accent2>
      <a:accent3>
        <a:srgbClr val="9FC76F"/>
      </a:accent3>
      <a:accent4>
        <a:srgbClr val="969FA7"/>
      </a:accent4>
      <a:accent5>
        <a:srgbClr val="3E5C20"/>
      </a:accent5>
      <a:accent6>
        <a:srgbClr val="40619D"/>
      </a:accent6>
      <a:hlink>
        <a:srgbClr val="7DB942"/>
      </a:hlink>
      <a:folHlink>
        <a:srgbClr val="B0B0B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7B713C7F-58B7-4AE9-B361-B13EB9EC4C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8D37A5A2B09E45B03CD478C2E2B6FD" ma:contentTypeVersion="24" ma:contentTypeDescription="Create a new document." ma:contentTypeScope="" ma:versionID="f66236f11488995912a29b681973a4cb">
  <xsd:schema xmlns:xsd="http://www.w3.org/2001/XMLSchema" xmlns:xs="http://www.w3.org/2001/XMLSchema" xmlns:p="http://schemas.microsoft.com/office/2006/metadata/properties" xmlns:ns2="8e8eb48a-4275-41e3-a8c0-4e9dc81fc792" xmlns:ns3="dc8bce6c-b711-49b5-9ea0-721a73f6c1ad" targetNamespace="http://schemas.microsoft.com/office/2006/metadata/properties" ma:root="true" ma:fieldsID="90975e15b3584f0449399621fb4eb50c" ns2:_="" ns3:_="">
    <xsd:import namespace="8e8eb48a-4275-41e3-a8c0-4e9dc81fc792"/>
    <xsd:import namespace="dc8bce6c-b711-49b5-9ea0-721a73f6c1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Status" minOccurs="0"/>
                <xsd:element ref="ns2:Topic" minOccurs="0"/>
                <xsd:element ref="ns2:PracticeArea" minOccurs="0"/>
                <xsd:element ref="ns2:RecordingDat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8eb48a-4275-41e3-a8c0-4e9dc81fc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tatus" ma:index="12" nillable="true" ma:displayName="Status" ma:default="Scheduled" ma:format="Dropdown" ma:internalName="Status">
      <xsd:simpleType>
        <xsd:restriction base="dms:Choice">
          <xsd:enumeration value="Scheduled"/>
          <xsd:enumeration value="Recorded"/>
          <xsd:enumeration value="Published"/>
        </xsd:restriction>
      </xsd:simpleType>
    </xsd:element>
    <xsd:element name="Topic" ma:index="13" nillable="true" ma:displayName="Topic " ma:format="Dropdown" ma:internalName="Topic">
      <xsd:simpleType>
        <xsd:restriction base="dms:Text">
          <xsd:maxLength value="255"/>
        </xsd:restriction>
      </xsd:simpleType>
    </xsd:element>
    <xsd:element name="PracticeArea" ma:index="14" nillable="true" ma:displayName="Practice Area" ma:format="Dropdown" ma:internalName="PracticeArea">
      <xsd:simpleType>
        <xsd:union memberTypes="dms:Text">
          <xsd:simpleType>
            <xsd:restriction base="dms:Choice">
              <xsd:enumeration value="Commercial"/>
              <xsd:enumeration value="Family"/>
              <xsd:enumeration value="Common"/>
              <xsd:enumeration value="Crime"/>
            </xsd:restriction>
          </xsd:simpleType>
        </xsd:union>
      </xsd:simpleType>
    </xsd:element>
    <xsd:element name="RecordingDate" ma:index="15" nillable="true" ma:displayName="Recording Date" ma:format="DateOnly" ma:internalName="RecordingDate">
      <xsd:simpleType>
        <xsd:restriction base="dms:DateTim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cfded05-66a9-480e-a1f4-c1a96cf65c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8bce6c-b711-49b5-9ea0-721a73f6c1a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9770b54-0f60-45d9-843f-db6bf442a6ef}" ma:internalName="TaxCatchAll" ma:showField="CatchAllData" ma:web="dc8bce6c-b711-49b5-9ea0-721a73f6c1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e8eb48a-4275-41e3-a8c0-4e9dc81fc792">
      <Terms xmlns="http://schemas.microsoft.com/office/infopath/2007/PartnerControls"/>
    </lcf76f155ced4ddcb4097134ff3c332f>
    <TaxCatchAll xmlns="dc8bce6c-b711-49b5-9ea0-721a73f6c1ad" xsi:nil="true"/>
    <PracticeArea xmlns="8e8eb48a-4275-41e3-a8c0-4e9dc81fc792" xsi:nil="true"/>
    <RecordingDate xmlns="8e8eb48a-4275-41e3-a8c0-4e9dc81fc792" xsi:nil="true"/>
    <Status xmlns="8e8eb48a-4275-41e3-a8c0-4e9dc81fc792">Scheduled</Status>
    <Topic xmlns="8e8eb48a-4275-41e3-a8c0-4e9dc81fc79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A83FB7-B762-4787-8F50-83303A8E3FAF}"/>
</file>

<file path=customXml/itemProps2.xml><?xml version="1.0" encoding="utf-8"?>
<ds:datastoreItem xmlns:ds="http://schemas.openxmlformats.org/officeDocument/2006/customXml" ds:itemID="{6A4C3BED-454A-46B6-8221-1DB0C44A8733}">
  <ds:schemaRefs>
    <ds:schemaRef ds:uri="http://purl.org/dc/dcmitype/"/>
    <ds:schemaRef ds:uri="http://schemas.microsoft.com/office/2006/metadata/properties"/>
    <ds:schemaRef ds:uri="http://www.w3.org/XML/1998/namespace"/>
    <ds:schemaRef ds:uri="dc8bce6c-b711-49b5-9ea0-721a73f6c1ad"/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8e8eb48a-4275-41e3-a8c0-4e9dc81fc792"/>
    <ds:schemaRef ds:uri="6eb483d9-0037-496d-b17a-abca527fc6c5"/>
    <ds:schemaRef ds:uri="d312173c-581e-4c90-93e3-0f900b92c485"/>
  </ds:schemaRefs>
</ds:datastoreItem>
</file>

<file path=customXml/itemProps3.xml><?xml version="1.0" encoding="utf-8"?>
<ds:datastoreItem xmlns:ds="http://schemas.openxmlformats.org/officeDocument/2006/customXml" ds:itemID="{D30738D1-AF96-4D8F-829B-D8E5931356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163</TotalTime>
  <Words>551</Words>
  <Application>Microsoft Office PowerPoint</Application>
  <PresentationFormat>Widescreen</PresentationFormat>
  <Paragraphs>52</Paragraphs>
  <Slides>10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View</vt:lpstr>
      <vt:lpstr>Trusts &amp; Insolvency: Is the Price Right?</vt:lpstr>
      <vt:lpstr>Agenda</vt:lpstr>
      <vt:lpstr>The Receiver’s Obligations when Selling Assets</vt:lpstr>
      <vt:lpstr>Primary Duty  to Creditors:</vt:lpstr>
      <vt:lpstr>b) Fiduciary Duties to the Company: </vt:lpstr>
      <vt:lpstr>c) Other Duties: </vt:lpstr>
      <vt:lpstr>The Litigation Pathway:  when a creditor is unhappy </vt:lpstr>
      <vt:lpstr>PowerPoint Presentation</vt:lpstr>
      <vt:lpstr>Manda Capital Holdings Pty Ltd v PEC Portfolio Springvale Pty Ltd [2022] VSC 381</vt:lpstr>
      <vt:lpstr>Take Home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Jessica Zhou</dc:creator>
  <cp:lastModifiedBy>Amanda Carruthers</cp:lastModifiedBy>
  <cp:revision>316</cp:revision>
  <cp:lastPrinted>2025-03-11T01:58:17Z</cp:lastPrinted>
  <dcterms:created xsi:type="dcterms:W3CDTF">2025-02-05T23:03:35Z</dcterms:created>
  <dcterms:modified xsi:type="dcterms:W3CDTF">2025-03-11T23:03:03Z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0x010100508D37A5A2B09E45B03CD478C2E2B6FD</vt:lpwstr>
  </property>
  <property fmtid="{D5CDD505-2E9C-101B-9397-08002B2CF9AE}" pid="3" name="MediaServiceImageTags">
    <vt:lpwstr/>
  </property>
</Properties>
</file>