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4" r:id="rId6"/>
    <p:sldId id="266" r:id="rId7"/>
    <p:sldId id="267" r:id="rId8"/>
    <p:sldId id="276" r:id="rId9"/>
    <p:sldId id="268" r:id="rId10"/>
    <p:sldId id="277" r:id="rId11"/>
    <p:sldId id="278" r:id="rId12"/>
    <p:sldId id="282" r:id="rId13"/>
    <p:sldId id="279" r:id="rId14"/>
    <p:sldId id="280" r:id="rId15"/>
    <p:sldId id="269" r:id="rId16"/>
    <p:sldId id="270" r:id="rId17"/>
    <p:sldId id="281" r:id="rId18"/>
    <p:sldId id="284" r:id="rId19"/>
    <p:sldId id="285" r:id="rId20"/>
    <p:sldId id="271" r:id="rId21"/>
    <p:sldId id="283"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71F12-BD3C-4655-ACCB-CE5B8474AE27}" v="1" dt="2025-03-18T23:08:08.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1" autoAdjust="0"/>
    <p:restoredTop sz="94660"/>
  </p:normalViewPr>
  <p:slideViewPr>
    <p:cSldViewPr snapToGrid="0">
      <p:cViewPr varScale="1">
        <p:scale>
          <a:sx n="101" d="100"/>
          <a:sy n="101" d="100"/>
        </p:scale>
        <p:origin x="14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Zhou" userId="0d280ab5-2c02-4a5b-bf0e-7d5b5e077664" providerId="ADAL" clId="{8F271F12-BD3C-4655-ACCB-CE5B8474AE27}"/>
    <pc:docChg chg="modSld">
      <pc:chgData name="Jessica Zhou" userId="0d280ab5-2c02-4a5b-bf0e-7d5b5e077664" providerId="ADAL" clId="{8F271F12-BD3C-4655-ACCB-CE5B8474AE27}" dt="2025-03-18T23:08:08.656" v="0"/>
      <pc:docMkLst>
        <pc:docMk/>
      </pc:docMkLst>
      <pc:sldChg chg="addSp modSp">
        <pc:chgData name="Jessica Zhou" userId="0d280ab5-2c02-4a5b-bf0e-7d5b5e077664" providerId="ADAL" clId="{8F271F12-BD3C-4655-ACCB-CE5B8474AE27}" dt="2025-03-18T23:08:08.656" v="0"/>
        <pc:sldMkLst>
          <pc:docMk/>
          <pc:sldMk cId="3105010009" sldId="275"/>
        </pc:sldMkLst>
        <pc:spChg chg="add mod">
          <ac:chgData name="Jessica Zhou" userId="0d280ab5-2c02-4a5b-bf0e-7d5b5e077664" providerId="ADAL" clId="{8F271F12-BD3C-4655-ACCB-CE5B8474AE27}" dt="2025-03-18T23:08:08.656" v="0"/>
          <ac:spMkLst>
            <pc:docMk/>
            <pc:sldMk cId="3105010009" sldId="275"/>
            <ac:spMk id="2" creationId="{FD196974-2AC1-0B10-E6D0-31A2365EC5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68AF1-B14E-4D51-9024-83120380DB12}" type="datetimeFigureOut">
              <a:rPr lang="en-AU" smtClean="0"/>
              <a:t>19/03/2025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5AA58-F1B5-4954-9475-6F962A63F108}" type="slidenum">
              <a:rPr lang="en-AU" smtClean="0"/>
              <a:t>‹#›</a:t>
            </a:fld>
            <a:endParaRPr lang="en-AU"/>
          </a:p>
        </p:txBody>
      </p:sp>
    </p:spTree>
    <p:extLst>
      <p:ext uri="{BB962C8B-B14F-4D97-AF65-F5344CB8AC3E}">
        <p14:creationId xmlns:p14="http://schemas.microsoft.com/office/powerpoint/2010/main" val="357711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A340-D279-4AF5-7EE7-4272B3C25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CED2682-2788-2098-F3CE-CAB3374E7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59667C-C3FB-BC3F-454E-B65E155B7503}"/>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45DA9C45-B3AA-B722-A66D-58F83ADC4D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93D5EE-D955-7E23-C467-A1CBF830938A}"/>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260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7029-9DB5-31CA-E164-B3D6BB763A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197D52D-A030-D027-260B-08B0FA552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1FFF7B-BF1E-C29C-9F62-6C117CA4C0CF}"/>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02893D52-1B89-089D-FDC7-7DE74F5289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239097-8E86-D504-1924-4AA077A8297E}"/>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4716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7E0EC6-A1C3-8FB1-F529-212B40F9D8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E751EA-31B7-56AA-5EE6-72079E9D4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FB8BB1-9828-E134-9C04-8B6B78EDFE91}"/>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61D1DC5C-D036-EC21-6235-05FB695EA3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750864-EDCB-4822-9A94-39F549427AB6}"/>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57030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DA04-1D0A-3D8A-F93C-71469D04D8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9B1FFC-7A5F-1AA0-17AF-DB82DBA6C7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3BA70F-BF46-2D18-11AD-1AA19BCCF140}"/>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71CDA6E7-1065-76B7-1BA2-25EF2E7CD7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865F2B-DC3C-67EB-6090-B155DBCE4CE9}"/>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103583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97AE-1F21-DF40-AFDB-48CA6FA0A1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3C5AAA0-227C-C3C0-4A53-6BC8F511CA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1961C-F44E-A703-7EE8-E09702C15269}"/>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36945380-AE32-46F5-4CFF-3A3F4726F1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628237-CD41-7083-91C0-BBD92ADFDDDF}"/>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365762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149E-A034-EDF5-D097-60D7E24760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F287C13-BF78-9F66-6C40-63BC15D54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D94A34E-CB58-D758-80E4-5DED4B9F8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C129-A0E1-D560-8E04-26E698C3821E}"/>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6" name="Footer Placeholder 5">
            <a:extLst>
              <a:ext uri="{FF2B5EF4-FFF2-40B4-BE49-F238E27FC236}">
                <a16:creationId xmlns:a16="http://schemas.microsoft.com/office/drawing/2014/main" id="{303C5A26-DD22-CDCE-7823-880B1E8CCD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FCA12D-5BED-E00A-8042-471CE6342928}"/>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27139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23F-9E20-FEE2-D71F-E44C3721284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0E8D18-6DC6-4F2F-B6FE-96D10DBAC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55CCB-51A2-6969-047A-99D33C1137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F92A291-226E-EF02-D298-C4D20589C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4E8A-3A13-7DA1-2984-838BD1F1D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F468636-AE40-2BAC-5E48-F850A9E4F03B}"/>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8" name="Footer Placeholder 7">
            <a:extLst>
              <a:ext uri="{FF2B5EF4-FFF2-40B4-BE49-F238E27FC236}">
                <a16:creationId xmlns:a16="http://schemas.microsoft.com/office/drawing/2014/main" id="{9EC593D8-F0F8-99CB-B3E2-EF0BF41E1B3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C2F0E5F-7855-18A1-8E18-13949861E41A}"/>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33682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ADFC-AD60-F96B-10FE-3F8AE062955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3B0DF6-AB2D-4FAC-C693-F128E8912C2F}"/>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4" name="Footer Placeholder 3">
            <a:extLst>
              <a:ext uri="{FF2B5EF4-FFF2-40B4-BE49-F238E27FC236}">
                <a16:creationId xmlns:a16="http://schemas.microsoft.com/office/drawing/2014/main" id="{96FA87E6-A15A-05D6-97F8-4728F66FC4D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AE4A02A-AC75-1652-FAAE-F5A4FFFE97A2}"/>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45929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488DA-77E5-0FA0-4B4B-CD843B4BEFB1}"/>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3" name="Footer Placeholder 2">
            <a:extLst>
              <a:ext uri="{FF2B5EF4-FFF2-40B4-BE49-F238E27FC236}">
                <a16:creationId xmlns:a16="http://schemas.microsoft.com/office/drawing/2014/main" id="{A86C0F60-D67E-3E36-DFA6-F0FCBB8316E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0CA334-6720-F5B7-8F19-8819172F54B5}"/>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9263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B94B-56CB-C781-DAA6-3C032C086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D0AD187-08A8-CE19-A4DC-2F16F41A5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823D87F-35EA-F8F4-415E-19DB5CABE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D790D-795A-D1C7-5133-0028B8384B4E}"/>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6" name="Footer Placeholder 5">
            <a:extLst>
              <a:ext uri="{FF2B5EF4-FFF2-40B4-BE49-F238E27FC236}">
                <a16:creationId xmlns:a16="http://schemas.microsoft.com/office/drawing/2014/main" id="{32373A52-64A2-DA12-DFD8-2717A200956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97B984-F09D-316D-0C68-9434FBB2FD49}"/>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3420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137-AFED-FBC1-3075-50A2B8D04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987C153-614A-B32A-0305-A3B66C3C7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82554A-48EF-C354-8BD5-3D8776832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4F6C-F205-CC8F-9961-EB7F79B33543}"/>
              </a:ext>
            </a:extLst>
          </p:cNvPr>
          <p:cNvSpPr>
            <a:spLocks noGrp="1"/>
          </p:cNvSpPr>
          <p:nvPr>
            <p:ph type="dt" sz="half" idx="10"/>
          </p:nvPr>
        </p:nvSpPr>
        <p:spPr/>
        <p:txBody>
          <a:bodyPr/>
          <a:lstStyle/>
          <a:p>
            <a:fld id="{F439E2D2-3C3A-4CD7-A09C-92C209AFB955}" type="datetimeFigureOut">
              <a:rPr lang="en-AU" smtClean="0"/>
              <a:t>19/03/2025</a:t>
            </a:fld>
            <a:endParaRPr lang="en-AU"/>
          </a:p>
        </p:txBody>
      </p:sp>
      <p:sp>
        <p:nvSpPr>
          <p:cNvPr id="6" name="Footer Placeholder 5">
            <a:extLst>
              <a:ext uri="{FF2B5EF4-FFF2-40B4-BE49-F238E27FC236}">
                <a16:creationId xmlns:a16="http://schemas.microsoft.com/office/drawing/2014/main" id="{FE2BDFA7-D187-80EB-FC53-7DA071E311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C70BFE-5E1F-5C8B-2972-EBD92FFEE8FE}"/>
              </a:ext>
            </a:extLst>
          </p:cNvPr>
          <p:cNvSpPr>
            <a:spLocks noGrp="1"/>
          </p:cNvSpPr>
          <p:nvPr>
            <p:ph type="sldNum" sz="quarter" idx="12"/>
          </p:nvPr>
        </p:nvSpPr>
        <p:spPr/>
        <p:txBody>
          <a:bodyPr/>
          <a:lstStyle/>
          <a:p>
            <a:fld id="{03AE071D-8C2E-42EE-A7D4-9387EBD3D58F}" type="slidenum">
              <a:rPr lang="en-AU" smtClean="0"/>
              <a:t>‹#›</a:t>
            </a:fld>
            <a:endParaRPr lang="en-AU"/>
          </a:p>
        </p:txBody>
      </p:sp>
    </p:spTree>
    <p:extLst>
      <p:ext uri="{BB962C8B-B14F-4D97-AF65-F5344CB8AC3E}">
        <p14:creationId xmlns:p14="http://schemas.microsoft.com/office/powerpoint/2010/main" val="272007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642B4-AA5C-6267-22B6-B53F05C80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660BF1-575C-FC81-532A-4D14F38AA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E6BE39-EEBB-D8E3-B157-6B9014FC4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39E2D2-3C3A-4CD7-A09C-92C209AFB955}" type="datetimeFigureOut">
              <a:rPr lang="en-AU" smtClean="0"/>
              <a:t>19/03/2025</a:t>
            </a:fld>
            <a:endParaRPr lang="en-AU"/>
          </a:p>
        </p:txBody>
      </p:sp>
      <p:sp>
        <p:nvSpPr>
          <p:cNvPr id="5" name="Footer Placeholder 4">
            <a:extLst>
              <a:ext uri="{FF2B5EF4-FFF2-40B4-BE49-F238E27FC236}">
                <a16:creationId xmlns:a16="http://schemas.microsoft.com/office/drawing/2014/main" id="{010036A5-5010-E8D6-D385-87720D979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F6CD899-2F5A-D78C-382C-13C02ACD9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E071D-8C2E-42EE-A7D4-9387EBD3D58F}" type="slidenum">
              <a:rPr lang="en-AU" smtClean="0"/>
              <a:t>‹#›</a:t>
            </a:fld>
            <a:endParaRPr lang="en-AU"/>
          </a:p>
        </p:txBody>
      </p:sp>
    </p:spTree>
    <p:extLst>
      <p:ext uri="{BB962C8B-B14F-4D97-AF65-F5344CB8AC3E}">
        <p14:creationId xmlns:p14="http://schemas.microsoft.com/office/powerpoint/2010/main" val="325890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6.jpeg"/><Relationship Id="rId12" Type="http://schemas.openxmlformats.org/officeDocument/2006/relationships/hyperlink" Target="mailto:priya.wakhlu@vicbar.com.au"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mailto:scott.cromb@vicbar.com.au" TargetMode="External"/><Relationship Id="rId5" Type="http://schemas.openxmlformats.org/officeDocument/2006/relationships/image" Target="../media/image14.jpeg"/><Relationship Id="rId10" Type="http://schemas.openxmlformats.org/officeDocument/2006/relationships/hyperlink" Target="mailto:samueloburt@vicbar.com.au" TargetMode="External"/><Relationship Id="rId4" Type="http://schemas.openxmlformats.org/officeDocument/2006/relationships/image" Target="../media/image7.png"/><Relationship Id="rId9" Type="http://schemas.openxmlformats.org/officeDocument/2006/relationships/hyperlink" Target="mailto:camtruong@vicbar.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EB85-ECC8-2BBB-EDF1-0C2D477C79A1}"/>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4C62BB5E-4CF8-F478-846B-CE9E690B3FA0}"/>
              </a:ext>
            </a:extLst>
          </p:cNvPr>
          <p:cNvSpPr>
            <a:spLocks noGrp="1"/>
          </p:cNvSpPr>
          <p:nvPr>
            <p:ph type="subTitle" idx="1"/>
          </p:nvPr>
        </p:nvSpPr>
        <p:spPr/>
        <p:txBody>
          <a:bodyPr/>
          <a:lstStyle/>
          <a:p>
            <a:endParaRPr lang="en-AU"/>
          </a:p>
        </p:txBody>
      </p:sp>
      <p:sp>
        <p:nvSpPr>
          <p:cNvPr id="4" name="Rectangle 3">
            <a:extLst>
              <a:ext uri="{FF2B5EF4-FFF2-40B4-BE49-F238E27FC236}">
                <a16:creationId xmlns:a16="http://schemas.microsoft.com/office/drawing/2014/main" id="{DE0F99AD-6045-45F8-94D0-3E62B5106970}"/>
              </a:ext>
            </a:extLst>
          </p:cNvPr>
          <p:cNvSpPr/>
          <p:nvPr/>
        </p:nvSpPr>
        <p:spPr>
          <a:xfrm>
            <a:off x="-49161" y="-54722"/>
            <a:ext cx="12496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DFDE593A-0084-21CA-B55A-A23C7A1CB60F}"/>
              </a:ext>
            </a:extLst>
          </p:cNvPr>
          <p:cNvPicPr>
            <a:picLocks noChangeAspect="1"/>
          </p:cNvPicPr>
          <p:nvPr/>
        </p:nvPicPr>
        <p:blipFill>
          <a:blip r:embed="rId2">
            <a:alphaModFix amt="37000"/>
            <a:extLst>
              <a:ext uri="{28A0092B-C50C-407E-A947-70E740481C1C}">
                <a14:useLocalDpi xmlns:a14="http://schemas.microsoft.com/office/drawing/2010/main" val="0"/>
              </a:ext>
            </a:extLst>
          </a:blip>
          <a:stretch>
            <a:fillRect/>
          </a:stretch>
        </p:blipFill>
        <p:spPr>
          <a:xfrm>
            <a:off x="2797600" y="-54722"/>
            <a:ext cx="6803278" cy="6803278"/>
          </a:xfrm>
          <a:prstGeom prst="rect">
            <a:avLst/>
          </a:prstGeom>
        </p:spPr>
      </p:pic>
      <p:pic>
        <p:nvPicPr>
          <p:cNvPr id="6" name="Picture 5" descr="A black and white logo&#10;&#10;Description automatically generated">
            <a:extLst>
              <a:ext uri="{FF2B5EF4-FFF2-40B4-BE49-F238E27FC236}">
                <a16:creationId xmlns:a16="http://schemas.microsoft.com/office/drawing/2014/main" id="{4798EA9C-1177-350B-90B7-F7EC48106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1" y="172396"/>
            <a:ext cx="1967935" cy="788236"/>
          </a:xfrm>
          <a:prstGeom prst="rect">
            <a:avLst/>
          </a:prstGeom>
        </p:spPr>
      </p:pic>
      <p:pic>
        <p:nvPicPr>
          <p:cNvPr id="7" name="Picture 6">
            <a:extLst>
              <a:ext uri="{FF2B5EF4-FFF2-40B4-BE49-F238E27FC236}">
                <a16:creationId xmlns:a16="http://schemas.microsoft.com/office/drawing/2014/main" id="{EE51DF8F-EA80-2CDA-5BC6-B0516CADCD1A}"/>
              </a:ext>
            </a:extLst>
          </p:cNvPr>
          <p:cNvPicPr>
            <a:picLocks noChangeAspect="1"/>
          </p:cNvPicPr>
          <p:nvPr/>
        </p:nvPicPr>
        <p:blipFill>
          <a:blip r:embed="rId4">
            <a:extLst>
              <a:ext uri="{28A0092B-C50C-407E-A947-70E740481C1C}">
                <a14:useLocalDpi xmlns:a14="http://schemas.microsoft.com/office/drawing/2010/main" val="0"/>
              </a:ext>
            </a:extLst>
          </a:blip>
          <a:srcRect t="12625" b="11427"/>
          <a:stretch/>
        </p:blipFill>
        <p:spPr>
          <a:xfrm>
            <a:off x="2737934" y="226106"/>
            <a:ext cx="1439470" cy="614951"/>
          </a:xfrm>
          <a:prstGeom prst="rect">
            <a:avLst/>
          </a:prstGeom>
        </p:spPr>
      </p:pic>
      <p:pic>
        <p:nvPicPr>
          <p:cNvPr id="8" name="Picture 7" descr="A white and blue logo&#10;&#10;AI-generated content may be incorrect.">
            <a:extLst>
              <a:ext uri="{FF2B5EF4-FFF2-40B4-BE49-F238E27FC236}">
                <a16:creationId xmlns:a16="http://schemas.microsoft.com/office/drawing/2014/main" id="{38D017DE-D18B-E845-AF93-34509BC59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3748" y="360810"/>
            <a:ext cx="810709" cy="397195"/>
          </a:xfrm>
          <a:prstGeom prst="rect">
            <a:avLst/>
          </a:prstGeom>
        </p:spPr>
      </p:pic>
      <p:sp>
        <p:nvSpPr>
          <p:cNvPr id="9" name="Title 1">
            <a:extLst>
              <a:ext uri="{FF2B5EF4-FFF2-40B4-BE49-F238E27FC236}">
                <a16:creationId xmlns:a16="http://schemas.microsoft.com/office/drawing/2014/main" id="{8D89146B-8842-9554-61BD-0E3212244920}"/>
              </a:ext>
            </a:extLst>
          </p:cNvPr>
          <p:cNvSpPr txBox="1">
            <a:spLocks/>
          </p:cNvSpPr>
          <p:nvPr/>
        </p:nvSpPr>
        <p:spPr>
          <a:xfrm>
            <a:off x="1142217" y="2538094"/>
            <a:ext cx="10114044" cy="104188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Baskerville Old Face" panose="02020602080505020303" pitchFamily="18" charset="0"/>
                <a:ea typeface="+mj-ea"/>
                <a:cs typeface="+mj-cs"/>
              </a:defRPr>
            </a:lvl1pPr>
          </a:lstStyle>
          <a:p>
            <a:r>
              <a:rPr lang="en-AU" sz="8900" dirty="0">
                <a:solidFill>
                  <a:schemeClr val="bg1"/>
                </a:solidFill>
              </a:rPr>
              <a:t>Don’t Estop Me Now</a:t>
            </a:r>
            <a:endParaRPr lang="en-AU" sz="8400" b="1" dirty="0">
              <a:solidFill>
                <a:schemeClr val="bg1"/>
              </a:solidFill>
            </a:endParaRPr>
          </a:p>
        </p:txBody>
      </p:sp>
      <p:sp>
        <p:nvSpPr>
          <p:cNvPr id="10" name="Title 1">
            <a:extLst>
              <a:ext uri="{FF2B5EF4-FFF2-40B4-BE49-F238E27FC236}">
                <a16:creationId xmlns:a16="http://schemas.microsoft.com/office/drawing/2014/main" id="{CE3B6281-B974-D8BC-F1BF-5AD6A0A5E101}"/>
              </a:ext>
            </a:extLst>
          </p:cNvPr>
          <p:cNvSpPr txBox="1">
            <a:spLocks/>
          </p:cNvSpPr>
          <p:nvPr/>
        </p:nvSpPr>
        <p:spPr>
          <a:xfrm>
            <a:off x="997746" y="4326447"/>
            <a:ext cx="10196507" cy="1041882"/>
          </a:xfrm>
          <a:prstGeom prst="rect">
            <a:avLst/>
          </a:prstGeom>
        </p:spPr>
        <p:txBody>
          <a:bodyPr vert="horz" lIns="91440" tIns="27432" rIns="91440" bIns="45720" rtlCol="0" anchor="b">
            <a:normAutofit fontScale="67500" lnSpcReduction="2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AU" sz="5900" dirty="0">
                <a:solidFill>
                  <a:schemeClr val="bg1"/>
                </a:solidFill>
                <a:latin typeface="Baskerville Old Face" panose="02020602080505020303" pitchFamily="18" charset="0"/>
              </a:rPr>
              <a:t>Bet the Farm Disputes</a:t>
            </a:r>
          </a:p>
          <a:p>
            <a:pPr algn="ctr"/>
            <a:r>
              <a:rPr lang="en-AU" sz="3600" dirty="0">
                <a:solidFill>
                  <a:schemeClr val="bg1"/>
                </a:solidFill>
                <a:latin typeface="Baskerville Old Face" panose="02020602080505020303" pitchFamily="18" charset="0"/>
              </a:rPr>
              <a:t>and the Latest from the High Court </a:t>
            </a:r>
          </a:p>
          <a:p>
            <a:pPr algn="ctr"/>
            <a:r>
              <a:rPr lang="en-AU" sz="3600" dirty="0">
                <a:solidFill>
                  <a:schemeClr val="bg1"/>
                </a:solidFill>
                <a:latin typeface="Baskerville Old Face" panose="02020602080505020303" pitchFamily="18" charset="0"/>
              </a:rPr>
              <a:t>on Proprietary Estoppel</a:t>
            </a:r>
          </a:p>
        </p:txBody>
      </p:sp>
      <p:sp>
        <p:nvSpPr>
          <p:cNvPr id="11" name="Title 1">
            <a:extLst>
              <a:ext uri="{FF2B5EF4-FFF2-40B4-BE49-F238E27FC236}">
                <a16:creationId xmlns:a16="http://schemas.microsoft.com/office/drawing/2014/main" id="{8D846D44-D777-5C3E-ABA2-3B3F3EE7D100}"/>
              </a:ext>
            </a:extLst>
          </p:cNvPr>
          <p:cNvSpPr txBox="1">
            <a:spLocks/>
          </p:cNvSpPr>
          <p:nvPr/>
        </p:nvSpPr>
        <p:spPr>
          <a:xfrm>
            <a:off x="1824111" y="6081931"/>
            <a:ext cx="9744222" cy="857001"/>
          </a:xfrm>
          <a:prstGeom prst="rect">
            <a:avLst/>
          </a:prstGeom>
        </p:spPr>
        <p:txBody>
          <a:bodyPr vert="horz" lIns="91440" tIns="27432" rIns="91440" bIns="45720" rtlCol="0" anchor="b">
            <a:normAutofit fontScale="975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l"/>
            <a:r>
              <a:rPr lang="en-GB" sz="2400" dirty="0">
                <a:solidFill>
                  <a:schemeClr val="bg1"/>
                </a:solidFill>
                <a:latin typeface="Baskerville Old Face" panose="02020602080505020303" pitchFamily="18" charset="0"/>
              </a:rPr>
              <a:t>Presented by Cam Truong KC, Samuel Burt, Scott Cromb and Priya Wakhlu</a:t>
            </a:r>
          </a:p>
          <a:p>
            <a:pPr algn="l"/>
            <a:endParaRPr lang="en-AU" sz="24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68317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8C94-A0A9-8EC6-B90A-8E460E5F4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C4600-DFF6-E7C5-73EE-9DAB994069C8}"/>
              </a:ext>
            </a:extLst>
          </p:cNvPr>
          <p:cNvSpPr>
            <a:spLocks noGrp="1"/>
          </p:cNvSpPr>
          <p:nvPr>
            <p:ph type="title"/>
          </p:nvPr>
        </p:nvSpPr>
        <p:spPr>
          <a:xfrm>
            <a:off x="711199" y="133566"/>
            <a:ext cx="10519383" cy="814882"/>
          </a:xfrm>
        </p:spPr>
        <p:txBody>
          <a:bodyPr>
            <a:normAutofit fontScale="90000"/>
          </a:bodyPr>
          <a:lstStyle/>
          <a:p>
            <a:r>
              <a:rPr lang="en-AU" sz="3600" b="1" i="1" dirty="0">
                <a:solidFill>
                  <a:schemeClr val="accent6"/>
                </a:solidFill>
              </a:rPr>
              <a:t>Waltons Stores Interstate Ltd v Maher </a:t>
            </a:r>
            <a:r>
              <a:rPr lang="en-AU" sz="3600" b="1" dirty="0">
                <a:solidFill>
                  <a:srgbClr val="92D050"/>
                </a:solidFill>
              </a:rPr>
              <a:t>(1988) 164 CLR 387</a:t>
            </a:r>
          </a:p>
        </p:txBody>
      </p:sp>
      <p:sp>
        <p:nvSpPr>
          <p:cNvPr id="4" name="Rectangle 3">
            <a:extLst>
              <a:ext uri="{FF2B5EF4-FFF2-40B4-BE49-F238E27FC236}">
                <a16:creationId xmlns:a16="http://schemas.microsoft.com/office/drawing/2014/main" id="{971E2F02-766C-CF86-1B15-DF1310137404}"/>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8F1EAFD6-6FBD-A1E8-C6E1-E84CFA3F38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87FA6D2E-9915-F8D7-8E02-5EFC11C86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FEDFA80E-6851-4D68-84C8-481FA6F9B964}"/>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72930640-0DFE-BA77-0147-2F038C4FAA0A}"/>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0EE53CC0-E710-75BF-7FFA-0AFDB45A8B1A}"/>
              </a:ext>
            </a:extLst>
          </p:cNvPr>
          <p:cNvSpPr txBox="1"/>
          <p:nvPr/>
        </p:nvSpPr>
        <p:spPr>
          <a:xfrm>
            <a:off x="892241" y="894295"/>
            <a:ext cx="10294567" cy="5232202"/>
          </a:xfrm>
          <a:prstGeom prst="rect">
            <a:avLst/>
          </a:prstGeom>
          <a:noFill/>
        </p:spPr>
        <p:txBody>
          <a:bodyPr wrap="square" rtlCol="0">
            <a:spAutoFit/>
          </a:bodyPr>
          <a:lstStyle/>
          <a:p>
            <a:pPr>
              <a:spcAft>
                <a:spcPts val="1200"/>
              </a:spcAft>
            </a:pPr>
            <a:r>
              <a:rPr lang="en-AU" sz="2400" b="1" dirty="0"/>
              <a:t>Justice Brennan’s 6 elements </a:t>
            </a:r>
            <a:r>
              <a:rPr lang="en-AU" sz="2400" dirty="0"/>
              <a:t>of an equitable estoppel:</a:t>
            </a:r>
          </a:p>
          <a:p>
            <a:pPr marL="457200" indent="-457200">
              <a:spcAft>
                <a:spcPts val="1200"/>
              </a:spcAft>
              <a:buFont typeface="+mj-lt"/>
              <a:buAutoNum type="arabicPeriod"/>
            </a:pPr>
            <a:r>
              <a:rPr lang="en-GB" sz="2400" b="1" dirty="0"/>
              <a:t>the assumption </a:t>
            </a:r>
            <a:r>
              <a:rPr lang="en-GB" sz="2400" dirty="0"/>
              <a:t>of a legal relationship; </a:t>
            </a:r>
          </a:p>
          <a:p>
            <a:pPr marL="457200" indent="-457200">
              <a:spcAft>
                <a:spcPts val="1200"/>
              </a:spcAft>
              <a:buFont typeface="+mj-lt"/>
              <a:buAutoNum type="arabicPeriod"/>
            </a:pPr>
            <a:r>
              <a:rPr lang="en-GB" sz="2400" b="1" dirty="0"/>
              <a:t>inducement</a:t>
            </a:r>
            <a:r>
              <a:rPr lang="en-GB" sz="2400" dirty="0"/>
              <a:t> of the assumption or</a:t>
            </a:r>
            <a:br>
              <a:rPr lang="en-GB" sz="2400" dirty="0"/>
            </a:br>
            <a:r>
              <a:rPr lang="en-GB" sz="2400" dirty="0"/>
              <a:t> expectation by the defendant;</a:t>
            </a:r>
          </a:p>
          <a:p>
            <a:pPr marL="457200" indent="-457200">
              <a:spcAft>
                <a:spcPts val="1200"/>
              </a:spcAft>
              <a:buFont typeface="+mj-lt"/>
              <a:buAutoNum type="arabicPeriod"/>
            </a:pPr>
            <a:r>
              <a:rPr lang="en-GB" sz="2400" b="1" dirty="0"/>
              <a:t>reliance</a:t>
            </a:r>
            <a:r>
              <a:rPr lang="en-GB" sz="2400" dirty="0"/>
              <a:t> by the plaintiff;</a:t>
            </a:r>
          </a:p>
          <a:p>
            <a:pPr marL="457200" indent="-457200">
              <a:spcAft>
                <a:spcPts val="1200"/>
              </a:spcAft>
              <a:buFont typeface="+mj-lt"/>
              <a:buAutoNum type="arabicPeriod"/>
            </a:pPr>
            <a:r>
              <a:rPr lang="en-GB" sz="2400" b="1" dirty="0"/>
              <a:t>knowledge</a:t>
            </a:r>
            <a:r>
              <a:rPr lang="en-GB" sz="2400" dirty="0"/>
              <a:t> or intention by the defendant</a:t>
            </a:r>
            <a:br>
              <a:rPr lang="en-GB" sz="2400" dirty="0"/>
            </a:br>
            <a:r>
              <a:rPr lang="en-GB" sz="2400" dirty="0"/>
              <a:t>of that reliance;</a:t>
            </a:r>
          </a:p>
          <a:p>
            <a:pPr marL="457200" indent="-457200">
              <a:spcAft>
                <a:spcPts val="1200"/>
              </a:spcAft>
              <a:buFont typeface="+mj-lt"/>
              <a:buAutoNum type="arabicPeriod"/>
            </a:pPr>
            <a:r>
              <a:rPr lang="en-GB" sz="2400" b="1" dirty="0"/>
              <a:t>detriment</a:t>
            </a:r>
            <a:r>
              <a:rPr lang="en-GB" sz="2400" dirty="0"/>
              <a:t> if the assumption or </a:t>
            </a:r>
            <a:br>
              <a:rPr lang="en-GB" sz="2400" dirty="0"/>
            </a:br>
            <a:r>
              <a:rPr lang="en-GB" sz="2400" dirty="0"/>
              <a:t>expectation is not fulfilled; and</a:t>
            </a:r>
          </a:p>
          <a:p>
            <a:pPr marL="457200" indent="-457200">
              <a:spcAft>
                <a:spcPts val="1200"/>
              </a:spcAft>
              <a:buFont typeface="+mj-lt"/>
              <a:buAutoNum type="arabicPeriod"/>
            </a:pPr>
            <a:r>
              <a:rPr lang="en-GB" sz="2400" b="1" dirty="0"/>
              <a:t>failure to avoid </a:t>
            </a:r>
            <a:r>
              <a:rPr lang="en-GB" sz="2400" dirty="0"/>
              <a:t>that detriment by the defendant. </a:t>
            </a:r>
            <a:endParaRPr lang="en-AU" sz="2400" dirty="0"/>
          </a:p>
          <a:p>
            <a:pPr marL="400050" indent="-400050">
              <a:spcAft>
                <a:spcPts val="1200"/>
              </a:spcAft>
              <a:buFont typeface="Arial" panose="020B0604020202020204" pitchFamily="34" charset="0"/>
              <a:buChar char="•"/>
            </a:pPr>
            <a:endParaRPr lang="en-AU" sz="2400" dirty="0"/>
          </a:p>
        </p:txBody>
      </p:sp>
      <p:pic>
        <p:nvPicPr>
          <p:cNvPr id="5" name="Picture 4">
            <a:extLst>
              <a:ext uri="{FF2B5EF4-FFF2-40B4-BE49-F238E27FC236}">
                <a16:creationId xmlns:a16="http://schemas.microsoft.com/office/drawing/2014/main" id="{5981C8D0-31D4-0466-14B1-F6460AEF59E1}"/>
              </a:ext>
            </a:extLst>
          </p:cNvPr>
          <p:cNvPicPr>
            <a:picLocks noChangeAspect="1"/>
          </p:cNvPicPr>
          <p:nvPr/>
        </p:nvPicPr>
        <p:blipFill>
          <a:blip r:embed="rId5"/>
          <a:stretch>
            <a:fillRect/>
          </a:stretch>
        </p:blipFill>
        <p:spPr>
          <a:xfrm>
            <a:off x="6909486" y="1441368"/>
            <a:ext cx="4277322" cy="3686689"/>
          </a:xfrm>
          <a:prstGeom prst="rect">
            <a:avLst/>
          </a:prstGeom>
        </p:spPr>
      </p:pic>
      <p:sp>
        <p:nvSpPr>
          <p:cNvPr id="3" name="Rectangle 2">
            <a:extLst>
              <a:ext uri="{FF2B5EF4-FFF2-40B4-BE49-F238E27FC236}">
                <a16:creationId xmlns:a16="http://schemas.microsoft.com/office/drawing/2014/main" id="{18932C15-E8AA-E2AE-195E-A42528943D40}"/>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1387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7E084-CA10-A051-F25A-99A1724C7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BA9E4-F4C2-3572-9C5D-D94AE8DEF9D5}"/>
              </a:ext>
            </a:extLst>
          </p:cNvPr>
          <p:cNvSpPr>
            <a:spLocks noGrp="1"/>
          </p:cNvSpPr>
          <p:nvPr>
            <p:ph type="title"/>
          </p:nvPr>
        </p:nvSpPr>
        <p:spPr>
          <a:xfrm>
            <a:off x="711199" y="133566"/>
            <a:ext cx="10519383" cy="814882"/>
          </a:xfrm>
        </p:spPr>
        <p:txBody>
          <a:bodyPr>
            <a:normAutofit/>
          </a:bodyPr>
          <a:lstStyle/>
          <a:p>
            <a:r>
              <a:rPr lang="en-AU" sz="3600" b="1" dirty="0">
                <a:solidFill>
                  <a:srgbClr val="92D050"/>
                </a:solidFill>
              </a:rPr>
              <a:t>Proprietary estoppel </a:t>
            </a:r>
            <a:r>
              <a:rPr lang="en-AU" sz="3600" dirty="0">
                <a:solidFill>
                  <a:srgbClr val="92D050"/>
                </a:solidFill>
              </a:rPr>
              <a:t>(interests in land)</a:t>
            </a:r>
          </a:p>
        </p:txBody>
      </p:sp>
      <p:sp>
        <p:nvSpPr>
          <p:cNvPr id="4" name="Rectangle 3">
            <a:extLst>
              <a:ext uri="{FF2B5EF4-FFF2-40B4-BE49-F238E27FC236}">
                <a16:creationId xmlns:a16="http://schemas.microsoft.com/office/drawing/2014/main" id="{E6F1B186-64D1-BFEF-3148-5EE2ED9A7DA8}"/>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74A10E18-75ED-6286-FC38-43E309C267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37A4053-3413-BFCA-934E-26E947C1B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0920558E-E6F4-80BE-8C29-D085DA39D316}"/>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AF5DE2C7-4FB2-9745-E689-1BA85E10ABFC}"/>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18952D5F-C1C2-095F-514C-CD35435A3761}"/>
              </a:ext>
            </a:extLst>
          </p:cNvPr>
          <p:cNvSpPr txBox="1"/>
          <p:nvPr/>
        </p:nvSpPr>
        <p:spPr>
          <a:xfrm>
            <a:off x="711199" y="837734"/>
            <a:ext cx="10294567" cy="5386090"/>
          </a:xfrm>
          <a:prstGeom prst="rect">
            <a:avLst/>
          </a:prstGeom>
          <a:noFill/>
        </p:spPr>
        <p:txBody>
          <a:bodyPr wrap="square" rtlCol="0">
            <a:spAutoFit/>
          </a:bodyPr>
          <a:lstStyle/>
          <a:p>
            <a:pPr>
              <a:spcAft>
                <a:spcPts val="1200"/>
              </a:spcAft>
            </a:pPr>
            <a:r>
              <a:rPr lang="en-AU" sz="2400" b="1" dirty="0"/>
              <a:t>Estoppel by acquiescence = passive form</a:t>
            </a:r>
          </a:p>
          <a:p>
            <a:pPr marL="457200" indent="-457200">
              <a:spcAft>
                <a:spcPts val="1200"/>
              </a:spcAft>
              <a:buAutoNum type="arabicParenBoth"/>
            </a:pPr>
            <a:r>
              <a:rPr lang="en-GB" sz="2400" dirty="0"/>
              <a:t>B must be </a:t>
            </a:r>
            <a:r>
              <a:rPr lang="en-GB" sz="2400" b="1" dirty="0"/>
              <a:t>mistaken</a:t>
            </a:r>
            <a:r>
              <a:rPr lang="en-GB" sz="2400" dirty="0"/>
              <a:t> as to their legal rights;</a:t>
            </a:r>
          </a:p>
          <a:p>
            <a:pPr marL="457200" indent="-457200">
              <a:spcAft>
                <a:spcPts val="1200"/>
              </a:spcAft>
              <a:buAutoNum type="arabicParenBoth"/>
            </a:pPr>
            <a:r>
              <a:rPr lang="en-GB" sz="2400" dirty="0"/>
              <a:t>B must expend money, or do some </a:t>
            </a:r>
            <a:r>
              <a:rPr lang="en-GB" sz="2400" b="1" dirty="0"/>
              <a:t>act</a:t>
            </a:r>
            <a:r>
              <a:rPr lang="en-GB" sz="2400" dirty="0"/>
              <a:t>, on the faith of their mistaken belief; </a:t>
            </a:r>
          </a:p>
          <a:p>
            <a:pPr marL="457200" indent="-457200">
              <a:spcAft>
                <a:spcPts val="1200"/>
              </a:spcAft>
              <a:buAutoNum type="arabicParenBoth"/>
            </a:pPr>
            <a:r>
              <a:rPr lang="en-GB" sz="2400" dirty="0"/>
              <a:t>A must </a:t>
            </a:r>
            <a:r>
              <a:rPr lang="en-GB" sz="2400" b="1" dirty="0"/>
              <a:t>know</a:t>
            </a:r>
            <a:r>
              <a:rPr lang="en-GB" sz="2400" dirty="0"/>
              <a:t> of their own rights;</a:t>
            </a:r>
          </a:p>
          <a:p>
            <a:pPr marL="457200" indent="-457200">
              <a:spcAft>
                <a:spcPts val="1200"/>
              </a:spcAft>
              <a:buAutoNum type="arabicParenBoth"/>
            </a:pPr>
            <a:r>
              <a:rPr lang="en-GB" sz="2400" dirty="0"/>
              <a:t>A must know of B's mistaken </a:t>
            </a:r>
            <a:r>
              <a:rPr lang="en-GB" sz="2400" b="1" dirty="0"/>
              <a:t>belief</a:t>
            </a:r>
            <a:r>
              <a:rPr lang="en-GB" sz="2400" dirty="0"/>
              <a:t>; and</a:t>
            </a:r>
          </a:p>
          <a:p>
            <a:pPr marL="457200" indent="-457200">
              <a:spcAft>
                <a:spcPts val="1200"/>
              </a:spcAft>
              <a:buAutoNum type="arabicParenBoth"/>
            </a:pPr>
            <a:r>
              <a:rPr lang="en-GB" sz="2400" dirty="0"/>
              <a:t>"A must </a:t>
            </a:r>
            <a:r>
              <a:rPr lang="en-GB" sz="2400" b="1" dirty="0"/>
              <a:t>encourage</a:t>
            </a:r>
            <a:r>
              <a:rPr lang="en-GB" sz="2400" dirty="0"/>
              <a:t> B in [B’s] expenditure of money or other act, either directly or by abstaining from asserting [a] legal right”</a:t>
            </a:r>
          </a:p>
          <a:p>
            <a:pPr>
              <a:spcAft>
                <a:spcPts val="1200"/>
              </a:spcAft>
            </a:pPr>
            <a:r>
              <a:rPr lang="en-GB" sz="2400" i="1" dirty="0"/>
              <a:t>Kramer v Stone </a:t>
            </a:r>
            <a:r>
              <a:rPr lang="en-GB" sz="2400" dirty="0"/>
              <a:t>(2024) 99 ALJR 126 at [55].</a:t>
            </a:r>
          </a:p>
          <a:p>
            <a:pPr>
              <a:spcAft>
                <a:spcPts val="1200"/>
              </a:spcAft>
            </a:pPr>
            <a:r>
              <a:rPr lang="en-GB" sz="2400" b="1" dirty="0"/>
              <a:t>Estoppel by encouragement = active form</a:t>
            </a:r>
          </a:p>
          <a:p>
            <a:pPr>
              <a:spcAft>
                <a:spcPts val="1200"/>
              </a:spcAft>
            </a:pPr>
            <a:r>
              <a:rPr lang="en-GB" sz="2400" dirty="0"/>
              <a:t>A need not know of acts done by B in reliance on the assumed state of affairs. </a:t>
            </a:r>
            <a:endParaRPr lang="en-AU" sz="2400" dirty="0"/>
          </a:p>
        </p:txBody>
      </p:sp>
      <p:sp>
        <p:nvSpPr>
          <p:cNvPr id="3" name="Rectangle 2">
            <a:extLst>
              <a:ext uri="{FF2B5EF4-FFF2-40B4-BE49-F238E27FC236}">
                <a16:creationId xmlns:a16="http://schemas.microsoft.com/office/drawing/2014/main" id="{593660CF-E673-23EF-7F79-131E9F843098}"/>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818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D60C-49A1-F272-5FF2-5A00FBFD4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61BF9-055A-0F7E-4E61-847E75DEC8A7}"/>
              </a:ext>
            </a:extLst>
          </p:cNvPr>
          <p:cNvSpPr>
            <a:spLocks noGrp="1"/>
          </p:cNvSpPr>
          <p:nvPr>
            <p:ph type="title"/>
          </p:nvPr>
        </p:nvSpPr>
        <p:spPr>
          <a:xfrm>
            <a:off x="1167292" y="2244725"/>
            <a:ext cx="9208608" cy="1450975"/>
          </a:xfrm>
        </p:spPr>
        <p:txBody>
          <a:bodyPr>
            <a:normAutofit fontScale="90000"/>
          </a:bodyPr>
          <a:lstStyle/>
          <a:p>
            <a:pPr>
              <a:lnSpc>
                <a:spcPct val="150000"/>
              </a:lnSpc>
              <a:spcBef>
                <a:spcPts val="1200"/>
              </a:spcBef>
              <a:spcAft>
                <a:spcPts val="1200"/>
              </a:spcAft>
            </a:pPr>
            <a:r>
              <a:rPr lang="en-AU" sz="5300" b="1" dirty="0">
                <a:solidFill>
                  <a:schemeClr val="accent6"/>
                </a:solidFill>
              </a:rPr>
              <a:t>III. The latest from the High Court</a:t>
            </a:r>
            <a:br>
              <a:rPr lang="en-AU" b="1" dirty="0">
                <a:solidFill>
                  <a:srgbClr val="92D050"/>
                </a:solidFill>
              </a:rPr>
            </a:br>
            <a:r>
              <a:rPr lang="en-AU" sz="2700" b="1" i="1" dirty="0">
                <a:solidFill>
                  <a:srgbClr val="92D050"/>
                </a:solidFill>
              </a:rPr>
              <a:t>Priya Wakhlu</a:t>
            </a:r>
            <a:endParaRPr lang="en-AU" b="1" i="1" dirty="0">
              <a:solidFill>
                <a:srgbClr val="92D050"/>
              </a:solidFill>
            </a:endParaRPr>
          </a:p>
        </p:txBody>
      </p:sp>
      <p:sp>
        <p:nvSpPr>
          <p:cNvPr id="4" name="Rectangle 3">
            <a:extLst>
              <a:ext uri="{FF2B5EF4-FFF2-40B4-BE49-F238E27FC236}">
                <a16:creationId xmlns:a16="http://schemas.microsoft.com/office/drawing/2014/main" id="{C43D420F-B9DB-0847-A95D-DA24F271883C}"/>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3BD7D522-450F-C4EF-804E-F52157691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636D6899-0725-A15F-1A40-A39EA7988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35D37B65-5841-3379-92E5-6D725BDCE257}"/>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18424A6A-EC5A-52F9-3284-5634858DF641}"/>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1121C05F-18A2-FB20-C679-E9680ED0E38C}"/>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034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5BA6-A91B-C9AF-9431-C6CC94F77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D03D3-104D-84AF-6C96-F33A33AC10B4}"/>
              </a:ext>
            </a:extLst>
          </p:cNvPr>
          <p:cNvSpPr>
            <a:spLocks noGrp="1"/>
          </p:cNvSpPr>
          <p:nvPr>
            <p:ph type="title"/>
          </p:nvPr>
        </p:nvSpPr>
        <p:spPr>
          <a:xfrm>
            <a:off x="711200" y="352425"/>
            <a:ext cx="10515600" cy="1325563"/>
          </a:xfrm>
        </p:spPr>
        <p:txBody>
          <a:bodyPr/>
          <a:lstStyle/>
          <a:p>
            <a:r>
              <a:rPr lang="en-AU" b="1" i="1" dirty="0">
                <a:solidFill>
                  <a:srgbClr val="92D050"/>
                </a:solidFill>
              </a:rPr>
              <a:t>Kramer v Stone</a:t>
            </a:r>
          </a:p>
        </p:txBody>
      </p:sp>
      <p:sp>
        <p:nvSpPr>
          <p:cNvPr id="4" name="Rectangle 3">
            <a:extLst>
              <a:ext uri="{FF2B5EF4-FFF2-40B4-BE49-F238E27FC236}">
                <a16:creationId xmlns:a16="http://schemas.microsoft.com/office/drawing/2014/main" id="{EFDD5B4E-11C3-D230-22BC-A954212C6B2E}"/>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7068B709-7009-A75F-AE01-4FC92E557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2419C8A3-BC2E-FF89-5371-724CDA245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AE8F0C00-98BA-D7FC-ED49-D167087583F0}"/>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7F2AA0EF-6B0A-9B78-B9D7-B6D3759C3283}"/>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0643EA99-BEBA-C982-1D90-CC445CE54E99}"/>
              </a:ext>
            </a:extLst>
          </p:cNvPr>
          <p:cNvSpPr txBox="1"/>
          <p:nvPr/>
        </p:nvSpPr>
        <p:spPr>
          <a:xfrm>
            <a:off x="965200" y="1588388"/>
            <a:ext cx="9575800" cy="5078313"/>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AU" sz="2400" b="1" dirty="0"/>
              <a:t>1975 - </a:t>
            </a:r>
            <a:r>
              <a:rPr lang="en-AU" sz="2400" dirty="0"/>
              <a:t>David entered into a share-farming agreement with Dame Leonie and Dr Harry.</a:t>
            </a:r>
          </a:p>
          <a:p>
            <a:pPr marL="400050" indent="-400050">
              <a:spcAft>
                <a:spcPts val="1200"/>
              </a:spcAft>
              <a:buFont typeface="Arial" panose="020B0604020202020204" pitchFamily="34" charset="0"/>
              <a:buChar char="•"/>
            </a:pPr>
            <a:r>
              <a:rPr lang="en-AU" sz="2400" b="1" dirty="0"/>
              <a:t>1988 </a:t>
            </a:r>
            <a:r>
              <a:rPr lang="en-AU" sz="2400" dirty="0"/>
              <a:t>– Dame Leonie says to David</a:t>
            </a:r>
          </a:p>
          <a:p>
            <a:pPr marL="857250" lvl="1" indent="-400050">
              <a:spcAft>
                <a:spcPts val="1200"/>
              </a:spcAft>
              <a:buFont typeface="Arial" panose="020B0604020202020204" pitchFamily="34" charset="0"/>
              <a:buChar char="•"/>
            </a:pPr>
            <a:r>
              <a:rPr lang="en-US" sz="2400" i="1" dirty="0"/>
              <a:t>Dr Harry had always admired David’s honesty and that Dr Harry and Dame Leonie had agreed that the Farm would pass to David upon Dame Leonie’s death together with a sum of money </a:t>
            </a:r>
            <a:endParaRPr lang="en-AU" sz="2400" i="1" dirty="0"/>
          </a:p>
          <a:p>
            <a:pPr marL="400050" indent="-400050">
              <a:spcAft>
                <a:spcPts val="1200"/>
              </a:spcAft>
              <a:buFont typeface="Arial" panose="020B0604020202020204" pitchFamily="34" charset="0"/>
              <a:buChar char="•"/>
            </a:pPr>
            <a:r>
              <a:rPr lang="en-AU" sz="2400" b="1" dirty="0"/>
              <a:t>2016 </a:t>
            </a:r>
            <a:r>
              <a:rPr lang="en-AU" sz="2400" dirty="0"/>
              <a:t>– Dame Leonie dies.</a:t>
            </a:r>
          </a:p>
          <a:p>
            <a:pPr marL="400050" indent="-400050">
              <a:spcAft>
                <a:spcPts val="1200"/>
              </a:spcAft>
              <a:buFont typeface="Arial" panose="020B0604020202020204" pitchFamily="34" charset="0"/>
              <a:buChar char="•"/>
            </a:pPr>
            <a:r>
              <a:rPr lang="en-AU" sz="2400" b="1" dirty="0"/>
              <a:t>2017 </a:t>
            </a:r>
            <a:r>
              <a:rPr lang="en-AU" sz="2400" dirty="0"/>
              <a:t> - David commences proceedings seeking enforcement of Dame Leonie’s promise. </a:t>
            </a:r>
            <a:endParaRPr lang="en-AU" sz="2400" b="1" dirty="0"/>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p:txBody>
      </p:sp>
      <p:sp>
        <p:nvSpPr>
          <p:cNvPr id="3" name="Rectangle 2">
            <a:extLst>
              <a:ext uri="{FF2B5EF4-FFF2-40B4-BE49-F238E27FC236}">
                <a16:creationId xmlns:a16="http://schemas.microsoft.com/office/drawing/2014/main" id="{3FC9FBC5-2915-694B-5414-F4FB932A6784}"/>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4599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75DF-1232-A5DC-5A44-9C9AF74FA76C}"/>
              </a:ext>
            </a:extLst>
          </p:cNvPr>
          <p:cNvSpPr>
            <a:spLocks noGrp="1"/>
          </p:cNvSpPr>
          <p:nvPr>
            <p:ph type="title"/>
          </p:nvPr>
        </p:nvSpPr>
        <p:spPr/>
        <p:txBody>
          <a:bodyPr/>
          <a:lstStyle/>
          <a:p>
            <a:r>
              <a:rPr lang="en-AU" b="1" i="1" dirty="0">
                <a:solidFill>
                  <a:srgbClr val="92D050"/>
                </a:solidFill>
              </a:rPr>
              <a:t>Kramer v Stone – Grounds of Appeal</a:t>
            </a:r>
            <a:endParaRPr lang="en-AU" dirty="0"/>
          </a:p>
        </p:txBody>
      </p:sp>
      <p:sp>
        <p:nvSpPr>
          <p:cNvPr id="3" name="Content Placeholder 2">
            <a:extLst>
              <a:ext uri="{FF2B5EF4-FFF2-40B4-BE49-F238E27FC236}">
                <a16:creationId xmlns:a16="http://schemas.microsoft.com/office/drawing/2014/main" id="{72E9EF1B-147C-4CDB-281E-FAF764E0A3C5}"/>
              </a:ext>
            </a:extLst>
          </p:cNvPr>
          <p:cNvSpPr>
            <a:spLocks noGrp="1"/>
          </p:cNvSpPr>
          <p:nvPr>
            <p:ph sz="half" idx="1"/>
          </p:nvPr>
        </p:nvSpPr>
        <p:spPr/>
        <p:txBody>
          <a:bodyPr/>
          <a:lstStyle/>
          <a:p>
            <a:r>
              <a:rPr lang="en-US" sz="2400" b="1" dirty="0"/>
              <a:t>Ground 1 </a:t>
            </a:r>
          </a:p>
          <a:p>
            <a:pPr marL="400050" indent="-400050">
              <a:spcAft>
                <a:spcPts val="1200"/>
              </a:spcAft>
            </a:pPr>
            <a:r>
              <a:rPr lang="en-US" sz="2400" dirty="0"/>
              <a:t>Is it required that, after the promise, the owner perform some act of further encouragement of the farm worker to continue to share farm?</a:t>
            </a:r>
          </a:p>
          <a:p>
            <a:endParaRPr lang="en-AU" b="1" dirty="0"/>
          </a:p>
        </p:txBody>
      </p:sp>
      <p:sp>
        <p:nvSpPr>
          <p:cNvPr id="4" name="Content Placeholder 3">
            <a:extLst>
              <a:ext uri="{FF2B5EF4-FFF2-40B4-BE49-F238E27FC236}">
                <a16:creationId xmlns:a16="http://schemas.microsoft.com/office/drawing/2014/main" id="{22F9350E-4422-6200-888D-323B1698C4BE}"/>
              </a:ext>
            </a:extLst>
          </p:cNvPr>
          <p:cNvSpPr>
            <a:spLocks noGrp="1"/>
          </p:cNvSpPr>
          <p:nvPr>
            <p:ph sz="half" idx="2"/>
          </p:nvPr>
        </p:nvSpPr>
        <p:spPr/>
        <p:txBody>
          <a:bodyPr/>
          <a:lstStyle/>
          <a:p>
            <a:r>
              <a:rPr lang="en-US" sz="2400" b="1" dirty="0"/>
              <a:t>Ground 2</a:t>
            </a:r>
          </a:p>
          <a:p>
            <a:r>
              <a:rPr lang="en-US" sz="2400" dirty="0"/>
              <a:t>Does the owner have to have actual knowledge that the farm worker was relying on the promise which would be to his detriment if the promise were not fulfilled?</a:t>
            </a:r>
          </a:p>
          <a:p>
            <a:pPr marL="0" indent="0">
              <a:buNone/>
            </a:pPr>
            <a:endParaRPr lang="en-AU" b="1" dirty="0"/>
          </a:p>
        </p:txBody>
      </p:sp>
      <p:sp>
        <p:nvSpPr>
          <p:cNvPr id="5" name="Rectangle 4">
            <a:extLst>
              <a:ext uri="{FF2B5EF4-FFF2-40B4-BE49-F238E27FC236}">
                <a16:creationId xmlns:a16="http://schemas.microsoft.com/office/drawing/2014/main" id="{EC26865B-C390-597A-0C08-9CC88D2C5009}"/>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6" name="Content Placeholder 11">
            <a:extLst>
              <a:ext uri="{FF2B5EF4-FFF2-40B4-BE49-F238E27FC236}">
                <a16:creationId xmlns:a16="http://schemas.microsoft.com/office/drawing/2014/main" id="{ADA7900A-C5FA-7600-03E4-C54B523F2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a:prstGeom prst="rect">
            <a:avLst/>
          </a:prstGeom>
        </p:spPr>
      </p:pic>
      <p:pic>
        <p:nvPicPr>
          <p:cNvPr id="7" name="Picture 6">
            <a:extLst>
              <a:ext uri="{FF2B5EF4-FFF2-40B4-BE49-F238E27FC236}">
                <a16:creationId xmlns:a16="http://schemas.microsoft.com/office/drawing/2014/main" id="{109AA31C-B817-0408-13D6-E8BD60AF5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8" name="Picture 7">
            <a:extLst>
              <a:ext uri="{FF2B5EF4-FFF2-40B4-BE49-F238E27FC236}">
                <a16:creationId xmlns:a16="http://schemas.microsoft.com/office/drawing/2014/main" id="{E21C8471-9A0F-31EE-7DE7-95FACE0827BE}"/>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9" name="Title 1">
            <a:extLst>
              <a:ext uri="{FF2B5EF4-FFF2-40B4-BE49-F238E27FC236}">
                <a16:creationId xmlns:a16="http://schemas.microsoft.com/office/drawing/2014/main" id="{832D8FD3-440A-6F94-A1C5-F0F85162D2FE}"/>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0" name="Rectangle 9">
            <a:extLst>
              <a:ext uri="{FF2B5EF4-FFF2-40B4-BE49-F238E27FC236}">
                <a16:creationId xmlns:a16="http://schemas.microsoft.com/office/drawing/2014/main" id="{A97E4172-1F19-0460-449C-09798DC784E0}"/>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9079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F8F31-1CE2-4D96-83D9-477ED02A318E}"/>
              </a:ext>
            </a:extLst>
          </p:cNvPr>
          <p:cNvSpPr>
            <a:spLocks noGrp="1"/>
          </p:cNvSpPr>
          <p:nvPr>
            <p:ph type="title"/>
          </p:nvPr>
        </p:nvSpPr>
        <p:spPr/>
        <p:txBody>
          <a:bodyPr/>
          <a:lstStyle/>
          <a:p>
            <a:r>
              <a:rPr lang="en-AU" b="1" i="1" dirty="0">
                <a:solidFill>
                  <a:srgbClr val="92D050"/>
                </a:solidFill>
              </a:rPr>
              <a:t>Kramer v Stone – First Ground of Appeal</a:t>
            </a:r>
            <a:endParaRPr lang="en-AU" dirty="0"/>
          </a:p>
        </p:txBody>
      </p:sp>
      <p:sp>
        <p:nvSpPr>
          <p:cNvPr id="6" name="Content Placeholder 5">
            <a:extLst>
              <a:ext uri="{FF2B5EF4-FFF2-40B4-BE49-F238E27FC236}">
                <a16:creationId xmlns:a16="http://schemas.microsoft.com/office/drawing/2014/main" id="{2D5DA802-457D-F318-3D62-32C87BBB54E8}"/>
              </a:ext>
            </a:extLst>
          </p:cNvPr>
          <p:cNvSpPr>
            <a:spLocks noGrp="1"/>
          </p:cNvSpPr>
          <p:nvPr>
            <p:ph idx="1"/>
          </p:nvPr>
        </p:nvSpPr>
        <p:spPr/>
        <p:txBody>
          <a:bodyPr/>
          <a:lstStyle/>
          <a:p>
            <a:pPr algn="just"/>
            <a:r>
              <a:rPr lang="en-US" dirty="0"/>
              <a:t>The majority judgment (Chief Justice </a:t>
            </a:r>
            <a:r>
              <a:rPr lang="en-US" dirty="0" err="1"/>
              <a:t>Gageler</a:t>
            </a:r>
            <a:r>
              <a:rPr lang="en-US" dirty="0"/>
              <a:t>, Justice Gordon, Justice Edelman, Justice Beech-Jones) dismissed this ground of appeal and stated that: </a:t>
            </a:r>
          </a:p>
          <a:p>
            <a:pPr marL="457200" lvl="1" indent="0" algn="just">
              <a:buNone/>
            </a:pPr>
            <a:r>
              <a:rPr lang="en-AU" i="1" kern="100" dirty="0">
                <a:latin typeface="+mj-lt"/>
                <a:ea typeface="Aptos" panose="020B0004020202020204" pitchFamily="34" charset="0"/>
                <a:cs typeface="Times New Roman" panose="02020603050405020304" pitchFamily="18" charset="0"/>
              </a:rPr>
              <a:t>T</a:t>
            </a:r>
            <a:r>
              <a:rPr lang="en-AU" i="1" kern="100" dirty="0">
                <a:effectLst/>
                <a:latin typeface="+mj-lt"/>
                <a:ea typeface="Aptos" panose="020B0004020202020204" pitchFamily="34" charset="0"/>
                <a:cs typeface="Times New Roman" panose="02020603050405020304" pitchFamily="18" charset="0"/>
              </a:rPr>
              <a:t>he principles of equitable estoppel are separate and independent from any equitable doctrine concerned with perfecting imperfect gifts, meaning there is no support in the authorities for an additional requirement encouragement by the promisor, subsequent to the promise</a:t>
            </a:r>
            <a:r>
              <a:rPr lang="en-AU" i="1" kern="100" dirty="0">
                <a:latin typeface="+mj-lt"/>
                <a:ea typeface="Aptos" panose="020B0004020202020204" pitchFamily="34" charset="0"/>
                <a:cs typeface="Times New Roman" panose="02020603050405020304" pitchFamily="18" charset="0"/>
              </a:rPr>
              <a:t>.</a:t>
            </a:r>
            <a:endParaRPr lang="en-AU" kern="100" dirty="0">
              <a:effectLst/>
              <a:latin typeface="+mj-lt"/>
              <a:ea typeface="Aptos" panose="020B0004020202020204" pitchFamily="34" charset="0"/>
              <a:cs typeface="Times New Roman" panose="02020603050405020304" pitchFamily="18" charset="0"/>
            </a:endParaRPr>
          </a:p>
          <a:p>
            <a:endParaRPr lang="en-AU" dirty="0"/>
          </a:p>
        </p:txBody>
      </p:sp>
      <p:sp>
        <p:nvSpPr>
          <p:cNvPr id="2" name="Rectangle 1">
            <a:extLst>
              <a:ext uri="{FF2B5EF4-FFF2-40B4-BE49-F238E27FC236}">
                <a16:creationId xmlns:a16="http://schemas.microsoft.com/office/drawing/2014/main" id="{0EB29921-7691-BA96-C0BF-EAC30AD6E889}"/>
              </a:ext>
            </a:extLst>
          </p:cNvPr>
          <p:cNvSpPr/>
          <p:nvPr/>
        </p:nvSpPr>
        <p:spPr>
          <a:xfrm>
            <a:off x="11484077" y="0"/>
            <a:ext cx="707923"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3" name="Content Placeholder 11">
            <a:extLst>
              <a:ext uri="{FF2B5EF4-FFF2-40B4-BE49-F238E27FC236}">
                <a16:creationId xmlns:a16="http://schemas.microsoft.com/office/drawing/2014/main" id="{3BB8793A-19E8-DACA-7964-DF7B87B39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a:prstGeom prst="rect">
            <a:avLst/>
          </a:prstGeom>
        </p:spPr>
      </p:pic>
      <p:pic>
        <p:nvPicPr>
          <p:cNvPr id="4" name="Picture 3">
            <a:extLst>
              <a:ext uri="{FF2B5EF4-FFF2-40B4-BE49-F238E27FC236}">
                <a16:creationId xmlns:a16="http://schemas.microsoft.com/office/drawing/2014/main" id="{9B8573F4-AE5B-F319-5808-A34AB0F56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7" name="Picture 6">
            <a:extLst>
              <a:ext uri="{FF2B5EF4-FFF2-40B4-BE49-F238E27FC236}">
                <a16:creationId xmlns:a16="http://schemas.microsoft.com/office/drawing/2014/main" id="{B503380B-D838-B4F2-8061-4E91C9A8B009}"/>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8" name="Title 1">
            <a:extLst>
              <a:ext uri="{FF2B5EF4-FFF2-40B4-BE49-F238E27FC236}">
                <a16:creationId xmlns:a16="http://schemas.microsoft.com/office/drawing/2014/main" id="{6C5F4990-553B-B79E-4306-F2410878B18B}"/>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9" name="Rectangle 8">
            <a:extLst>
              <a:ext uri="{FF2B5EF4-FFF2-40B4-BE49-F238E27FC236}">
                <a16:creationId xmlns:a16="http://schemas.microsoft.com/office/drawing/2014/main" id="{2B235197-0058-1DFC-6C49-04753072DD82}"/>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693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D6B6-A9C6-D8AF-A490-29A6C4D011FE}"/>
              </a:ext>
            </a:extLst>
          </p:cNvPr>
          <p:cNvSpPr>
            <a:spLocks noGrp="1"/>
          </p:cNvSpPr>
          <p:nvPr>
            <p:ph type="title"/>
          </p:nvPr>
        </p:nvSpPr>
        <p:spPr/>
        <p:txBody>
          <a:bodyPr/>
          <a:lstStyle/>
          <a:p>
            <a:r>
              <a:rPr lang="en-AU" b="1" i="1" dirty="0">
                <a:solidFill>
                  <a:srgbClr val="92D050"/>
                </a:solidFill>
              </a:rPr>
              <a:t>Kramer v Stone – Second Ground of Appeal</a:t>
            </a:r>
            <a:endParaRPr lang="en-AU" dirty="0"/>
          </a:p>
        </p:txBody>
      </p:sp>
      <p:sp>
        <p:nvSpPr>
          <p:cNvPr id="3" name="Content Placeholder 2">
            <a:extLst>
              <a:ext uri="{FF2B5EF4-FFF2-40B4-BE49-F238E27FC236}">
                <a16:creationId xmlns:a16="http://schemas.microsoft.com/office/drawing/2014/main" id="{1002CD4A-A004-95FA-0DA7-8D154261C9C4}"/>
              </a:ext>
            </a:extLst>
          </p:cNvPr>
          <p:cNvSpPr>
            <a:spLocks noGrp="1"/>
          </p:cNvSpPr>
          <p:nvPr>
            <p:ph idx="1"/>
          </p:nvPr>
        </p:nvSpPr>
        <p:spPr/>
        <p:txBody>
          <a:bodyPr/>
          <a:lstStyle/>
          <a:p>
            <a:pPr algn="just"/>
            <a:r>
              <a:rPr lang="en-US" kern="100" dirty="0">
                <a:effectLst/>
                <a:latin typeface="+mj-lt"/>
                <a:ea typeface="Aptos" panose="020B0004020202020204" pitchFamily="34" charset="0"/>
                <a:cs typeface="Times New Roman" panose="02020603050405020304" pitchFamily="18" charset="0"/>
              </a:rPr>
              <a:t>The court concluded that the knowledge element for proprietary estoppel by encouragement would be established if:</a:t>
            </a:r>
          </a:p>
          <a:p>
            <a:pPr lvl="1" algn="just"/>
            <a:r>
              <a:rPr lang="en-AU" sz="2800" kern="100" dirty="0">
                <a:effectLst/>
                <a:latin typeface="+mj-lt"/>
                <a:ea typeface="Aptos" panose="020B0004020202020204" pitchFamily="34" charset="0"/>
                <a:cs typeface="Times New Roman" panose="02020603050405020304" pitchFamily="18" charset="0"/>
              </a:rPr>
              <a:t>a reasonable person in the position of the promisor would have expected; or</a:t>
            </a:r>
          </a:p>
          <a:p>
            <a:pPr lvl="1" algn="just"/>
            <a:r>
              <a:rPr lang="en-AU" sz="2800" kern="100" dirty="0">
                <a:effectLst/>
                <a:latin typeface="+mj-lt"/>
                <a:ea typeface="Aptos" panose="020B0004020202020204" pitchFamily="34" charset="0"/>
                <a:cs typeface="Times New Roman" panose="02020603050405020304" pitchFamily="18" charset="0"/>
              </a:rPr>
              <a:t>the promisor actually expected, that the promise would be relied upon by the </a:t>
            </a:r>
            <a:r>
              <a:rPr lang="en-AU" sz="2800" kern="100" dirty="0" err="1">
                <a:effectLst/>
                <a:latin typeface="+mj-lt"/>
                <a:ea typeface="Aptos" panose="020B0004020202020204" pitchFamily="34" charset="0"/>
                <a:cs typeface="Times New Roman" panose="02020603050405020304" pitchFamily="18" charset="0"/>
              </a:rPr>
              <a:t>promisee</a:t>
            </a:r>
            <a:r>
              <a:rPr lang="en-AU" sz="2800" kern="100" dirty="0">
                <a:effectLst/>
                <a:latin typeface="+mj-lt"/>
                <a:ea typeface="Aptos" panose="020B0004020202020204" pitchFamily="34" charset="0"/>
                <a:cs typeface="Times New Roman" panose="02020603050405020304" pitchFamily="18" charset="0"/>
              </a:rPr>
              <a:t> in the general (detrimental) manner in which it was relied upon.  </a:t>
            </a:r>
          </a:p>
          <a:p>
            <a:endParaRPr lang="en-AU" dirty="0"/>
          </a:p>
        </p:txBody>
      </p:sp>
      <p:sp>
        <p:nvSpPr>
          <p:cNvPr id="4" name="Rectangle 3">
            <a:extLst>
              <a:ext uri="{FF2B5EF4-FFF2-40B4-BE49-F238E27FC236}">
                <a16:creationId xmlns:a16="http://schemas.microsoft.com/office/drawing/2014/main" id="{8AB22806-6C41-8D33-B004-126A1A450F97}"/>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5" name="Content Placeholder 11">
            <a:extLst>
              <a:ext uri="{FF2B5EF4-FFF2-40B4-BE49-F238E27FC236}">
                <a16:creationId xmlns:a16="http://schemas.microsoft.com/office/drawing/2014/main" id="{6FCD1E05-2280-FCA6-4480-F9E814738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a:prstGeom prst="rect">
            <a:avLst/>
          </a:prstGeom>
        </p:spPr>
      </p:pic>
      <p:pic>
        <p:nvPicPr>
          <p:cNvPr id="6" name="Picture 5">
            <a:extLst>
              <a:ext uri="{FF2B5EF4-FFF2-40B4-BE49-F238E27FC236}">
                <a16:creationId xmlns:a16="http://schemas.microsoft.com/office/drawing/2014/main" id="{9F9B6126-F3E8-2F53-C7D0-F097AA0DA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7" name="Picture 6">
            <a:extLst>
              <a:ext uri="{FF2B5EF4-FFF2-40B4-BE49-F238E27FC236}">
                <a16:creationId xmlns:a16="http://schemas.microsoft.com/office/drawing/2014/main" id="{9A74396C-3859-5CD3-67BB-2593C5B06FA2}"/>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8" name="Title 1">
            <a:extLst>
              <a:ext uri="{FF2B5EF4-FFF2-40B4-BE49-F238E27FC236}">
                <a16:creationId xmlns:a16="http://schemas.microsoft.com/office/drawing/2014/main" id="{38DB69B4-374B-7946-7CA2-CCA484AE7280}"/>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Tree>
    <p:extLst>
      <p:ext uri="{BB962C8B-B14F-4D97-AF65-F5344CB8AC3E}">
        <p14:creationId xmlns:p14="http://schemas.microsoft.com/office/powerpoint/2010/main" val="159104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17B1-8619-E389-96FD-70D007980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60187-808D-5D81-B6D6-03D0764D9D1F}"/>
              </a:ext>
            </a:extLst>
          </p:cNvPr>
          <p:cNvSpPr>
            <a:spLocks noGrp="1"/>
          </p:cNvSpPr>
          <p:nvPr>
            <p:ph type="title"/>
          </p:nvPr>
        </p:nvSpPr>
        <p:spPr>
          <a:xfrm>
            <a:off x="1167292" y="2244725"/>
            <a:ext cx="9208608" cy="1450975"/>
          </a:xfrm>
        </p:spPr>
        <p:txBody>
          <a:bodyPr>
            <a:normAutofit fontScale="90000"/>
          </a:bodyPr>
          <a:lstStyle/>
          <a:p>
            <a:pPr>
              <a:lnSpc>
                <a:spcPct val="150000"/>
              </a:lnSpc>
              <a:spcBef>
                <a:spcPts val="1200"/>
              </a:spcBef>
              <a:spcAft>
                <a:spcPts val="1200"/>
              </a:spcAft>
            </a:pPr>
            <a:r>
              <a:rPr lang="en-AU" sz="5300" b="1" dirty="0">
                <a:solidFill>
                  <a:schemeClr val="accent6"/>
                </a:solidFill>
              </a:rPr>
              <a:t>IV. Practical tips</a:t>
            </a:r>
            <a:br>
              <a:rPr lang="en-AU" b="1" dirty="0">
                <a:solidFill>
                  <a:srgbClr val="92D050"/>
                </a:solidFill>
              </a:rPr>
            </a:br>
            <a:r>
              <a:rPr lang="en-AU" sz="2700" b="1" i="1" dirty="0">
                <a:solidFill>
                  <a:srgbClr val="92D050"/>
                </a:solidFill>
              </a:rPr>
              <a:t>Samuel Burt</a:t>
            </a:r>
            <a:endParaRPr lang="en-AU" b="1" i="1" dirty="0">
              <a:solidFill>
                <a:srgbClr val="92D050"/>
              </a:solidFill>
            </a:endParaRPr>
          </a:p>
        </p:txBody>
      </p:sp>
      <p:sp>
        <p:nvSpPr>
          <p:cNvPr id="4" name="Rectangle 3">
            <a:extLst>
              <a:ext uri="{FF2B5EF4-FFF2-40B4-BE49-F238E27FC236}">
                <a16:creationId xmlns:a16="http://schemas.microsoft.com/office/drawing/2014/main" id="{847DBB59-8C96-2A98-F3B8-B504AA613D7C}"/>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370512E6-BA1A-00CF-A49C-E8C634A15D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DCC84EE-7534-8F97-50C0-CE1183FBC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7C638530-28C9-DC5F-12C4-418F2A80B82A}"/>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6435B051-D6EA-8D13-2D95-49444D03878B}"/>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9DBE5F57-0560-DB74-720D-C24B2758F0B8}"/>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0196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D4C99-F8BA-C864-686F-60C697BC9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F7EFC-653E-E806-02AC-40AFF979B2E9}"/>
              </a:ext>
            </a:extLst>
          </p:cNvPr>
          <p:cNvSpPr>
            <a:spLocks noGrp="1"/>
          </p:cNvSpPr>
          <p:nvPr>
            <p:ph type="title"/>
          </p:nvPr>
        </p:nvSpPr>
        <p:spPr>
          <a:xfrm>
            <a:off x="601472" y="526148"/>
            <a:ext cx="10515600" cy="1325563"/>
          </a:xfrm>
        </p:spPr>
        <p:txBody>
          <a:bodyPr>
            <a:normAutofit/>
          </a:bodyPr>
          <a:lstStyle/>
          <a:p>
            <a:r>
              <a:rPr lang="en-AU" sz="3600" b="1" i="1" dirty="0">
                <a:solidFill>
                  <a:schemeClr val="accent6"/>
                </a:solidFill>
              </a:rPr>
              <a:t>Crown Melbourne Limited v Cosmopolitan Hotel (Vic) Pty Ltd: </a:t>
            </a:r>
            <a:r>
              <a:rPr lang="en-AU" sz="3600" b="1" dirty="0">
                <a:solidFill>
                  <a:srgbClr val="92D050"/>
                </a:solidFill>
              </a:rPr>
              <a:t>Nettle J</a:t>
            </a:r>
          </a:p>
        </p:txBody>
      </p:sp>
      <p:sp>
        <p:nvSpPr>
          <p:cNvPr id="4" name="Rectangle 3">
            <a:extLst>
              <a:ext uri="{FF2B5EF4-FFF2-40B4-BE49-F238E27FC236}">
                <a16:creationId xmlns:a16="http://schemas.microsoft.com/office/drawing/2014/main" id="{49438641-1BF9-0204-F7D8-341EE541B88C}"/>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DDDFCC91-B1F1-3736-413F-0234B4BB7B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66B9B076-72E4-065C-4567-B4C885BA5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85BF7FBF-E566-7205-87E7-8910322E13BE}"/>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41A9E173-E062-9C98-D476-116ECCB0D0D8}"/>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90439AB8-E82B-4FDE-A378-B0304B88A090}"/>
              </a:ext>
            </a:extLst>
          </p:cNvPr>
          <p:cNvSpPr txBox="1"/>
          <p:nvPr/>
        </p:nvSpPr>
        <p:spPr>
          <a:xfrm>
            <a:off x="711200" y="1955350"/>
            <a:ext cx="7237747" cy="2308324"/>
          </a:xfrm>
          <a:prstGeom prst="rect">
            <a:avLst/>
          </a:prstGeom>
          <a:noFill/>
        </p:spPr>
        <p:txBody>
          <a:bodyPr wrap="square" rtlCol="0">
            <a:spAutoFit/>
          </a:bodyPr>
          <a:lstStyle/>
          <a:p>
            <a:pPr algn="just">
              <a:spcAft>
                <a:spcPts val="1200"/>
              </a:spcAft>
              <a:buNone/>
            </a:pPr>
            <a:r>
              <a:rPr lang="en-GB" sz="1800" i="1" kern="100" dirty="0">
                <a:effectLst/>
                <a:latin typeface="Arial" panose="020B0604020202020204" pitchFamily="34" charset="0"/>
                <a:ea typeface="Aptos" panose="020B0004020202020204" pitchFamily="34" charset="0"/>
                <a:cs typeface="Times New Roman" panose="02020603050405020304" pitchFamily="18" charset="0"/>
              </a:rPr>
              <a:t>What is determinative in cases of promissory estoppel is whether the party sought to be estopped has played such a part in creating an assumption or expectation in the mind of a claimant, in reliance on which the claimant has acted to the claimant’s detriment, that it would be unconscionable for the estopped party to depart from the assumption or expectation before allowing the claimant reasonable time in which to revert to the status quo ante or, in some cases, at all […] </a:t>
            </a:r>
          </a:p>
        </p:txBody>
      </p:sp>
      <p:pic>
        <p:nvPicPr>
          <p:cNvPr id="1026" name="Picture 2" descr="Justice Nettle">
            <a:extLst>
              <a:ext uri="{FF2B5EF4-FFF2-40B4-BE49-F238E27FC236}">
                <a16:creationId xmlns:a16="http://schemas.microsoft.com/office/drawing/2014/main" id="{4E848520-44C4-A945-7323-9BF1EA30EE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952" y="2040915"/>
            <a:ext cx="1520190" cy="21282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D68B98-F7AF-AB88-4CFC-05B9CB3AE86F}"/>
              </a:ext>
            </a:extLst>
          </p:cNvPr>
          <p:cNvSpPr txBox="1"/>
          <p:nvPr/>
        </p:nvSpPr>
        <p:spPr>
          <a:xfrm>
            <a:off x="679692" y="4367313"/>
            <a:ext cx="9259836" cy="923330"/>
          </a:xfrm>
          <a:prstGeom prst="rect">
            <a:avLst/>
          </a:prstGeom>
          <a:noFill/>
        </p:spPr>
        <p:txBody>
          <a:bodyPr wrap="square">
            <a:spAutoFit/>
          </a:bodyPr>
          <a:lstStyle/>
          <a:p>
            <a:pPr algn="just">
              <a:spcAft>
                <a:spcPts val="1200"/>
              </a:spcAft>
              <a:buNone/>
            </a:pPr>
            <a:r>
              <a:rPr lang="en-GB" sz="1800" i="1" kern="100" dirty="0">
                <a:effectLst/>
                <a:latin typeface="Arial" panose="020B0604020202020204" pitchFamily="34" charset="0"/>
                <a:ea typeface="Aptos" panose="020B0004020202020204" pitchFamily="34" charset="0"/>
                <a:cs typeface="Times New Roman" panose="02020603050405020304" pitchFamily="18" charset="0"/>
              </a:rPr>
              <a:t>Neither of the latter cases supports the proposition that a statement must be objectively unambiguous in order to found a promissory estoppel, still less that it must be more certain in terms than is required to found an agreed variation of contract. </a:t>
            </a:r>
            <a:endParaRPr lang="en-AU" sz="1800" i="1"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F37DE79-1433-722C-435A-DF10E875F730}"/>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355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FF19-D364-A1A4-66AE-B557F7159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04CC3-5ED8-3940-1811-3DA86D8BEE76}"/>
              </a:ext>
            </a:extLst>
          </p:cNvPr>
          <p:cNvSpPr>
            <a:spLocks noGrp="1"/>
          </p:cNvSpPr>
          <p:nvPr>
            <p:ph type="title"/>
          </p:nvPr>
        </p:nvSpPr>
        <p:spPr>
          <a:xfrm>
            <a:off x="1167292" y="2244725"/>
            <a:ext cx="9208608" cy="1450975"/>
          </a:xfrm>
        </p:spPr>
        <p:txBody>
          <a:bodyPr>
            <a:normAutofit fontScale="90000"/>
          </a:bodyPr>
          <a:lstStyle/>
          <a:p>
            <a:pPr>
              <a:lnSpc>
                <a:spcPct val="150000"/>
              </a:lnSpc>
              <a:spcBef>
                <a:spcPts val="1200"/>
              </a:spcBef>
              <a:spcAft>
                <a:spcPts val="1200"/>
              </a:spcAft>
            </a:pPr>
            <a:r>
              <a:rPr lang="en-AU" sz="5300" b="1" dirty="0">
                <a:solidFill>
                  <a:schemeClr val="accent6"/>
                </a:solidFill>
              </a:rPr>
              <a:t>V. Concluding remarks; Q&amp;A</a:t>
            </a:r>
            <a:br>
              <a:rPr lang="en-AU" b="1" dirty="0">
                <a:solidFill>
                  <a:srgbClr val="92D050"/>
                </a:solidFill>
              </a:rPr>
            </a:br>
            <a:r>
              <a:rPr lang="en-AU" sz="2700" b="1" i="1" dirty="0">
                <a:solidFill>
                  <a:srgbClr val="92D050"/>
                </a:solidFill>
              </a:rPr>
              <a:t>Cam Truong KC</a:t>
            </a:r>
            <a:endParaRPr lang="en-AU" b="1" i="1" dirty="0">
              <a:solidFill>
                <a:srgbClr val="92D050"/>
              </a:solidFill>
            </a:endParaRPr>
          </a:p>
        </p:txBody>
      </p:sp>
      <p:sp>
        <p:nvSpPr>
          <p:cNvPr id="4" name="Rectangle 3">
            <a:extLst>
              <a:ext uri="{FF2B5EF4-FFF2-40B4-BE49-F238E27FC236}">
                <a16:creationId xmlns:a16="http://schemas.microsoft.com/office/drawing/2014/main" id="{4F34C99F-CC5F-8391-3D37-7BE00919E3A1}"/>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49299C12-7ABC-E88C-17D9-FAAB576729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B508AD39-A697-4125-EC48-2122A530E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085419E2-B5BA-32AA-65C7-429CE8205BD7}"/>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D6E64B9E-76F7-82A9-8FFA-AEA25CA21400}"/>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028EE594-DD07-7BB5-8333-AA17184EDB17}"/>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8162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A99-D315-3800-C8D8-26527A47F1C6}"/>
              </a:ext>
            </a:extLst>
          </p:cNvPr>
          <p:cNvSpPr>
            <a:spLocks noGrp="1"/>
          </p:cNvSpPr>
          <p:nvPr>
            <p:ph type="title"/>
          </p:nvPr>
        </p:nvSpPr>
        <p:spPr>
          <a:xfrm>
            <a:off x="838200" y="835025"/>
            <a:ext cx="10515600" cy="1325563"/>
          </a:xfrm>
        </p:spPr>
        <p:txBody>
          <a:bodyPr/>
          <a:lstStyle/>
          <a:p>
            <a:r>
              <a:rPr lang="en-AU" b="1" dirty="0">
                <a:solidFill>
                  <a:srgbClr val="92D050"/>
                </a:solidFill>
              </a:rPr>
              <a:t>Plan of attack</a:t>
            </a:r>
          </a:p>
        </p:txBody>
      </p:sp>
      <p:sp>
        <p:nvSpPr>
          <p:cNvPr id="4" name="Rectangle 3">
            <a:extLst>
              <a:ext uri="{FF2B5EF4-FFF2-40B4-BE49-F238E27FC236}">
                <a16:creationId xmlns:a16="http://schemas.microsoft.com/office/drawing/2014/main" id="{6C6E457F-9E18-4F6C-A23E-AC21307C3797}"/>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D81D4534-3E85-0EE6-A7F9-B58BE8632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1A43C33-1FD0-6012-DC09-EBDA3B03D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72499C90-1730-306B-A168-6B50F87CB554}"/>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2C110BC2-334D-AEA2-9B99-690AC9473AD2}"/>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E93194D1-6A6B-1FE3-DF5F-8B3E0CBA2B59}"/>
              </a:ext>
            </a:extLst>
          </p:cNvPr>
          <p:cNvSpPr txBox="1"/>
          <p:nvPr/>
        </p:nvSpPr>
        <p:spPr>
          <a:xfrm>
            <a:off x="1081045" y="2142868"/>
            <a:ext cx="7721600" cy="2554545"/>
          </a:xfrm>
          <a:prstGeom prst="rect">
            <a:avLst/>
          </a:prstGeom>
          <a:noFill/>
        </p:spPr>
        <p:txBody>
          <a:bodyPr wrap="square" rtlCol="0">
            <a:spAutoFit/>
          </a:bodyPr>
          <a:lstStyle/>
          <a:p>
            <a:pPr marL="400050" indent="-400050">
              <a:spcAft>
                <a:spcPts val="1200"/>
              </a:spcAft>
              <a:buAutoNum type="romanUcPeriod"/>
            </a:pPr>
            <a:r>
              <a:rPr lang="en-AU" sz="2400" b="1" dirty="0">
                <a:solidFill>
                  <a:schemeClr val="tx1">
                    <a:lumMod val="65000"/>
                    <a:lumOff val="35000"/>
                  </a:schemeClr>
                </a:solidFill>
              </a:rPr>
              <a:t>Introduction</a:t>
            </a:r>
            <a:r>
              <a:rPr lang="en-AU" sz="2400" dirty="0">
                <a:solidFill>
                  <a:schemeClr val="tx1">
                    <a:lumMod val="65000"/>
                    <a:lumOff val="35000"/>
                  </a:schemeClr>
                </a:solidFill>
              </a:rPr>
              <a:t> </a:t>
            </a:r>
            <a:r>
              <a:rPr lang="en-AU" sz="2400" i="1" dirty="0">
                <a:solidFill>
                  <a:schemeClr val="accent6"/>
                </a:solidFill>
              </a:rPr>
              <a:t>Cam Truong KC</a:t>
            </a:r>
          </a:p>
          <a:p>
            <a:pPr marL="400050" indent="-400050">
              <a:spcAft>
                <a:spcPts val="1200"/>
              </a:spcAft>
              <a:buFontTx/>
              <a:buAutoNum type="romanUcPeriod"/>
            </a:pPr>
            <a:r>
              <a:rPr lang="en-AU" sz="2400" b="1" dirty="0">
                <a:solidFill>
                  <a:schemeClr val="tx1">
                    <a:lumMod val="65000"/>
                    <a:lumOff val="35000"/>
                  </a:schemeClr>
                </a:solidFill>
              </a:rPr>
              <a:t>Estoppel: an overview</a:t>
            </a:r>
            <a:r>
              <a:rPr lang="en-AU" sz="2400" dirty="0">
                <a:solidFill>
                  <a:schemeClr val="tx1">
                    <a:lumMod val="65000"/>
                    <a:lumOff val="35000"/>
                  </a:schemeClr>
                </a:solidFill>
              </a:rPr>
              <a:t> </a:t>
            </a:r>
            <a:r>
              <a:rPr lang="en-AU" sz="2400" i="1" dirty="0">
                <a:solidFill>
                  <a:schemeClr val="accent6"/>
                </a:solidFill>
              </a:rPr>
              <a:t>Scott Cromb</a:t>
            </a:r>
          </a:p>
          <a:p>
            <a:pPr marL="400050" indent="-400050">
              <a:spcAft>
                <a:spcPts val="1200"/>
              </a:spcAft>
              <a:buFontTx/>
              <a:buAutoNum type="romanUcPeriod"/>
            </a:pPr>
            <a:r>
              <a:rPr lang="en-AU" sz="2400" b="1" dirty="0">
                <a:solidFill>
                  <a:schemeClr val="tx1">
                    <a:lumMod val="65000"/>
                    <a:lumOff val="35000"/>
                  </a:schemeClr>
                </a:solidFill>
              </a:rPr>
              <a:t>The latest from the High Court</a:t>
            </a:r>
            <a:r>
              <a:rPr lang="en-AU" sz="2400" dirty="0">
                <a:solidFill>
                  <a:schemeClr val="tx1">
                    <a:lumMod val="65000"/>
                    <a:lumOff val="35000"/>
                  </a:schemeClr>
                </a:solidFill>
              </a:rPr>
              <a:t> </a:t>
            </a:r>
            <a:r>
              <a:rPr lang="en-AU" sz="2400" i="1" dirty="0">
                <a:solidFill>
                  <a:schemeClr val="accent6"/>
                </a:solidFill>
              </a:rPr>
              <a:t>Cam Priya Wakhlu</a:t>
            </a:r>
          </a:p>
          <a:p>
            <a:pPr marL="400050" indent="-400050">
              <a:spcAft>
                <a:spcPts val="1200"/>
              </a:spcAft>
              <a:buFontTx/>
              <a:buAutoNum type="romanUcPeriod"/>
            </a:pPr>
            <a:r>
              <a:rPr lang="en-AU" sz="2400" b="1" dirty="0">
                <a:solidFill>
                  <a:schemeClr val="tx1">
                    <a:lumMod val="65000"/>
                    <a:lumOff val="35000"/>
                  </a:schemeClr>
                </a:solidFill>
              </a:rPr>
              <a:t>Practical tips</a:t>
            </a:r>
            <a:r>
              <a:rPr lang="en-AU" sz="2400" dirty="0">
                <a:solidFill>
                  <a:schemeClr val="tx1">
                    <a:lumMod val="65000"/>
                    <a:lumOff val="35000"/>
                  </a:schemeClr>
                </a:solidFill>
              </a:rPr>
              <a:t> </a:t>
            </a:r>
            <a:r>
              <a:rPr lang="en-AU" sz="2400" i="1" dirty="0">
                <a:solidFill>
                  <a:schemeClr val="accent6"/>
                </a:solidFill>
              </a:rPr>
              <a:t>Samuel Burt</a:t>
            </a:r>
          </a:p>
          <a:p>
            <a:pPr marL="400050" indent="-400050">
              <a:spcAft>
                <a:spcPts val="1200"/>
              </a:spcAft>
              <a:buFontTx/>
              <a:buAutoNum type="romanUcPeriod"/>
            </a:pPr>
            <a:r>
              <a:rPr lang="en-AU" sz="2400" b="1" dirty="0">
                <a:solidFill>
                  <a:schemeClr val="tx1">
                    <a:lumMod val="65000"/>
                    <a:lumOff val="35000"/>
                  </a:schemeClr>
                </a:solidFill>
              </a:rPr>
              <a:t>Concluding remarks; Q&amp;A</a:t>
            </a:r>
            <a:r>
              <a:rPr lang="en-AU" sz="2400" dirty="0">
                <a:solidFill>
                  <a:schemeClr val="tx1">
                    <a:lumMod val="65000"/>
                    <a:lumOff val="35000"/>
                  </a:schemeClr>
                </a:solidFill>
              </a:rPr>
              <a:t> </a:t>
            </a:r>
            <a:r>
              <a:rPr lang="en-AU" sz="2400" i="1" dirty="0">
                <a:solidFill>
                  <a:schemeClr val="accent6"/>
                </a:solidFill>
              </a:rPr>
              <a:t>Cam Truong KC</a:t>
            </a:r>
          </a:p>
        </p:txBody>
      </p:sp>
      <p:sp>
        <p:nvSpPr>
          <p:cNvPr id="3" name="Rectangle 2">
            <a:extLst>
              <a:ext uri="{FF2B5EF4-FFF2-40B4-BE49-F238E27FC236}">
                <a16:creationId xmlns:a16="http://schemas.microsoft.com/office/drawing/2014/main" id="{D55BD8D6-5FB8-377E-0B59-8229561B73B2}"/>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1847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F63AD-A598-0FC1-EB00-06B7DF168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07F23-6497-3195-1A4F-A841F070F005}"/>
              </a:ext>
            </a:extLst>
          </p:cNvPr>
          <p:cNvSpPr>
            <a:spLocks noGrp="1"/>
          </p:cNvSpPr>
          <p:nvPr>
            <p:ph type="title"/>
          </p:nvPr>
        </p:nvSpPr>
        <p:spPr>
          <a:xfrm>
            <a:off x="1750650" y="2599514"/>
            <a:ext cx="4459051" cy="1325563"/>
          </a:xfrm>
        </p:spPr>
        <p:txBody>
          <a:bodyPr/>
          <a:lstStyle/>
          <a:p>
            <a:r>
              <a:rPr lang="en-AU" b="1" dirty="0">
                <a:solidFill>
                  <a:srgbClr val="92D050"/>
                </a:solidFill>
              </a:rPr>
              <a:t>Any questions?</a:t>
            </a:r>
          </a:p>
        </p:txBody>
      </p:sp>
      <p:sp>
        <p:nvSpPr>
          <p:cNvPr id="4" name="Rectangle 3">
            <a:extLst>
              <a:ext uri="{FF2B5EF4-FFF2-40B4-BE49-F238E27FC236}">
                <a16:creationId xmlns:a16="http://schemas.microsoft.com/office/drawing/2014/main" id="{14F1A1B8-1C5B-D827-0B83-EA391AF063B1}"/>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A62101BF-652F-1042-500C-178C556F8B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F5AA36F3-2EF3-BA58-7C12-D8A436D85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284DDD6D-A8B7-6F21-8F21-524AE320B0BD}"/>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479947B0-37AF-EC2B-8128-BF92A8781B59}"/>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7B2FA086-0AFA-7D1C-BD23-459E2EC7AE7E}"/>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070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5F82-2450-AC8A-94FF-E5C418B8EF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FADEF4-45DC-C9EE-BED4-902E28270EDD}"/>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91B8DECD-C1B8-DB67-4D0F-F6550EFAC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51FD6DE7-891E-69F2-77A3-A46537A74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3659AAE3-F0BA-DDF8-942F-7089DD24CC28}"/>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53C73CD1-E540-218C-4D99-3E98332E45E1}"/>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pic>
        <p:nvPicPr>
          <p:cNvPr id="1026" name="Picture 2" descr="Truong Cam">
            <a:extLst>
              <a:ext uri="{FF2B5EF4-FFF2-40B4-BE49-F238E27FC236}">
                <a16:creationId xmlns:a16="http://schemas.microsoft.com/office/drawing/2014/main" id="{AA2BFE45-BE4B-8B74-9712-9DCD85D65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58" y="2309079"/>
            <a:ext cx="251925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t Samuel">
            <a:extLst>
              <a:ext uri="{FF2B5EF4-FFF2-40B4-BE49-F238E27FC236}">
                <a16:creationId xmlns:a16="http://schemas.microsoft.com/office/drawing/2014/main" id="{1697077C-C2D9-164C-945A-47FDA69325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170" y="2309079"/>
            <a:ext cx="251925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mb Scott">
            <a:extLst>
              <a:ext uri="{FF2B5EF4-FFF2-40B4-BE49-F238E27FC236}">
                <a16:creationId xmlns:a16="http://schemas.microsoft.com/office/drawing/2014/main" id="{9CFE73EB-CF1B-7083-DF3E-563B0661B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482" y="2309079"/>
            <a:ext cx="251925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khlu Priya">
            <a:extLst>
              <a:ext uri="{FF2B5EF4-FFF2-40B4-BE49-F238E27FC236}">
                <a16:creationId xmlns:a16="http://schemas.microsoft.com/office/drawing/2014/main" id="{E782EF5E-CDFC-F5CA-B650-4FE00930F4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2793" y="2308915"/>
            <a:ext cx="2491948" cy="1676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36AEDB-94AC-E90E-106D-95542513BBBF}"/>
              </a:ext>
            </a:extLst>
          </p:cNvPr>
          <p:cNvSpPr txBox="1"/>
          <p:nvPr/>
        </p:nvSpPr>
        <p:spPr>
          <a:xfrm>
            <a:off x="530858" y="4171384"/>
            <a:ext cx="2519256" cy="1446550"/>
          </a:xfrm>
          <a:prstGeom prst="rect">
            <a:avLst/>
          </a:prstGeom>
          <a:noFill/>
        </p:spPr>
        <p:txBody>
          <a:bodyPr wrap="square" rtlCol="0">
            <a:spAutoFit/>
          </a:bodyPr>
          <a:lstStyle/>
          <a:p>
            <a:r>
              <a:rPr lang="en-AU" b="1" dirty="0">
                <a:solidFill>
                  <a:schemeClr val="accent6">
                    <a:lumMod val="75000"/>
                  </a:schemeClr>
                </a:solidFill>
              </a:rPr>
              <a:t>Cam Truong KC</a:t>
            </a:r>
          </a:p>
          <a:p>
            <a:r>
              <a:rPr lang="en-AU" sz="1400" b="1" dirty="0">
                <a:solidFill>
                  <a:srgbClr val="92D050"/>
                </a:solidFill>
              </a:rPr>
              <a:t>T:  </a:t>
            </a:r>
            <a:r>
              <a:rPr lang="en-AU" sz="1400" dirty="0">
                <a:solidFill>
                  <a:schemeClr val="tx1">
                    <a:lumMod val="50000"/>
                    <a:lumOff val="50000"/>
                  </a:schemeClr>
                </a:solidFill>
              </a:rPr>
              <a:t>9225 8388</a:t>
            </a:r>
          </a:p>
          <a:p>
            <a:r>
              <a:rPr lang="en-AU" sz="1400" b="1" dirty="0">
                <a:solidFill>
                  <a:srgbClr val="92D050"/>
                </a:solidFill>
              </a:rPr>
              <a:t>M: </a:t>
            </a:r>
            <a:r>
              <a:rPr lang="en-AU" sz="1400" dirty="0">
                <a:solidFill>
                  <a:schemeClr val="tx1">
                    <a:lumMod val="50000"/>
                    <a:lumOff val="50000"/>
                  </a:schemeClr>
                </a:solidFill>
              </a:rPr>
              <a:t>0417 306 638</a:t>
            </a:r>
          </a:p>
          <a:p>
            <a:r>
              <a:rPr lang="en-AU" sz="1400" b="1" dirty="0">
                <a:solidFill>
                  <a:srgbClr val="92D050"/>
                </a:solidFill>
              </a:rPr>
              <a:t>E: </a:t>
            </a:r>
            <a:r>
              <a:rPr lang="en-AU" sz="1400" dirty="0">
                <a:solidFill>
                  <a:schemeClr val="tx1">
                    <a:lumMod val="50000"/>
                    <a:lumOff val="50000"/>
                  </a:schemeClr>
                </a:solidFill>
                <a:hlinkClick r:id="rId9"/>
              </a:rPr>
              <a:t>camtruong@vicbar.com.au</a:t>
            </a:r>
            <a:r>
              <a:rPr lang="en-AU" sz="1400" dirty="0">
                <a:solidFill>
                  <a:schemeClr val="tx1">
                    <a:lumMod val="50000"/>
                    <a:lumOff val="50000"/>
                  </a:schemeClr>
                </a:solidFill>
              </a:rPr>
              <a:t> </a:t>
            </a:r>
          </a:p>
          <a:p>
            <a:r>
              <a:rPr lang="en-AU" sz="1400" dirty="0">
                <a:solidFill>
                  <a:srgbClr val="92D050"/>
                </a:solidFill>
              </a:rPr>
              <a:t>foleys.com.au/barristers/</a:t>
            </a:r>
            <a:br>
              <a:rPr lang="en-AU" sz="1400" dirty="0">
                <a:solidFill>
                  <a:srgbClr val="92D050"/>
                </a:solidFill>
              </a:rPr>
            </a:br>
            <a:r>
              <a:rPr lang="en-AU" sz="1400" dirty="0">
                <a:solidFill>
                  <a:srgbClr val="92D050"/>
                </a:solidFill>
              </a:rPr>
              <a:t>cam-h-</a:t>
            </a:r>
            <a:r>
              <a:rPr lang="en-AU" sz="1400" dirty="0" err="1">
                <a:solidFill>
                  <a:srgbClr val="92D050"/>
                </a:solidFill>
              </a:rPr>
              <a:t>truong</a:t>
            </a:r>
            <a:r>
              <a:rPr lang="en-AU" sz="1400" dirty="0">
                <a:solidFill>
                  <a:srgbClr val="92D050"/>
                </a:solidFill>
              </a:rPr>
              <a:t>-kc</a:t>
            </a:r>
          </a:p>
        </p:txBody>
      </p:sp>
      <p:sp>
        <p:nvSpPr>
          <p:cNvPr id="7" name="TextBox 6">
            <a:extLst>
              <a:ext uri="{FF2B5EF4-FFF2-40B4-BE49-F238E27FC236}">
                <a16:creationId xmlns:a16="http://schemas.microsoft.com/office/drawing/2014/main" id="{4734C43D-CAA3-9103-836E-AFE916D5E667}"/>
              </a:ext>
            </a:extLst>
          </p:cNvPr>
          <p:cNvSpPr txBox="1"/>
          <p:nvPr/>
        </p:nvSpPr>
        <p:spPr>
          <a:xfrm>
            <a:off x="3171645" y="4171384"/>
            <a:ext cx="2773837" cy="1446550"/>
          </a:xfrm>
          <a:prstGeom prst="rect">
            <a:avLst/>
          </a:prstGeom>
          <a:noFill/>
        </p:spPr>
        <p:txBody>
          <a:bodyPr wrap="square" rtlCol="0">
            <a:spAutoFit/>
          </a:bodyPr>
          <a:lstStyle/>
          <a:p>
            <a:r>
              <a:rPr lang="en-AU" b="1" dirty="0">
                <a:solidFill>
                  <a:schemeClr val="accent6">
                    <a:lumMod val="75000"/>
                  </a:schemeClr>
                </a:solidFill>
              </a:rPr>
              <a:t>Samuel Burt</a:t>
            </a:r>
          </a:p>
          <a:p>
            <a:r>
              <a:rPr lang="en-AU" sz="1400" b="1" dirty="0">
                <a:solidFill>
                  <a:srgbClr val="92D050"/>
                </a:solidFill>
              </a:rPr>
              <a:t>T:  </a:t>
            </a:r>
            <a:r>
              <a:rPr lang="en-AU" sz="1400" dirty="0">
                <a:solidFill>
                  <a:schemeClr val="tx1">
                    <a:lumMod val="50000"/>
                    <a:lumOff val="50000"/>
                  </a:schemeClr>
                </a:solidFill>
              </a:rPr>
              <a:t>9225 7777</a:t>
            </a:r>
          </a:p>
          <a:p>
            <a:r>
              <a:rPr lang="en-AU" sz="1400" b="1" dirty="0">
                <a:solidFill>
                  <a:srgbClr val="92D050"/>
                </a:solidFill>
              </a:rPr>
              <a:t>M: </a:t>
            </a:r>
            <a:r>
              <a:rPr lang="en-AU" sz="1400" dirty="0">
                <a:solidFill>
                  <a:schemeClr val="tx1">
                    <a:lumMod val="50000"/>
                    <a:lumOff val="50000"/>
                  </a:schemeClr>
                </a:solidFill>
              </a:rPr>
              <a:t>0417 306 638</a:t>
            </a:r>
          </a:p>
          <a:p>
            <a:r>
              <a:rPr lang="en-AU" sz="1400" b="1" dirty="0">
                <a:solidFill>
                  <a:srgbClr val="92D050"/>
                </a:solidFill>
              </a:rPr>
              <a:t>E: </a:t>
            </a:r>
            <a:r>
              <a:rPr lang="en-AU" sz="1400" dirty="0">
                <a:solidFill>
                  <a:schemeClr val="tx1">
                    <a:lumMod val="50000"/>
                    <a:lumOff val="50000"/>
                  </a:schemeClr>
                </a:solidFill>
                <a:hlinkClick r:id="rId10"/>
              </a:rPr>
              <a:t>samueloburt@vicbar.com.au</a:t>
            </a:r>
            <a:r>
              <a:rPr lang="en-AU" sz="1400" dirty="0">
                <a:solidFill>
                  <a:schemeClr val="tx1">
                    <a:lumMod val="50000"/>
                    <a:lumOff val="50000"/>
                  </a:schemeClr>
                </a:solidFill>
              </a:rPr>
              <a:t> </a:t>
            </a:r>
          </a:p>
          <a:p>
            <a:r>
              <a:rPr lang="en-AU" sz="1400" dirty="0">
                <a:solidFill>
                  <a:srgbClr val="92D050"/>
                </a:solidFill>
              </a:rPr>
              <a:t>foleys.com.au/barristers/</a:t>
            </a:r>
            <a:br>
              <a:rPr lang="en-AU" sz="1400" dirty="0">
                <a:solidFill>
                  <a:srgbClr val="92D050"/>
                </a:solidFill>
              </a:rPr>
            </a:br>
            <a:r>
              <a:rPr lang="en-AU" sz="1400" dirty="0" err="1">
                <a:solidFill>
                  <a:srgbClr val="92D050"/>
                </a:solidFill>
              </a:rPr>
              <a:t>samuel-burt</a:t>
            </a:r>
            <a:endParaRPr lang="en-AU" sz="1400" dirty="0">
              <a:solidFill>
                <a:srgbClr val="92D050"/>
              </a:solidFill>
            </a:endParaRPr>
          </a:p>
        </p:txBody>
      </p:sp>
      <p:sp>
        <p:nvSpPr>
          <p:cNvPr id="8" name="TextBox 7">
            <a:extLst>
              <a:ext uri="{FF2B5EF4-FFF2-40B4-BE49-F238E27FC236}">
                <a16:creationId xmlns:a16="http://schemas.microsoft.com/office/drawing/2014/main" id="{B4328DAC-F755-50A4-15EB-82A058B9B09C}"/>
              </a:ext>
            </a:extLst>
          </p:cNvPr>
          <p:cNvSpPr txBox="1"/>
          <p:nvPr/>
        </p:nvSpPr>
        <p:spPr>
          <a:xfrm>
            <a:off x="5945481" y="4171384"/>
            <a:ext cx="2680003" cy="1446550"/>
          </a:xfrm>
          <a:prstGeom prst="rect">
            <a:avLst/>
          </a:prstGeom>
          <a:noFill/>
        </p:spPr>
        <p:txBody>
          <a:bodyPr wrap="square" rtlCol="0">
            <a:spAutoFit/>
          </a:bodyPr>
          <a:lstStyle/>
          <a:p>
            <a:r>
              <a:rPr lang="en-AU" b="1" dirty="0">
                <a:solidFill>
                  <a:schemeClr val="accent6">
                    <a:lumMod val="75000"/>
                  </a:schemeClr>
                </a:solidFill>
              </a:rPr>
              <a:t>Scott Cromb</a:t>
            </a:r>
          </a:p>
          <a:p>
            <a:r>
              <a:rPr lang="en-AU" sz="1400" b="1" dirty="0">
                <a:solidFill>
                  <a:srgbClr val="92D050"/>
                </a:solidFill>
              </a:rPr>
              <a:t>T:  </a:t>
            </a:r>
            <a:r>
              <a:rPr lang="en-AU" sz="1400" dirty="0">
                <a:solidFill>
                  <a:schemeClr val="tx1">
                    <a:lumMod val="50000"/>
                    <a:lumOff val="50000"/>
                  </a:schemeClr>
                </a:solidFill>
              </a:rPr>
              <a:t>9225 7072</a:t>
            </a:r>
          </a:p>
          <a:p>
            <a:r>
              <a:rPr lang="en-AU" sz="1400" b="1" dirty="0">
                <a:solidFill>
                  <a:srgbClr val="92D050"/>
                </a:solidFill>
              </a:rPr>
              <a:t>M: </a:t>
            </a:r>
            <a:r>
              <a:rPr lang="en-AU" sz="1400" dirty="0">
                <a:solidFill>
                  <a:schemeClr val="tx1">
                    <a:lumMod val="50000"/>
                    <a:lumOff val="50000"/>
                  </a:schemeClr>
                </a:solidFill>
              </a:rPr>
              <a:t>0413 039 131</a:t>
            </a:r>
          </a:p>
          <a:p>
            <a:r>
              <a:rPr lang="en-AU" sz="1400" b="1" dirty="0">
                <a:solidFill>
                  <a:srgbClr val="92D050"/>
                </a:solidFill>
              </a:rPr>
              <a:t>E: </a:t>
            </a:r>
            <a:r>
              <a:rPr lang="en-AU" sz="1400" dirty="0">
                <a:solidFill>
                  <a:schemeClr val="tx1">
                    <a:lumMod val="50000"/>
                    <a:lumOff val="50000"/>
                  </a:schemeClr>
                </a:solidFill>
                <a:hlinkClick r:id="rId11"/>
              </a:rPr>
              <a:t>scott.cromb@vicbar.com.au</a:t>
            </a:r>
            <a:r>
              <a:rPr lang="en-AU" sz="1400" dirty="0">
                <a:solidFill>
                  <a:schemeClr val="tx1">
                    <a:lumMod val="50000"/>
                    <a:lumOff val="50000"/>
                  </a:schemeClr>
                </a:solidFill>
              </a:rPr>
              <a:t> </a:t>
            </a:r>
          </a:p>
          <a:p>
            <a:r>
              <a:rPr lang="en-AU" sz="1400" dirty="0">
                <a:solidFill>
                  <a:srgbClr val="92D050"/>
                </a:solidFill>
              </a:rPr>
              <a:t>foleys.com.au/barristers/</a:t>
            </a:r>
          </a:p>
          <a:p>
            <a:r>
              <a:rPr lang="en-AU" sz="1400" dirty="0" err="1">
                <a:solidFill>
                  <a:srgbClr val="92D050"/>
                </a:solidFill>
              </a:rPr>
              <a:t>scott-cromb</a:t>
            </a:r>
            <a:endParaRPr lang="en-AU" sz="1400" dirty="0">
              <a:solidFill>
                <a:srgbClr val="92D050"/>
              </a:solidFill>
            </a:endParaRPr>
          </a:p>
        </p:txBody>
      </p:sp>
      <p:sp>
        <p:nvSpPr>
          <p:cNvPr id="9" name="TextBox 8">
            <a:extLst>
              <a:ext uri="{FF2B5EF4-FFF2-40B4-BE49-F238E27FC236}">
                <a16:creationId xmlns:a16="http://schemas.microsoft.com/office/drawing/2014/main" id="{9693F1B3-3C87-3161-5AEA-29F03387EC11}"/>
              </a:ext>
            </a:extLst>
          </p:cNvPr>
          <p:cNvSpPr txBox="1"/>
          <p:nvPr/>
        </p:nvSpPr>
        <p:spPr>
          <a:xfrm>
            <a:off x="8625485" y="4171384"/>
            <a:ext cx="2519256" cy="1446550"/>
          </a:xfrm>
          <a:prstGeom prst="rect">
            <a:avLst/>
          </a:prstGeom>
          <a:noFill/>
        </p:spPr>
        <p:txBody>
          <a:bodyPr wrap="square" rtlCol="0">
            <a:spAutoFit/>
          </a:bodyPr>
          <a:lstStyle/>
          <a:p>
            <a:r>
              <a:rPr lang="en-AU" b="1" dirty="0">
                <a:solidFill>
                  <a:schemeClr val="accent6">
                    <a:lumMod val="75000"/>
                  </a:schemeClr>
                </a:solidFill>
              </a:rPr>
              <a:t>Priya Wakhlu</a:t>
            </a:r>
          </a:p>
          <a:p>
            <a:r>
              <a:rPr lang="en-AU" sz="1400" b="1" dirty="0">
                <a:solidFill>
                  <a:srgbClr val="92D050"/>
                </a:solidFill>
              </a:rPr>
              <a:t>T:  </a:t>
            </a:r>
            <a:r>
              <a:rPr lang="en-AU" sz="1400" dirty="0">
                <a:solidFill>
                  <a:schemeClr val="tx1">
                    <a:lumMod val="50000"/>
                    <a:lumOff val="50000"/>
                  </a:schemeClr>
                </a:solidFill>
              </a:rPr>
              <a:t>9225 7777</a:t>
            </a:r>
          </a:p>
          <a:p>
            <a:r>
              <a:rPr lang="en-AU" sz="1400" b="1" dirty="0">
                <a:solidFill>
                  <a:srgbClr val="92D050"/>
                </a:solidFill>
              </a:rPr>
              <a:t>M: </a:t>
            </a:r>
            <a:r>
              <a:rPr lang="en-AU" sz="1400" dirty="0">
                <a:solidFill>
                  <a:schemeClr val="tx1">
                    <a:lumMod val="50000"/>
                    <a:lumOff val="50000"/>
                  </a:schemeClr>
                </a:solidFill>
              </a:rPr>
              <a:t>0400 597 553 </a:t>
            </a:r>
          </a:p>
          <a:p>
            <a:r>
              <a:rPr lang="en-AU" sz="1400" b="1" dirty="0">
                <a:solidFill>
                  <a:srgbClr val="92D050"/>
                </a:solidFill>
              </a:rPr>
              <a:t>E: </a:t>
            </a:r>
            <a:r>
              <a:rPr lang="en-AU" sz="1400" b="0" i="0" dirty="0">
                <a:solidFill>
                  <a:srgbClr val="A3A3A3"/>
                </a:solidFill>
                <a:effectLst/>
                <a:latin typeface="NeueHaasGrotesk"/>
                <a:hlinkClick r:id="rId12"/>
              </a:rPr>
              <a:t>priya.wakhlu@vicbar.com.au</a:t>
            </a:r>
            <a:endParaRPr lang="en-AU" sz="1400" b="0" i="0" dirty="0">
              <a:solidFill>
                <a:srgbClr val="A3A3A3"/>
              </a:solidFill>
              <a:effectLst/>
              <a:latin typeface="NeueHaasGrotesk"/>
            </a:endParaRPr>
          </a:p>
          <a:p>
            <a:r>
              <a:rPr lang="en-AU" sz="1400" dirty="0">
                <a:solidFill>
                  <a:srgbClr val="92D050"/>
                </a:solidFill>
              </a:rPr>
              <a:t>foleys.com.au/barristers/</a:t>
            </a:r>
            <a:br>
              <a:rPr lang="en-AU" sz="1400" dirty="0">
                <a:solidFill>
                  <a:srgbClr val="92D050"/>
                </a:solidFill>
              </a:rPr>
            </a:br>
            <a:r>
              <a:rPr lang="en-AU" sz="1400" dirty="0" err="1">
                <a:solidFill>
                  <a:srgbClr val="92D050"/>
                </a:solidFill>
              </a:rPr>
              <a:t>priya-wakhlu</a:t>
            </a:r>
            <a:endParaRPr lang="en-AU" sz="1400" dirty="0">
              <a:solidFill>
                <a:srgbClr val="92D050"/>
              </a:solidFill>
            </a:endParaRPr>
          </a:p>
        </p:txBody>
      </p:sp>
      <p:sp>
        <p:nvSpPr>
          <p:cNvPr id="10" name="TextBox 9">
            <a:extLst>
              <a:ext uri="{FF2B5EF4-FFF2-40B4-BE49-F238E27FC236}">
                <a16:creationId xmlns:a16="http://schemas.microsoft.com/office/drawing/2014/main" id="{DC022EAC-FBB7-287E-2508-B14C96361C0F}"/>
              </a:ext>
            </a:extLst>
          </p:cNvPr>
          <p:cNvSpPr txBox="1"/>
          <p:nvPr/>
        </p:nvSpPr>
        <p:spPr>
          <a:xfrm>
            <a:off x="3725730" y="917141"/>
            <a:ext cx="3874715" cy="861774"/>
          </a:xfrm>
          <a:prstGeom prst="rect">
            <a:avLst/>
          </a:prstGeom>
          <a:noFill/>
        </p:spPr>
        <p:txBody>
          <a:bodyPr wrap="none" rtlCol="0">
            <a:spAutoFit/>
          </a:bodyPr>
          <a:lstStyle/>
          <a:p>
            <a:pPr algn="ctr"/>
            <a:r>
              <a:rPr lang="en-AU" dirty="0">
                <a:solidFill>
                  <a:schemeClr val="tx1">
                    <a:lumMod val="50000"/>
                    <a:lumOff val="50000"/>
                  </a:schemeClr>
                </a:solidFill>
              </a:rPr>
              <a:t>If your client isn’t having a good time, </a:t>
            </a:r>
          </a:p>
          <a:p>
            <a:pPr algn="ctr"/>
            <a:r>
              <a:rPr lang="en-AU" sz="3200" b="1" dirty="0">
                <a:solidFill>
                  <a:schemeClr val="accent6"/>
                </a:solidFill>
              </a:rPr>
              <a:t>give us a call</a:t>
            </a:r>
          </a:p>
        </p:txBody>
      </p:sp>
      <p:sp>
        <p:nvSpPr>
          <p:cNvPr id="2" name="Rectangle 1">
            <a:extLst>
              <a:ext uri="{FF2B5EF4-FFF2-40B4-BE49-F238E27FC236}">
                <a16:creationId xmlns:a16="http://schemas.microsoft.com/office/drawing/2014/main" id="{FD196974-2AC1-0B10-E6D0-31A2365EC5E1}"/>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501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2FF761-3EEA-5F2D-0D9A-BAFCB7CA3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5BF65-B31C-51F5-3D66-3D28908CE6FA}"/>
              </a:ext>
            </a:extLst>
          </p:cNvPr>
          <p:cNvSpPr>
            <a:spLocks noGrp="1"/>
          </p:cNvSpPr>
          <p:nvPr>
            <p:ph type="title"/>
          </p:nvPr>
        </p:nvSpPr>
        <p:spPr>
          <a:xfrm>
            <a:off x="1167292" y="2244725"/>
            <a:ext cx="5106508" cy="1450975"/>
          </a:xfrm>
        </p:spPr>
        <p:txBody>
          <a:bodyPr>
            <a:normAutofit fontScale="90000"/>
          </a:bodyPr>
          <a:lstStyle/>
          <a:p>
            <a:pPr>
              <a:lnSpc>
                <a:spcPct val="150000"/>
              </a:lnSpc>
              <a:spcBef>
                <a:spcPts val="1200"/>
              </a:spcBef>
              <a:spcAft>
                <a:spcPts val="1200"/>
              </a:spcAft>
            </a:pPr>
            <a:r>
              <a:rPr lang="en-AU" sz="5300" b="1" dirty="0">
                <a:solidFill>
                  <a:schemeClr val="accent6"/>
                </a:solidFill>
              </a:rPr>
              <a:t>I. Introduction</a:t>
            </a:r>
            <a:br>
              <a:rPr lang="en-AU" b="1" dirty="0">
                <a:solidFill>
                  <a:srgbClr val="92D050"/>
                </a:solidFill>
              </a:rPr>
            </a:br>
            <a:r>
              <a:rPr lang="en-AU" sz="2700" b="1" i="1" dirty="0">
                <a:solidFill>
                  <a:srgbClr val="92D050"/>
                </a:solidFill>
              </a:rPr>
              <a:t>Cam Truong KC</a:t>
            </a:r>
            <a:endParaRPr lang="en-AU" b="1" i="1" dirty="0">
              <a:solidFill>
                <a:srgbClr val="92D050"/>
              </a:solidFill>
            </a:endParaRPr>
          </a:p>
        </p:txBody>
      </p:sp>
      <p:sp>
        <p:nvSpPr>
          <p:cNvPr id="4" name="Rectangle 3">
            <a:extLst>
              <a:ext uri="{FF2B5EF4-FFF2-40B4-BE49-F238E27FC236}">
                <a16:creationId xmlns:a16="http://schemas.microsoft.com/office/drawing/2014/main" id="{0714677D-E993-8A68-E85D-A587EEF7D8DC}"/>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741AFDD8-ACF7-1E0B-8324-273807D064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C89F6897-CF18-33F7-271F-86F749254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F6B1C6A2-81EF-8A37-ED4A-78DFAD9E12AC}"/>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2B4242B1-2FE0-8830-057A-FBC8EE5F28D2}"/>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B3253CAA-B35F-5B65-7E57-9CBA97CB5B75}"/>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3870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90168-9110-8EDC-5E1A-44B040E0D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BA20C-C044-B517-8184-F0103C6049AF}"/>
              </a:ext>
            </a:extLst>
          </p:cNvPr>
          <p:cNvSpPr>
            <a:spLocks noGrp="1"/>
          </p:cNvSpPr>
          <p:nvPr>
            <p:ph type="title"/>
          </p:nvPr>
        </p:nvSpPr>
        <p:spPr>
          <a:xfrm>
            <a:off x="1167292" y="2244725"/>
            <a:ext cx="7532208" cy="1450975"/>
          </a:xfrm>
        </p:spPr>
        <p:txBody>
          <a:bodyPr>
            <a:normAutofit fontScale="90000"/>
          </a:bodyPr>
          <a:lstStyle/>
          <a:p>
            <a:pPr>
              <a:lnSpc>
                <a:spcPct val="150000"/>
              </a:lnSpc>
              <a:spcBef>
                <a:spcPts val="1200"/>
              </a:spcBef>
              <a:spcAft>
                <a:spcPts val="1200"/>
              </a:spcAft>
            </a:pPr>
            <a:r>
              <a:rPr lang="en-AU" sz="5300" b="1" dirty="0">
                <a:solidFill>
                  <a:schemeClr val="accent6"/>
                </a:solidFill>
              </a:rPr>
              <a:t>II. Estoppel: an overview</a:t>
            </a:r>
            <a:br>
              <a:rPr lang="en-AU" b="1" dirty="0">
                <a:solidFill>
                  <a:srgbClr val="92D050"/>
                </a:solidFill>
              </a:rPr>
            </a:br>
            <a:r>
              <a:rPr lang="en-AU" sz="2700" b="1" i="1" dirty="0">
                <a:solidFill>
                  <a:srgbClr val="92D050"/>
                </a:solidFill>
              </a:rPr>
              <a:t>Scott Cromb</a:t>
            </a:r>
            <a:endParaRPr lang="en-AU" b="1" i="1" dirty="0">
              <a:solidFill>
                <a:srgbClr val="92D050"/>
              </a:solidFill>
            </a:endParaRPr>
          </a:p>
        </p:txBody>
      </p:sp>
      <p:sp>
        <p:nvSpPr>
          <p:cNvPr id="4" name="Rectangle 3">
            <a:extLst>
              <a:ext uri="{FF2B5EF4-FFF2-40B4-BE49-F238E27FC236}">
                <a16:creationId xmlns:a16="http://schemas.microsoft.com/office/drawing/2014/main" id="{E27129DC-11EB-8716-0C3E-B2AA2DC49487}"/>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2F22FA05-432A-2DAC-A3FA-D111E8CAFF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9D5E365-31E8-5477-5D9C-BC5EB628F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19547972-8334-B138-9E88-8EB1E7ED87A5}"/>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EFFBAEE3-1160-02A6-B649-687954FEFC58}"/>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Rectangle 2">
            <a:extLst>
              <a:ext uri="{FF2B5EF4-FFF2-40B4-BE49-F238E27FC236}">
                <a16:creationId xmlns:a16="http://schemas.microsoft.com/office/drawing/2014/main" id="{595A1CAB-8BD4-7C2F-52BE-49E38EFC66EF}"/>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968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FEE6-6BED-7523-7D13-2974801DB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F00F4-2212-940B-BD3D-42BC7D0376C8}"/>
              </a:ext>
            </a:extLst>
          </p:cNvPr>
          <p:cNvSpPr>
            <a:spLocks noGrp="1"/>
          </p:cNvSpPr>
          <p:nvPr>
            <p:ph type="title"/>
          </p:nvPr>
        </p:nvSpPr>
        <p:spPr>
          <a:xfrm>
            <a:off x="711200" y="352425"/>
            <a:ext cx="10515600" cy="1325563"/>
          </a:xfrm>
        </p:spPr>
        <p:txBody>
          <a:bodyPr/>
          <a:lstStyle/>
          <a:p>
            <a:r>
              <a:rPr lang="en-AU" b="1" dirty="0">
                <a:solidFill>
                  <a:srgbClr val="92D050"/>
                </a:solidFill>
              </a:rPr>
              <a:t>Etymology</a:t>
            </a:r>
          </a:p>
        </p:txBody>
      </p:sp>
      <p:sp>
        <p:nvSpPr>
          <p:cNvPr id="4" name="Rectangle 3">
            <a:extLst>
              <a:ext uri="{FF2B5EF4-FFF2-40B4-BE49-F238E27FC236}">
                <a16:creationId xmlns:a16="http://schemas.microsoft.com/office/drawing/2014/main" id="{855D385D-F2BE-9F21-981B-40A2C52D2CEE}"/>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0DD862A2-45D0-3216-567A-432DC1766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9754EF1C-F5AB-86CF-4599-219545E9B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D7CE8CE0-4DBA-6A67-CF26-FE25390DABF1}"/>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929437D3-DAFB-4F24-1C62-53C6C6C7D364}"/>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149233F8-9EE5-5151-6E4A-16236A5825CA}"/>
              </a:ext>
            </a:extLst>
          </p:cNvPr>
          <p:cNvSpPr txBox="1"/>
          <p:nvPr/>
        </p:nvSpPr>
        <p:spPr>
          <a:xfrm>
            <a:off x="965200" y="1588388"/>
            <a:ext cx="9575800" cy="2554545"/>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AU" sz="2400" b="1" dirty="0"/>
              <a:t>First known use</a:t>
            </a:r>
            <a:r>
              <a:rPr lang="en-AU" sz="2400" dirty="0"/>
              <a:t>: 1531</a:t>
            </a:r>
          </a:p>
          <a:p>
            <a:pPr marL="400050" indent="-400050">
              <a:spcAft>
                <a:spcPts val="1200"/>
              </a:spcAft>
              <a:buFont typeface="Arial" panose="020B0604020202020204" pitchFamily="34" charset="0"/>
              <a:buChar char="•"/>
            </a:pPr>
            <a:r>
              <a:rPr lang="en-AU" sz="2400" dirty="0"/>
              <a:t>“</a:t>
            </a:r>
            <a:r>
              <a:rPr lang="en-AU" sz="2400" b="1" dirty="0" err="1"/>
              <a:t>Estoupail</a:t>
            </a:r>
            <a:r>
              <a:rPr lang="en-AU" sz="2400" b="1" dirty="0"/>
              <a:t>; </a:t>
            </a:r>
            <a:r>
              <a:rPr lang="en-AU" sz="2400" b="1" dirty="0" err="1"/>
              <a:t>Estopere</a:t>
            </a:r>
            <a:r>
              <a:rPr lang="en-AU" sz="2400" dirty="0"/>
              <a:t>”  (</a:t>
            </a:r>
            <a:r>
              <a:rPr lang="en-AU" sz="2400" i="1" dirty="0"/>
              <a:t>French</a:t>
            </a:r>
            <a:r>
              <a:rPr lang="en-AU" sz="2400" dirty="0"/>
              <a:t>) = bung; stopper; cork</a:t>
            </a:r>
          </a:p>
          <a:p>
            <a:pPr marL="400050" indent="-400050">
              <a:spcAft>
                <a:spcPts val="1200"/>
              </a:spcAft>
              <a:buFont typeface="Arial" panose="020B0604020202020204" pitchFamily="34" charset="0"/>
              <a:buChar char="•"/>
            </a:pPr>
            <a:r>
              <a:rPr lang="en-AU" sz="2400" dirty="0"/>
              <a:t>“</a:t>
            </a:r>
            <a:r>
              <a:rPr lang="en-AU" sz="2400" b="1" dirty="0"/>
              <a:t>Estop</a:t>
            </a:r>
            <a:r>
              <a:rPr lang="en-AU" sz="2400" dirty="0"/>
              <a:t>” (</a:t>
            </a:r>
            <a:r>
              <a:rPr lang="en-AU" sz="2400" i="1" dirty="0"/>
              <a:t>Old English</a:t>
            </a:r>
            <a:r>
              <a:rPr lang="en-AU" sz="2400" dirty="0"/>
              <a:t>) = to seal up</a:t>
            </a:r>
          </a:p>
          <a:p>
            <a:pPr marL="400050" indent="-400050">
              <a:spcAft>
                <a:spcPts val="1200"/>
              </a:spcAft>
              <a:buFont typeface="Arial" panose="020B0604020202020204" pitchFamily="34" charset="0"/>
              <a:buChar char="•"/>
            </a:pPr>
            <a:r>
              <a:rPr lang="en-AU" sz="2400" b="1" dirty="0"/>
              <a:t>In a nutshell</a:t>
            </a:r>
            <a:r>
              <a:rPr lang="en-AU" sz="2400" dirty="0"/>
              <a:t>: to stop someone from reneging on a promise</a:t>
            </a:r>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p:txBody>
      </p:sp>
      <p:sp>
        <p:nvSpPr>
          <p:cNvPr id="3" name="Rectangle 2">
            <a:extLst>
              <a:ext uri="{FF2B5EF4-FFF2-40B4-BE49-F238E27FC236}">
                <a16:creationId xmlns:a16="http://schemas.microsoft.com/office/drawing/2014/main" id="{FEAB1B27-C953-3438-E2AC-8897F5E169EF}"/>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27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0C93-5247-954F-65D7-FBF2E1CF4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DF0CC-C899-458B-FFCC-1954269EDC58}"/>
              </a:ext>
            </a:extLst>
          </p:cNvPr>
          <p:cNvSpPr>
            <a:spLocks noGrp="1"/>
          </p:cNvSpPr>
          <p:nvPr>
            <p:ph type="title"/>
          </p:nvPr>
        </p:nvSpPr>
        <p:spPr>
          <a:xfrm>
            <a:off x="711200" y="133565"/>
            <a:ext cx="10515600" cy="1325563"/>
          </a:xfrm>
        </p:spPr>
        <p:txBody>
          <a:bodyPr>
            <a:normAutofit/>
          </a:bodyPr>
          <a:lstStyle/>
          <a:p>
            <a:r>
              <a:rPr lang="en-AU" sz="3600" b="1" i="1" dirty="0" err="1">
                <a:solidFill>
                  <a:schemeClr val="accent6"/>
                </a:solidFill>
              </a:rPr>
              <a:t>Legione</a:t>
            </a:r>
            <a:r>
              <a:rPr lang="en-AU" sz="3600" b="1" i="1" dirty="0">
                <a:solidFill>
                  <a:schemeClr val="accent6"/>
                </a:solidFill>
              </a:rPr>
              <a:t> v </a:t>
            </a:r>
            <a:r>
              <a:rPr lang="en-AU" sz="3600" b="1" i="1" dirty="0" err="1">
                <a:solidFill>
                  <a:schemeClr val="accent6"/>
                </a:solidFill>
              </a:rPr>
              <a:t>Hateley</a:t>
            </a:r>
            <a:r>
              <a:rPr lang="en-AU" sz="3600" b="1" i="1" dirty="0">
                <a:solidFill>
                  <a:schemeClr val="accent6"/>
                </a:solidFill>
              </a:rPr>
              <a:t>: </a:t>
            </a:r>
            <a:r>
              <a:rPr lang="en-AU" sz="3600" b="1" dirty="0">
                <a:solidFill>
                  <a:srgbClr val="92D050"/>
                </a:solidFill>
              </a:rPr>
              <a:t>an iconic bet the farm dispute</a:t>
            </a:r>
          </a:p>
        </p:txBody>
      </p:sp>
      <p:sp>
        <p:nvSpPr>
          <p:cNvPr id="4" name="Rectangle 3">
            <a:extLst>
              <a:ext uri="{FF2B5EF4-FFF2-40B4-BE49-F238E27FC236}">
                <a16:creationId xmlns:a16="http://schemas.microsoft.com/office/drawing/2014/main" id="{9CDE4FDA-4B1F-8F46-0113-2A1DA329E947}"/>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FF5E5A90-CD41-B490-91C4-EF624059DA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85F50CC7-F6A1-8B02-AD45-F40BA06E4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CD7C64B8-EE12-4B57-8BFC-2F3AE3349460}"/>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7BE95B96-8448-4144-F433-48ED5D617F09}"/>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86733A47-A5EA-49D9-6AE0-F021EA79D5F7}"/>
              </a:ext>
            </a:extLst>
          </p:cNvPr>
          <p:cNvSpPr txBox="1"/>
          <p:nvPr/>
        </p:nvSpPr>
        <p:spPr>
          <a:xfrm>
            <a:off x="926289" y="1110736"/>
            <a:ext cx="9720634" cy="5693866"/>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AU" sz="2400" b="1" dirty="0"/>
              <a:t>14 July 1978: </a:t>
            </a:r>
            <a:r>
              <a:rPr lang="en-AU" sz="2400" dirty="0"/>
              <a:t>contract of sale signed</a:t>
            </a:r>
          </a:p>
          <a:p>
            <a:pPr marL="400050" indent="-400050">
              <a:spcAft>
                <a:spcPts val="1200"/>
              </a:spcAft>
              <a:buFont typeface="Arial" panose="020B0604020202020204" pitchFamily="34" charset="0"/>
              <a:buChar char="•"/>
            </a:pPr>
            <a:r>
              <a:rPr lang="en-AU" sz="2400" b="1" dirty="0"/>
              <a:t>29 June 1979: </a:t>
            </a:r>
            <a:r>
              <a:rPr lang="en-AU" sz="2400" dirty="0"/>
              <a:t>request for an extension</a:t>
            </a:r>
          </a:p>
          <a:p>
            <a:pPr marL="400050" indent="-400050">
              <a:spcAft>
                <a:spcPts val="1200"/>
              </a:spcAft>
              <a:buFont typeface="Arial" panose="020B0604020202020204" pitchFamily="34" charset="0"/>
              <a:buChar char="•"/>
            </a:pPr>
            <a:r>
              <a:rPr lang="en-AU" sz="2400" b="1" dirty="0"/>
              <a:t>1 July 1979: </a:t>
            </a:r>
            <a:r>
              <a:rPr lang="en-AU" sz="2400" dirty="0"/>
              <a:t>scheduled settlement date</a:t>
            </a:r>
          </a:p>
          <a:p>
            <a:pPr marL="400050" indent="-400050">
              <a:spcAft>
                <a:spcPts val="1200"/>
              </a:spcAft>
              <a:buFont typeface="Arial" panose="020B0604020202020204" pitchFamily="34" charset="0"/>
              <a:buChar char="•"/>
            </a:pPr>
            <a:r>
              <a:rPr lang="en-AU" sz="2400" b="1" dirty="0"/>
              <a:t>12 July 1979: </a:t>
            </a:r>
            <a:r>
              <a:rPr lang="en-AU" sz="2400" dirty="0"/>
              <a:t>extension declined</a:t>
            </a:r>
          </a:p>
          <a:p>
            <a:pPr marL="400050" indent="-400050">
              <a:spcAft>
                <a:spcPts val="1200"/>
              </a:spcAft>
              <a:buFont typeface="Arial" panose="020B0604020202020204" pitchFamily="34" charset="0"/>
              <a:buChar char="•"/>
            </a:pPr>
            <a:r>
              <a:rPr lang="en-AU" sz="2400" b="1" dirty="0"/>
              <a:t>27 July 1979</a:t>
            </a:r>
            <a:r>
              <a:rPr lang="en-AU" sz="2400" dirty="0"/>
              <a:t>: default &amp; recission notice</a:t>
            </a:r>
          </a:p>
          <a:p>
            <a:pPr marL="400050" indent="-400050">
              <a:spcAft>
                <a:spcPts val="1200"/>
              </a:spcAft>
              <a:buFont typeface="Arial" panose="020B0604020202020204" pitchFamily="34" charset="0"/>
              <a:buChar char="•"/>
            </a:pPr>
            <a:r>
              <a:rPr lang="en-AU" sz="2400" b="1" dirty="0"/>
              <a:t>9 August 1979: </a:t>
            </a:r>
            <a:r>
              <a:rPr lang="en-AU" sz="2400" dirty="0"/>
              <a:t>telephone discussion</a:t>
            </a:r>
          </a:p>
          <a:p>
            <a:pPr marL="400050" indent="-400050">
              <a:spcAft>
                <a:spcPts val="1200"/>
              </a:spcAft>
              <a:buFont typeface="Arial" panose="020B0604020202020204" pitchFamily="34" charset="0"/>
              <a:buChar char="•"/>
            </a:pPr>
            <a:r>
              <a:rPr lang="en-AU" sz="2400" b="1" dirty="0"/>
              <a:t>14 August 1979: </a:t>
            </a:r>
            <a:r>
              <a:rPr lang="en-AU" sz="2400" dirty="0"/>
              <a:t>letter asserting rescission</a:t>
            </a:r>
          </a:p>
          <a:p>
            <a:pPr marL="400050" indent="-400050">
              <a:spcAft>
                <a:spcPts val="1200"/>
              </a:spcAft>
              <a:buFont typeface="Arial" panose="020B0604020202020204" pitchFamily="34" charset="0"/>
              <a:buChar char="•"/>
            </a:pPr>
            <a:r>
              <a:rPr lang="en-AU" sz="2400" b="1" dirty="0"/>
              <a:t>24 October 1980: </a:t>
            </a:r>
            <a:r>
              <a:rPr lang="en-AU" sz="2400" dirty="0"/>
              <a:t>Supreme Court of Victoria judgment</a:t>
            </a:r>
          </a:p>
          <a:p>
            <a:pPr marL="400050" indent="-400050">
              <a:spcAft>
                <a:spcPts val="1200"/>
              </a:spcAft>
              <a:buFont typeface="Arial" panose="020B0604020202020204" pitchFamily="34" charset="0"/>
              <a:buChar char="•"/>
            </a:pPr>
            <a:r>
              <a:rPr lang="en-AU" sz="2400" b="1" dirty="0"/>
              <a:t>30 November 1981</a:t>
            </a:r>
            <a:r>
              <a:rPr lang="en-AU" sz="2400" dirty="0"/>
              <a:t>: Full Court judgment</a:t>
            </a:r>
          </a:p>
          <a:p>
            <a:pPr marL="400050" indent="-400050">
              <a:spcAft>
                <a:spcPts val="1200"/>
              </a:spcAft>
              <a:buFont typeface="Arial" panose="020B0604020202020204" pitchFamily="34" charset="0"/>
              <a:buChar char="•"/>
            </a:pPr>
            <a:r>
              <a:rPr lang="en-AU" sz="2400" b="1" dirty="0"/>
              <a:t>14 April 1983</a:t>
            </a:r>
            <a:r>
              <a:rPr lang="en-AU" sz="2400" dirty="0"/>
              <a:t>: High Court judgment</a:t>
            </a:r>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p:txBody>
      </p:sp>
      <p:pic>
        <p:nvPicPr>
          <p:cNvPr id="1026" name="Picture 2" descr="undefined">
            <a:extLst>
              <a:ext uri="{FF2B5EF4-FFF2-40B4-BE49-F238E27FC236}">
                <a16:creationId xmlns:a16="http://schemas.microsoft.com/office/drawing/2014/main" id="{D1F0F962-FBBE-CAE7-2D55-43E2C61C0F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40" t="-10728" r="23090" b="-170"/>
          <a:stretch/>
        </p:blipFill>
        <p:spPr bwMode="auto">
          <a:xfrm>
            <a:off x="6735300" y="1300426"/>
            <a:ext cx="4108559" cy="30137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123349-0DA1-5691-7BD7-C7361E889B0E}"/>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773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F77C-DD32-85A7-39B9-482C32B27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0B7A4-3E1B-8CB4-4DBB-F5F99BE0113B}"/>
              </a:ext>
            </a:extLst>
          </p:cNvPr>
          <p:cNvSpPr>
            <a:spLocks noGrp="1"/>
          </p:cNvSpPr>
          <p:nvPr>
            <p:ph type="title"/>
          </p:nvPr>
        </p:nvSpPr>
        <p:spPr>
          <a:xfrm>
            <a:off x="711200" y="133565"/>
            <a:ext cx="10515600" cy="1325563"/>
          </a:xfrm>
        </p:spPr>
        <p:txBody>
          <a:bodyPr>
            <a:normAutofit/>
          </a:bodyPr>
          <a:lstStyle/>
          <a:p>
            <a:r>
              <a:rPr lang="en-AU" sz="3600" b="1" i="1" dirty="0" err="1">
                <a:solidFill>
                  <a:schemeClr val="accent6"/>
                </a:solidFill>
              </a:rPr>
              <a:t>Legione</a:t>
            </a:r>
            <a:r>
              <a:rPr lang="en-AU" sz="3600" b="1" i="1" dirty="0">
                <a:solidFill>
                  <a:schemeClr val="accent6"/>
                </a:solidFill>
              </a:rPr>
              <a:t> v </a:t>
            </a:r>
            <a:r>
              <a:rPr lang="en-AU" sz="3600" b="1" i="1" dirty="0" err="1">
                <a:solidFill>
                  <a:schemeClr val="accent6"/>
                </a:solidFill>
              </a:rPr>
              <a:t>Hateley</a:t>
            </a:r>
            <a:r>
              <a:rPr lang="en-AU" sz="3600" b="1" i="1" dirty="0">
                <a:solidFill>
                  <a:schemeClr val="accent6"/>
                </a:solidFill>
              </a:rPr>
              <a:t>: </a:t>
            </a:r>
            <a:r>
              <a:rPr lang="en-AU" sz="3600" b="1" dirty="0">
                <a:solidFill>
                  <a:srgbClr val="92D050"/>
                </a:solidFill>
              </a:rPr>
              <a:t>Mason &amp; Deane JJ</a:t>
            </a:r>
          </a:p>
        </p:txBody>
      </p:sp>
      <p:sp>
        <p:nvSpPr>
          <p:cNvPr id="4" name="Rectangle 3">
            <a:extLst>
              <a:ext uri="{FF2B5EF4-FFF2-40B4-BE49-F238E27FC236}">
                <a16:creationId xmlns:a16="http://schemas.microsoft.com/office/drawing/2014/main" id="{F3695034-2B9F-F379-5FD2-CAEA14F42E40}"/>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82219C1D-994D-6899-4429-6081151511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C44D9B5D-E109-21F0-F989-FE42B0F8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11B1A6F4-72FD-EDB8-697B-F06E0BA8B404}"/>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FAB8C5BF-1DD1-E79D-7ABA-4F1755DA1EBB}"/>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606644B0-0E2E-044A-F093-66196B36B503}"/>
              </a:ext>
            </a:extLst>
          </p:cNvPr>
          <p:cNvSpPr txBox="1"/>
          <p:nvPr/>
        </p:nvSpPr>
        <p:spPr>
          <a:xfrm>
            <a:off x="799829" y="1188558"/>
            <a:ext cx="8081523" cy="3780522"/>
          </a:xfrm>
          <a:prstGeom prst="rect">
            <a:avLst/>
          </a:prstGeom>
          <a:noFill/>
        </p:spPr>
        <p:txBody>
          <a:bodyPr wrap="square" rtlCol="0">
            <a:spAutoFit/>
          </a:bodyPr>
          <a:lstStyle/>
          <a:p>
            <a:pPr>
              <a:lnSpc>
                <a:spcPct val="150000"/>
              </a:lnSpc>
              <a:spcAft>
                <a:spcPts val="1200"/>
              </a:spcAft>
              <a:buNone/>
            </a:pPr>
            <a:r>
              <a:rPr lang="en-AU" sz="1800" i="1" kern="100" dirty="0">
                <a:effectLst/>
                <a:latin typeface="Arial" panose="020B0604020202020204" pitchFamily="34" charset="0"/>
                <a:ea typeface="Aptos" panose="020B0004020202020204" pitchFamily="34" charset="0"/>
                <a:cs typeface="Times New Roman" panose="02020603050405020304" pitchFamily="18" charset="0"/>
              </a:rPr>
              <a:t>It is customary to recognize three general classes of estoppel, namely, of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record, of writing and in </a:t>
            </a:r>
            <a:r>
              <a:rPr lang="en-AU" sz="1800" i="1" kern="100" dirty="0" err="1">
                <a:effectLst/>
                <a:latin typeface="Arial" panose="020B0604020202020204" pitchFamily="34" charset="0"/>
                <a:ea typeface="Aptos" panose="020B0004020202020204" pitchFamily="34" charset="0"/>
                <a:cs typeface="Times New Roman" panose="02020603050405020304" pitchFamily="18" charset="0"/>
              </a:rPr>
              <a:t>pais</a:t>
            </a:r>
            <a:r>
              <a:rPr lang="en-AU" sz="1800" i="1" kern="100" dirty="0">
                <a:effectLst/>
                <a:latin typeface="Arial" panose="020B0604020202020204" pitchFamily="34" charset="0"/>
                <a:ea typeface="Aptos" panose="020B0004020202020204" pitchFamily="34" charset="0"/>
                <a:cs typeface="Times New Roman" panose="02020603050405020304" pitchFamily="18" charset="0"/>
              </a:rPr>
              <a:t> […]. Estoppel in </a:t>
            </a:r>
            <a:r>
              <a:rPr lang="en-AU" sz="1800" i="1" kern="100" dirty="0" err="1">
                <a:effectLst/>
                <a:latin typeface="Arial" panose="020B0604020202020204" pitchFamily="34" charset="0"/>
                <a:ea typeface="Aptos" panose="020B0004020202020204" pitchFamily="34" charset="0"/>
                <a:cs typeface="Times New Roman" panose="02020603050405020304" pitchFamily="18" charset="0"/>
              </a:rPr>
              <a:t>pais</a:t>
            </a:r>
            <a:r>
              <a:rPr lang="en-AU" sz="1800" i="1" kern="100" dirty="0">
                <a:effectLst/>
                <a:latin typeface="Arial" panose="020B0604020202020204" pitchFamily="34" charset="0"/>
                <a:ea typeface="Aptos" panose="020B0004020202020204" pitchFamily="34" charset="0"/>
                <a:cs typeface="Times New Roman" panose="02020603050405020304" pitchFamily="18" charset="0"/>
              </a:rPr>
              <a:t> includes both the common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law estoppel which precludes a person from denying an assumption which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formed the conventional basis of a relationship between himself and another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or which he has adopted against another by the assertion of a right based on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it and estoppel by representation which was of later development with origins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in chancery. It is commonly regarded as also including the overlapping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equitable doctrines of proprietary estoppel and estoppel by acquiescence or </a:t>
            </a:r>
            <a:br>
              <a:rPr lang="en-AU" sz="1800" i="1" kern="100" dirty="0">
                <a:effectLst/>
                <a:latin typeface="Arial" panose="020B0604020202020204" pitchFamily="34" charset="0"/>
                <a:ea typeface="Aptos" panose="020B0004020202020204" pitchFamily="34" charset="0"/>
                <a:cs typeface="Times New Roman" panose="02020603050405020304" pitchFamily="18" charset="0"/>
              </a:rPr>
            </a:br>
            <a:r>
              <a:rPr lang="en-AU" sz="1800" i="1" kern="100" dirty="0">
                <a:effectLst/>
                <a:latin typeface="Arial" panose="020B0604020202020204" pitchFamily="34" charset="0"/>
                <a:ea typeface="Aptos" panose="020B0004020202020204" pitchFamily="34" charset="0"/>
                <a:cs typeface="Times New Roman" panose="02020603050405020304" pitchFamily="18" charset="0"/>
              </a:rPr>
              <a:t>encouragement. </a:t>
            </a:r>
          </a:p>
        </p:txBody>
      </p:sp>
      <p:pic>
        <p:nvPicPr>
          <p:cNvPr id="2050" name="Picture 2" descr="justice mason from en.wikipedia.org">
            <a:extLst>
              <a:ext uri="{FF2B5EF4-FFF2-40B4-BE49-F238E27FC236}">
                <a16:creationId xmlns:a16="http://schemas.microsoft.com/office/drawing/2014/main" id="{CD91D969-6F4B-2160-0021-78FF2BF9E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54"/>
          <a:stretch/>
        </p:blipFill>
        <p:spPr bwMode="auto">
          <a:xfrm>
            <a:off x="8881353" y="1268236"/>
            <a:ext cx="1498061" cy="1606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8273E3-A59E-02D8-F02C-4776D798AF9C}"/>
              </a:ext>
            </a:extLst>
          </p:cNvPr>
          <p:cNvPicPr>
            <a:picLocks noChangeAspect="1"/>
          </p:cNvPicPr>
          <p:nvPr/>
        </p:nvPicPr>
        <p:blipFill>
          <a:blip r:embed="rId6"/>
          <a:srcRect t="7708" r="5590"/>
          <a:stretch/>
        </p:blipFill>
        <p:spPr>
          <a:xfrm>
            <a:off x="8881354" y="2874807"/>
            <a:ext cx="1498060" cy="1834532"/>
          </a:xfrm>
          <a:prstGeom prst="rect">
            <a:avLst/>
          </a:prstGeom>
        </p:spPr>
      </p:pic>
      <p:sp>
        <p:nvSpPr>
          <p:cNvPr id="3" name="Rectangle 2">
            <a:extLst>
              <a:ext uri="{FF2B5EF4-FFF2-40B4-BE49-F238E27FC236}">
                <a16:creationId xmlns:a16="http://schemas.microsoft.com/office/drawing/2014/main" id="{FB7B2028-7379-AF00-EC90-56BFCEC47FE2}"/>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1183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EBB9B-1A5D-191B-B041-B8BB2D94C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98B0D-0347-0C69-7E76-D4626014A87B}"/>
              </a:ext>
            </a:extLst>
          </p:cNvPr>
          <p:cNvSpPr>
            <a:spLocks noGrp="1"/>
          </p:cNvSpPr>
          <p:nvPr>
            <p:ph type="title"/>
          </p:nvPr>
        </p:nvSpPr>
        <p:spPr>
          <a:xfrm>
            <a:off x="711200" y="133565"/>
            <a:ext cx="10515600" cy="1325563"/>
          </a:xfrm>
        </p:spPr>
        <p:txBody>
          <a:bodyPr>
            <a:normAutofit/>
          </a:bodyPr>
          <a:lstStyle/>
          <a:p>
            <a:r>
              <a:rPr lang="en-AU" sz="3600" b="1" dirty="0">
                <a:solidFill>
                  <a:srgbClr val="92D050"/>
                </a:solidFill>
              </a:rPr>
              <a:t>Spot the estoppel</a:t>
            </a:r>
          </a:p>
        </p:txBody>
      </p:sp>
      <p:sp>
        <p:nvSpPr>
          <p:cNvPr id="4" name="Rectangle 3">
            <a:extLst>
              <a:ext uri="{FF2B5EF4-FFF2-40B4-BE49-F238E27FC236}">
                <a16:creationId xmlns:a16="http://schemas.microsoft.com/office/drawing/2014/main" id="{70D9C713-3335-C854-485C-BF5B41BA85E1}"/>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15A6C56F-E5FD-8281-4017-1F9F40F746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84D7E7D-FD49-A6E9-E99D-2BFE96426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20990648-AAD5-2294-D934-C01E4B15F824}"/>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190E7353-F7A2-21E5-CFE6-3BFE5B0F3986}"/>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3" name="TextBox 2">
            <a:extLst>
              <a:ext uri="{FF2B5EF4-FFF2-40B4-BE49-F238E27FC236}">
                <a16:creationId xmlns:a16="http://schemas.microsoft.com/office/drawing/2014/main" id="{9BCADE1E-48BC-3070-F890-B5361D0EF9FF}"/>
              </a:ext>
            </a:extLst>
          </p:cNvPr>
          <p:cNvSpPr txBox="1"/>
          <p:nvPr/>
        </p:nvSpPr>
        <p:spPr>
          <a:xfrm>
            <a:off x="530857" y="1155507"/>
            <a:ext cx="10636495" cy="5693866"/>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AU" sz="2400" b="1" dirty="0"/>
              <a:t>Estoppel of record </a:t>
            </a:r>
            <a:r>
              <a:rPr lang="en-AU" sz="2400" dirty="0"/>
              <a:t>(</a:t>
            </a:r>
            <a:r>
              <a:rPr lang="en-AU" sz="2400" i="1" dirty="0"/>
              <a:t>res judicata</a:t>
            </a:r>
            <a:r>
              <a:rPr lang="en-AU" sz="2400" dirty="0"/>
              <a:t>; issue estoppel; </a:t>
            </a:r>
            <a:r>
              <a:rPr lang="en-AU" sz="2400" i="1" dirty="0"/>
              <a:t>Anshun</a:t>
            </a:r>
            <a:r>
              <a:rPr lang="en-AU" sz="2400" dirty="0"/>
              <a:t> estoppel)</a:t>
            </a:r>
          </a:p>
          <a:p>
            <a:pPr marL="400050" indent="-400050">
              <a:spcAft>
                <a:spcPts val="1200"/>
              </a:spcAft>
              <a:buFont typeface="Arial" panose="020B0604020202020204" pitchFamily="34" charset="0"/>
              <a:buChar char="•"/>
            </a:pPr>
            <a:r>
              <a:rPr lang="en-AU" sz="2400" b="1" dirty="0"/>
              <a:t>Estoppel of writing </a:t>
            </a:r>
            <a:r>
              <a:rPr lang="en-AU" sz="2400" dirty="0"/>
              <a:t>(estoppel by deed)</a:t>
            </a:r>
          </a:p>
          <a:p>
            <a:pPr marL="400050" indent="-400050">
              <a:spcAft>
                <a:spcPts val="1200"/>
              </a:spcAft>
              <a:buFont typeface="Arial" panose="020B0604020202020204" pitchFamily="34" charset="0"/>
              <a:buChar char="•"/>
            </a:pPr>
            <a:r>
              <a:rPr lang="en-AU" sz="2400" b="1" dirty="0"/>
              <a:t>Estoppel </a:t>
            </a:r>
            <a:r>
              <a:rPr lang="en-AU" sz="2400" b="1" i="1" dirty="0"/>
              <a:t>in </a:t>
            </a:r>
            <a:r>
              <a:rPr lang="en-AU" sz="2400" b="1" i="1" dirty="0" err="1"/>
              <a:t>pais</a:t>
            </a:r>
            <a:r>
              <a:rPr lang="en-AU" sz="2400" b="1" i="1" dirty="0"/>
              <a:t> </a:t>
            </a:r>
            <a:r>
              <a:rPr lang="en-AU" sz="2400" dirty="0"/>
              <a:t>(estoppel by conduct)</a:t>
            </a:r>
          </a:p>
          <a:p>
            <a:pPr marL="857250" lvl="1" indent="-400050">
              <a:spcAft>
                <a:spcPts val="1200"/>
              </a:spcAft>
              <a:buFont typeface="Courier New" panose="02070309020205020404" pitchFamily="49" charset="0"/>
              <a:buChar char="o"/>
            </a:pPr>
            <a:r>
              <a:rPr lang="en-AU" sz="2400" b="1" u="sng" dirty="0"/>
              <a:t>Common law estoppels:</a:t>
            </a:r>
          </a:p>
          <a:p>
            <a:pPr marL="1314450" lvl="2" indent="-400050">
              <a:spcAft>
                <a:spcPts val="1200"/>
              </a:spcAft>
              <a:buFont typeface="Wingdings" panose="05000000000000000000" pitchFamily="2" charset="2"/>
              <a:buChar char="Ø"/>
            </a:pPr>
            <a:r>
              <a:rPr lang="en-AU" sz="2400" dirty="0"/>
              <a:t>estoppel by representation </a:t>
            </a:r>
          </a:p>
          <a:p>
            <a:pPr marL="1314450" lvl="2" indent="-400050">
              <a:spcAft>
                <a:spcPts val="1200"/>
              </a:spcAft>
              <a:buFont typeface="Wingdings" panose="05000000000000000000" pitchFamily="2" charset="2"/>
              <a:buChar char="Ø"/>
            </a:pPr>
            <a:r>
              <a:rPr lang="en-AU" sz="2400" dirty="0"/>
              <a:t>estoppel by convention </a:t>
            </a:r>
          </a:p>
          <a:p>
            <a:pPr marL="857250" lvl="1" indent="-400050">
              <a:spcAft>
                <a:spcPts val="1200"/>
              </a:spcAft>
              <a:buFont typeface="Courier New" panose="02070309020205020404" pitchFamily="49" charset="0"/>
              <a:buChar char="o"/>
            </a:pPr>
            <a:r>
              <a:rPr lang="en-AU" sz="2400" b="1" u="sng" dirty="0"/>
              <a:t>Equitable estoppels:</a:t>
            </a:r>
            <a:endParaRPr lang="en-AU" sz="2400" dirty="0"/>
          </a:p>
          <a:p>
            <a:pPr marL="1314450" lvl="2" indent="-400050">
              <a:spcAft>
                <a:spcPts val="1200"/>
              </a:spcAft>
              <a:buFont typeface="Wingdings" panose="05000000000000000000" pitchFamily="2" charset="2"/>
              <a:buChar char="Ø"/>
            </a:pPr>
            <a:r>
              <a:rPr lang="en-AU" sz="2400" dirty="0"/>
              <a:t>Promissory estoppel</a:t>
            </a:r>
          </a:p>
          <a:p>
            <a:pPr marL="1314450" lvl="2" indent="-400050">
              <a:spcAft>
                <a:spcPts val="1200"/>
              </a:spcAft>
              <a:buFont typeface="Wingdings" panose="05000000000000000000" pitchFamily="2" charset="2"/>
              <a:buChar char="Ø"/>
            </a:pPr>
            <a:r>
              <a:rPr lang="en-AU" sz="2400" dirty="0"/>
              <a:t>Proprietary estoppel (by acquiescence or by encouragement)</a:t>
            </a:r>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a:p>
            <a:pPr marL="400050" indent="-400050">
              <a:spcAft>
                <a:spcPts val="1200"/>
              </a:spcAft>
              <a:buFont typeface="Arial" panose="020B0604020202020204" pitchFamily="34" charset="0"/>
              <a:buChar char="•"/>
            </a:pPr>
            <a:endParaRPr lang="en-AU" sz="2400" dirty="0">
              <a:solidFill>
                <a:schemeClr val="tx1">
                  <a:lumMod val="50000"/>
                  <a:lumOff val="50000"/>
                </a:schemeClr>
              </a:solidFill>
            </a:endParaRPr>
          </a:p>
        </p:txBody>
      </p:sp>
      <p:sp>
        <p:nvSpPr>
          <p:cNvPr id="5" name="Rectangle 4">
            <a:extLst>
              <a:ext uri="{FF2B5EF4-FFF2-40B4-BE49-F238E27FC236}">
                <a16:creationId xmlns:a16="http://schemas.microsoft.com/office/drawing/2014/main" id="{1450EEE2-C9A7-18F8-D121-033C7E808745}"/>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393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3C723-E1CF-7EC4-E6F1-4B0FA632C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C8D36-8D82-952E-2CEE-EA7045D66B81}"/>
              </a:ext>
            </a:extLst>
          </p:cNvPr>
          <p:cNvSpPr>
            <a:spLocks noGrp="1"/>
          </p:cNvSpPr>
          <p:nvPr>
            <p:ph type="title"/>
          </p:nvPr>
        </p:nvSpPr>
        <p:spPr>
          <a:xfrm>
            <a:off x="667854" y="3362167"/>
            <a:ext cx="10515600" cy="1325563"/>
          </a:xfrm>
        </p:spPr>
        <p:txBody>
          <a:bodyPr>
            <a:normAutofit/>
          </a:bodyPr>
          <a:lstStyle/>
          <a:p>
            <a:r>
              <a:rPr lang="en-AU" sz="2400" b="1" i="1" dirty="0" err="1">
                <a:solidFill>
                  <a:schemeClr val="accent6"/>
                </a:solidFill>
              </a:rPr>
              <a:t>Legione</a:t>
            </a:r>
            <a:r>
              <a:rPr lang="en-AU" sz="2400" b="1" i="1" dirty="0">
                <a:solidFill>
                  <a:schemeClr val="accent6"/>
                </a:solidFill>
              </a:rPr>
              <a:t> v </a:t>
            </a:r>
            <a:r>
              <a:rPr lang="en-AU" sz="2400" b="1" i="1" dirty="0" err="1">
                <a:solidFill>
                  <a:schemeClr val="accent6"/>
                </a:solidFill>
              </a:rPr>
              <a:t>Hateley</a:t>
            </a:r>
            <a:r>
              <a:rPr lang="en-AU" sz="2400" b="1" i="1" dirty="0">
                <a:solidFill>
                  <a:schemeClr val="accent6"/>
                </a:solidFill>
              </a:rPr>
              <a:t>: </a:t>
            </a:r>
            <a:r>
              <a:rPr lang="en-AU" sz="2400" b="1" dirty="0">
                <a:solidFill>
                  <a:srgbClr val="92D050"/>
                </a:solidFill>
              </a:rPr>
              <a:t>Mason &amp; Deane JJ</a:t>
            </a:r>
          </a:p>
        </p:txBody>
      </p:sp>
      <p:sp>
        <p:nvSpPr>
          <p:cNvPr id="4" name="Rectangle 3">
            <a:extLst>
              <a:ext uri="{FF2B5EF4-FFF2-40B4-BE49-F238E27FC236}">
                <a16:creationId xmlns:a16="http://schemas.microsoft.com/office/drawing/2014/main" id="{E6822894-6C98-5636-EDF4-2384B15D7113}"/>
              </a:ext>
            </a:extLst>
          </p:cNvPr>
          <p:cNvSpPr/>
          <p:nvPr/>
        </p:nvSpPr>
        <p:spPr>
          <a:xfrm>
            <a:off x="11484077" y="0"/>
            <a:ext cx="707923" cy="6858000"/>
          </a:xfrm>
          <a:prstGeom prst="rect">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12" name="Content Placeholder 11">
            <a:extLst>
              <a:ext uri="{FF2B5EF4-FFF2-40B4-BE49-F238E27FC236}">
                <a16:creationId xmlns:a16="http://schemas.microsoft.com/office/drawing/2014/main" id="{7B8F52E1-DE75-4BE5-22BA-9F58B9C790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858" y="6394577"/>
            <a:ext cx="1100375" cy="387169"/>
          </a:xfrm>
        </p:spPr>
      </p:pic>
      <p:pic>
        <p:nvPicPr>
          <p:cNvPr id="14" name="Picture 13">
            <a:extLst>
              <a:ext uri="{FF2B5EF4-FFF2-40B4-BE49-F238E27FC236}">
                <a16:creationId xmlns:a16="http://schemas.microsoft.com/office/drawing/2014/main" id="{308CD1C3-B5D9-52CD-A292-DFFF470A3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10" y="6451887"/>
            <a:ext cx="1017137" cy="272548"/>
          </a:xfrm>
          <a:prstGeom prst="rect">
            <a:avLst/>
          </a:prstGeom>
        </p:spPr>
      </p:pic>
      <p:pic>
        <p:nvPicPr>
          <p:cNvPr id="16" name="Picture 15">
            <a:extLst>
              <a:ext uri="{FF2B5EF4-FFF2-40B4-BE49-F238E27FC236}">
                <a16:creationId xmlns:a16="http://schemas.microsoft.com/office/drawing/2014/main" id="{4B939537-8478-37F9-8F84-AC94D5241950}"/>
              </a:ext>
            </a:extLst>
          </p:cNvPr>
          <p:cNvPicPr>
            <a:picLocks noChangeAspect="1"/>
          </p:cNvPicPr>
          <p:nvPr/>
        </p:nvPicPr>
        <p:blipFill>
          <a:blip r:embed="rId4">
            <a:extLst>
              <a:ext uri="{28A0092B-C50C-407E-A947-70E740481C1C}">
                <a14:useLocalDpi xmlns:a14="http://schemas.microsoft.com/office/drawing/2010/main" val="0"/>
              </a:ext>
            </a:extLst>
          </a:blip>
          <a:srcRect t="21604" b="23879"/>
          <a:stretch/>
        </p:blipFill>
        <p:spPr>
          <a:xfrm>
            <a:off x="2778647" y="6394577"/>
            <a:ext cx="755026" cy="411614"/>
          </a:xfrm>
          <a:prstGeom prst="rect">
            <a:avLst/>
          </a:prstGeom>
        </p:spPr>
      </p:pic>
      <p:sp>
        <p:nvSpPr>
          <p:cNvPr id="18" name="Title 1">
            <a:extLst>
              <a:ext uri="{FF2B5EF4-FFF2-40B4-BE49-F238E27FC236}">
                <a16:creationId xmlns:a16="http://schemas.microsoft.com/office/drawing/2014/main" id="{AD547A1B-D817-92F6-72BF-F4AFE7A56702}"/>
              </a:ext>
            </a:extLst>
          </p:cNvPr>
          <p:cNvSpPr txBox="1">
            <a:spLocks/>
          </p:cNvSpPr>
          <p:nvPr/>
        </p:nvSpPr>
        <p:spPr>
          <a:xfrm>
            <a:off x="4019550" y="6486652"/>
            <a:ext cx="4152900" cy="269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b="1" dirty="0"/>
              <a:t>Commercial Law CPD Conference 2025</a:t>
            </a:r>
          </a:p>
        </p:txBody>
      </p:sp>
      <p:sp>
        <p:nvSpPr>
          <p:cNvPr id="19" name="TextBox 18">
            <a:extLst>
              <a:ext uri="{FF2B5EF4-FFF2-40B4-BE49-F238E27FC236}">
                <a16:creationId xmlns:a16="http://schemas.microsoft.com/office/drawing/2014/main" id="{CA884752-04BA-3196-2654-F82606C3D44F}"/>
              </a:ext>
            </a:extLst>
          </p:cNvPr>
          <p:cNvSpPr txBox="1"/>
          <p:nvPr/>
        </p:nvSpPr>
        <p:spPr>
          <a:xfrm>
            <a:off x="667854" y="4153009"/>
            <a:ext cx="9949235" cy="1200329"/>
          </a:xfrm>
          <a:prstGeom prst="rect">
            <a:avLst/>
          </a:prstGeom>
          <a:noFill/>
        </p:spPr>
        <p:txBody>
          <a:bodyPr wrap="square" rtlCol="0">
            <a:spAutoFit/>
          </a:bodyPr>
          <a:lstStyle/>
          <a:p>
            <a:pPr>
              <a:spcAft>
                <a:spcPts val="1200"/>
              </a:spcAft>
            </a:pPr>
            <a:r>
              <a:rPr lang="en-GB" i="1" kern="100" dirty="0">
                <a:latin typeface="Arial" panose="020B0604020202020204" pitchFamily="34" charset="0"/>
                <a:ea typeface="Aptos" panose="020B0004020202020204" pitchFamily="34" charset="0"/>
                <a:cs typeface="Times New Roman" panose="02020603050405020304" pitchFamily="18" charset="0"/>
              </a:rPr>
              <a:t>[T]</a:t>
            </a:r>
            <a:r>
              <a:rPr lang="en-GB" sz="1800" i="1" kern="100" dirty="0">
                <a:effectLst/>
                <a:latin typeface="Arial" panose="020B0604020202020204" pitchFamily="34" charset="0"/>
                <a:ea typeface="Aptos" panose="020B0004020202020204" pitchFamily="34" charset="0"/>
                <a:cs typeface="Times New Roman" panose="02020603050405020304" pitchFamily="18" charset="0"/>
              </a:rPr>
              <a:t>here is strong authority in equity for a limited doctrine of promissory</a:t>
            </a:r>
            <a:br>
              <a:rPr lang="en-GB" sz="1800" i="1" kern="100" dirty="0">
                <a:effectLst/>
                <a:latin typeface="Arial" panose="020B0604020202020204" pitchFamily="34" charset="0"/>
                <a:ea typeface="Aptos" panose="020B0004020202020204" pitchFamily="34" charset="0"/>
                <a:cs typeface="Times New Roman" panose="02020603050405020304" pitchFamily="18" charset="0"/>
              </a:rPr>
            </a:br>
            <a:r>
              <a:rPr lang="en-GB" sz="1800" i="1" kern="100" dirty="0">
                <a:effectLst/>
                <a:latin typeface="Arial" panose="020B0604020202020204" pitchFamily="34" charset="0"/>
                <a:ea typeface="Aptos" panose="020B0004020202020204" pitchFamily="34" charset="0"/>
                <a:cs typeface="Times New Roman" panose="02020603050405020304" pitchFamily="18" charset="0"/>
              </a:rPr>
              <a:t> estoppel — representations (or promises) as to future conduct — restricted to</a:t>
            </a:r>
            <a:br>
              <a:rPr lang="en-GB" sz="1800" i="1" kern="100" dirty="0">
                <a:effectLst/>
                <a:latin typeface="Arial" panose="020B0604020202020204" pitchFamily="34" charset="0"/>
                <a:ea typeface="Aptos" panose="020B0004020202020204" pitchFamily="34" charset="0"/>
                <a:cs typeface="Times New Roman" panose="02020603050405020304" pitchFamily="18" charset="0"/>
              </a:rPr>
            </a:br>
            <a:r>
              <a:rPr lang="en-GB" sz="1800" i="1" kern="100" dirty="0">
                <a:effectLst/>
                <a:latin typeface="Arial" panose="020B0604020202020204" pitchFamily="34" charset="0"/>
                <a:ea typeface="Aptos" panose="020B0004020202020204" pitchFamily="34" charset="0"/>
                <a:cs typeface="Times New Roman" panose="02020603050405020304" pitchFamily="18" charset="0"/>
              </a:rPr>
              <a:t>precluding departure from a representation by a person in a pre-existing </a:t>
            </a:r>
            <a:br>
              <a:rPr lang="en-GB" sz="1800" i="1" kern="100" dirty="0">
                <a:effectLst/>
                <a:latin typeface="Arial" panose="020B0604020202020204" pitchFamily="34" charset="0"/>
                <a:ea typeface="Aptos" panose="020B0004020202020204" pitchFamily="34" charset="0"/>
                <a:cs typeface="Times New Roman" panose="02020603050405020304" pitchFamily="18" charset="0"/>
              </a:rPr>
            </a:br>
            <a:r>
              <a:rPr lang="en-GB" sz="1800" i="1" kern="100" dirty="0">
                <a:effectLst/>
                <a:latin typeface="Arial" panose="020B0604020202020204" pitchFamily="34" charset="0"/>
                <a:ea typeface="Aptos" panose="020B0004020202020204" pitchFamily="34" charset="0"/>
                <a:cs typeface="Times New Roman" panose="02020603050405020304" pitchFamily="18" charset="0"/>
              </a:rPr>
              <a:t>contractual relationship that he will not enforce his strict contractual rights</a:t>
            </a:r>
            <a:endParaRPr lang="en-AU" sz="1800" i="1"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2050" name="Picture 2" descr="justice mason from en.wikipedia.org">
            <a:extLst>
              <a:ext uri="{FF2B5EF4-FFF2-40B4-BE49-F238E27FC236}">
                <a16:creationId xmlns:a16="http://schemas.microsoft.com/office/drawing/2014/main" id="{840387D1-5673-4977-2542-4DDC13DA20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54"/>
          <a:stretch/>
        </p:blipFill>
        <p:spPr bwMode="auto">
          <a:xfrm>
            <a:off x="9388061" y="3647067"/>
            <a:ext cx="980177" cy="1051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EB5CF1-EBD4-17E7-3246-DC612F6B01E9}"/>
              </a:ext>
            </a:extLst>
          </p:cNvPr>
          <p:cNvPicPr>
            <a:picLocks noChangeAspect="1"/>
          </p:cNvPicPr>
          <p:nvPr/>
        </p:nvPicPr>
        <p:blipFill>
          <a:blip r:embed="rId6"/>
          <a:srcRect t="7708" r="5590"/>
          <a:stretch/>
        </p:blipFill>
        <p:spPr>
          <a:xfrm>
            <a:off x="9388062" y="4698242"/>
            <a:ext cx="980176" cy="1200329"/>
          </a:xfrm>
          <a:prstGeom prst="rect">
            <a:avLst/>
          </a:prstGeom>
        </p:spPr>
      </p:pic>
      <p:sp>
        <p:nvSpPr>
          <p:cNvPr id="3" name="TextBox 2">
            <a:extLst>
              <a:ext uri="{FF2B5EF4-FFF2-40B4-BE49-F238E27FC236}">
                <a16:creationId xmlns:a16="http://schemas.microsoft.com/office/drawing/2014/main" id="{58F33CFC-91A8-9165-A8F1-7B2EF44F6D93}"/>
              </a:ext>
            </a:extLst>
          </p:cNvPr>
          <p:cNvSpPr txBox="1"/>
          <p:nvPr/>
        </p:nvSpPr>
        <p:spPr>
          <a:xfrm>
            <a:off x="752697" y="1828160"/>
            <a:ext cx="8334742" cy="923330"/>
          </a:xfrm>
          <a:prstGeom prst="rect">
            <a:avLst/>
          </a:prstGeom>
          <a:noFill/>
        </p:spPr>
        <p:txBody>
          <a:bodyPr wrap="square" rtlCol="0">
            <a:spAutoFit/>
          </a:bodyPr>
          <a:lstStyle/>
          <a:p>
            <a:pPr>
              <a:spcAft>
                <a:spcPts val="1200"/>
              </a:spcAft>
            </a:pPr>
            <a:r>
              <a:rPr lang="en-GB" b="0" i="1" dirty="0">
                <a:solidFill>
                  <a:srgbClr val="202122"/>
                </a:solidFill>
                <a:effectLst/>
                <a:latin typeface="Arial" panose="020B0604020202020204" pitchFamily="34" charset="0"/>
              </a:rPr>
              <a:t>As I have said they are not cases of estoppel in the strict sense. They are really promises - promises intended to be binding, intended to be acted on, and in fact acted on. </a:t>
            </a:r>
            <a:endParaRPr lang="en-AU" sz="1800" i="1"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1CFA0BE3-FAA3-69FF-3A78-CDFEB27899FA}"/>
              </a:ext>
            </a:extLst>
          </p:cNvPr>
          <p:cNvSpPr txBox="1">
            <a:spLocks/>
          </p:cNvSpPr>
          <p:nvPr/>
        </p:nvSpPr>
        <p:spPr>
          <a:xfrm>
            <a:off x="752697" y="10446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a:solidFill>
                  <a:schemeClr val="accent6"/>
                </a:solidFill>
              </a:rPr>
              <a:t>Central London Property Trust Ltd v High Trees House</a:t>
            </a:r>
            <a:r>
              <a:rPr lang="en-AU" sz="2400" b="1" i="1" dirty="0">
                <a:solidFill>
                  <a:schemeClr val="accent6"/>
                </a:solidFill>
              </a:rPr>
              <a:t>: </a:t>
            </a:r>
            <a:r>
              <a:rPr lang="en-AU" sz="2400" b="1" dirty="0">
                <a:solidFill>
                  <a:srgbClr val="92D050"/>
                </a:solidFill>
              </a:rPr>
              <a:t>Denning J</a:t>
            </a:r>
          </a:p>
        </p:txBody>
      </p:sp>
      <p:sp>
        <p:nvSpPr>
          <p:cNvPr id="9" name="Title 1">
            <a:extLst>
              <a:ext uri="{FF2B5EF4-FFF2-40B4-BE49-F238E27FC236}">
                <a16:creationId xmlns:a16="http://schemas.microsoft.com/office/drawing/2014/main" id="{A1538024-4FA9-8749-9CF6-2EEB2397E3F3}"/>
              </a:ext>
            </a:extLst>
          </p:cNvPr>
          <p:cNvSpPr txBox="1">
            <a:spLocks/>
          </p:cNvSpPr>
          <p:nvPr/>
        </p:nvSpPr>
        <p:spPr>
          <a:xfrm>
            <a:off x="711200" y="1335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rgbClr val="92D050"/>
                </a:solidFill>
              </a:rPr>
              <a:t>Emergence of equitable estoppel</a:t>
            </a:r>
          </a:p>
        </p:txBody>
      </p:sp>
      <p:pic>
        <p:nvPicPr>
          <p:cNvPr id="11" name="Picture 10">
            <a:extLst>
              <a:ext uri="{FF2B5EF4-FFF2-40B4-BE49-F238E27FC236}">
                <a16:creationId xmlns:a16="http://schemas.microsoft.com/office/drawing/2014/main" id="{8CF6A79B-0F41-B1FE-9666-9653A88AF994}"/>
              </a:ext>
            </a:extLst>
          </p:cNvPr>
          <p:cNvPicPr>
            <a:picLocks noChangeAspect="1"/>
          </p:cNvPicPr>
          <p:nvPr/>
        </p:nvPicPr>
        <p:blipFill>
          <a:blip r:embed="rId7"/>
          <a:stretch>
            <a:fillRect/>
          </a:stretch>
        </p:blipFill>
        <p:spPr>
          <a:xfrm>
            <a:off x="9388062" y="1504662"/>
            <a:ext cx="1055519" cy="1288090"/>
          </a:xfrm>
          <a:prstGeom prst="rect">
            <a:avLst/>
          </a:prstGeom>
        </p:spPr>
      </p:pic>
      <p:sp>
        <p:nvSpPr>
          <p:cNvPr id="6" name="Rectangle 5">
            <a:extLst>
              <a:ext uri="{FF2B5EF4-FFF2-40B4-BE49-F238E27FC236}">
                <a16:creationId xmlns:a16="http://schemas.microsoft.com/office/drawing/2014/main" id="{8C66AABD-B9A1-51F3-974B-233C1E5601F4}"/>
              </a:ext>
            </a:extLst>
          </p:cNvPr>
          <p:cNvSpPr/>
          <p:nvPr/>
        </p:nvSpPr>
        <p:spPr>
          <a:xfrm>
            <a:off x="11465027" y="-52388"/>
            <a:ext cx="755026" cy="6962775"/>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1103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D37A5A2B09E45B03CD478C2E2B6FD" ma:contentTypeVersion="24" ma:contentTypeDescription="Create a new document." ma:contentTypeScope="" ma:versionID="f66236f11488995912a29b681973a4cb">
  <xsd:schema xmlns:xsd="http://www.w3.org/2001/XMLSchema" xmlns:xs="http://www.w3.org/2001/XMLSchema" xmlns:p="http://schemas.microsoft.com/office/2006/metadata/properties" xmlns:ns2="8e8eb48a-4275-41e3-a8c0-4e9dc81fc792" xmlns:ns3="dc8bce6c-b711-49b5-9ea0-721a73f6c1ad" targetNamespace="http://schemas.microsoft.com/office/2006/metadata/properties" ma:root="true" ma:fieldsID="90975e15b3584f0449399621fb4eb50c" ns2:_="" ns3:_="">
    <xsd:import namespace="8e8eb48a-4275-41e3-a8c0-4e9dc81fc792"/>
    <xsd:import namespace="dc8bce6c-b711-49b5-9ea0-721a73f6c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Status" minOccurs="0"/>
                <xsd:element ref="ns2:Topic" minOccurs="0"/>
                <xsd:element ref="ns2:PracticeArea" minOccurs="0"/>
                <xsd:element ref="ns2:RecordingDat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eb48a-4275-41e3-a8c0-4e9dc81fc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 ma:index="12" nillable="true" ma:displayName="Status" ma:default="Scheduled" ma:format="Dropdown" ma:internalName="Status">
      <xsd:simpleType>
        <xsd:restriction base="dms:Choice">
          <xsd:enumeration value="Scheduled"/>
          <xsd:enumeration value="Recorded"/>
          <xsd:enumeration value="Published"/>
        </xsd:restriction>
      </xsd:simpleType>
    </xsd:element>
    <xsd:element name="Topic" ma:index="13" nillable="true" ma:displayName="Topic " ma:format="Dropdown" ma:internalName="Topic">
      <xsd:simpleType>
        <xsd:restriction base="dms:Text">
          <xsd:maxLength value="255"/>
        </xsd:restriction>
      </xsd:simpleType>
    </xsd:element>
    <xsd:element name="PracticeArea" ma:index="14" nillable="true" ma:displayName="Practice Area" ma:format="Dropdown" ma:internalName="PracticeArea">
      <xsd:simpleType>
        <xsd:union memberTypes="dms:Text">
          <xsd:simpleType>
            <xsd:restriction base="dms:Choice">
              <xsd:enumeration value="Commercial"/>
              <xsd:enumeration value="Family"/>
              <xsd:enumeration value="Common"/>
              <xsd:enumeration value="Crime"/>
            </xsd:restriction>
          </xsd:simpleType>
        </xsd:union>
      </xsd:simpleType>
    </xsd:element>
    <xsd:element name="RecordingDate" ma:index="15" nillable="true" ma:displayName="Recording Date" ma:format="DateOnly" ma:internalName="RecordingDate">
      <xsd:simpleType>
        <xsd:restriction base="dms:DateTime"/>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cfded05-66a9-480e-a1f4-c1a96cf65c7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8bce6c-b711-49b5-9ea0-721a73f6c1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9770b54-0f60-45d9-843f-db6bf442a6ef}" ma:internalName="TaxCatchAll" ma:showField="CatchAllData" ma:web="dc8bce6c-b711-49b5-9ea0-721a73f6c1ad">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8bce6c-b711-49b5-9ea0-721a73f6c1ad" xsi:nil="true"/>
    <lcf76f155ced4ddcb4097134ff3c332f xmlns="8e8eb48a-4275-41e3-a8c0-4e9dc81fc792">
      <Terms xmlns="http://schemas.microsoft.com/office/infopath/2007/PartnerControls"/>
    </lcf76f155ced4ddcb4097134ff3c332f>
    <PracticeArea xmlns="8e8eb48a-4275-41e3-a8c0-4e9dc81fc792" xsi:nil="true"/>
    <RecordingDate xmlns="8e8eb48a-4275-41e3-a8c0-4e9dc81fc792" xsi:nil="true"/>
    <Status xmlns="8e8eb48a-4275-41e3-a8c0-4e9dc81fc792">Scheduled</Status>
    <Topic xmlns="8e8eb48a-4275-41e3-a8c0-4e9dc81fc7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DF73FC-566E-4619-9985-9D18473534AE}"/>
</file>

<file path=customXml/itemProps2.xml><?xml version="1.0" encoding="utf-8"?>
<ds:datastoreItem xmlns:ds="http://schemas.openxmlformats.org/officeDocument/2006/customXml" ds:itemID="{5148C121-D0A3-4C56-8262-7273DF082222}">
  <ds:schemaRefs>
    <ds:schemaRef ds:uri="http://schemas.microsoft.com/office/2006/metadata/properties"/>
    <ds:schemaRef ds:uri="d312173c-581e-4c90-93e3-0f900b92c485"/>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6eb483d9-0037-496d-b17a-abca527fc6c5"/>
  </ds:schemaRefs>
</ds:datastoreItem>
</file>

<file path=customXml/itemProps3.xml><?xml version="1.0" encoding="utf-8"?>
<ds:datastoreItem xmlns:ds="http://schemas.openxmlformats.org/officeDocument/2006/customXml" ds:itemID="{CFC4D173-CB52-4703-9587-8BA8B24CA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TotalTime>
  <Words>1403</Words>
  <Application>Microsoft Office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NeueHaasGrotesk</vt:lpstr>
      <vt:lpstr>Aptos</vt:lpstr>
      <vt:lpstr>Aptos Display</vt:lpstr>
      <vt:lpstr>Arial</vt:lpstr>
      <vt:lpstr>Baskerville Old Face</vt:lpstr>
      <vt:lpstr>Courier New</vt:lpstr>
      <vt:lpstr>Wingdings</vt:lpstr>
      <vt:lpstr>Office Theme</vt:lpstr>
      <vt:lpstr>PowerPoint Presentation</vt:lpstr>
      <vt:lpstr>Plan of attack</vt:lpstr>
      <vt:lpstr>I. Introduction Cam Truong KC</vt:lpstr>
      <vt:lpstr>II. Estoppel: an overview Scott Cromb</vt:lpstr>
      <vt:lpstr>Etymology</vt:lpstr>
      <vt:lpstr>Legione v Hateley: an iconic bet the farm dispute</vt:lpstr>
      <vt:lpstr>Legione v Hateley: Mason &amp; Deane JJ</vt:lpstr>
      <vt:lpstr>Spot the estoppel</vt:lpstr>
      <vt:lpstr>Legione v Hateley: Mason &amp; Deane JJ</vt:lpstr>
      <vt:lpstr>Waltons Stores Interstate Ltd v Maher (1988) 164 CLR 387</vt:lpstr>
      <vt:lpstr>Proprietary estoppel (interests in land)</vt:lpstr>
      <vt:lpstr>III. The latest from the High Court Priya Wakhlu</vt:lpstr>
      <vt:lpstr>Kramer v Stone</vt:lpstr>
      <vt:lpstr>Kramer v Stone – Grounds of Appeal</vt:lpstr>
      <vt:lpstr>Kramer v Stone – First Ground of Appeal</vt:lpstr>
      <vt:lpstr>Kramer v Stone – Second Ground of Appeal</vt:lpstr>
      <vt:lpstr>IV. Practical tips Samuel Burt</vt:lpstr>
      <vt:lpstr>Crown Melbourne Limited v Cosmopolitan Hotel (Vic) Pty Ltd: Nettle J</vt:lpstr>
      <vt:lpstr>V. Concluding remarks; Q&amp;A Cam Truong KC</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Cromb</dc:creator>
  <cp:lastModifiedBy>Jessica Zhou</cp:lastModifiedBy>
  <cp:revision>8</cp:revision>
  <dcterms:created xsi:type="dcterms:W3CDTF">2025-03-08T21:37:20Z</dcterms:created>
  <dcterms:modified xsi:type="dcterms:W3CDTF">2025-03-18T23:08:18Z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0x010100508D37A5A2B09E45B03CD478C2E2B6FD</vt:lpwstr>
  </property>
  <property fmtid="{D5CDD505-2E9C-101B-9397-08002B2CF9AE}" pid="3" name="MediaServiceImageTags">
    <vt:lpwstr/>
  </property>
</Properties>
</file>